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37"/>
  </p:notesMasterIdLst>
  <p:sldIdLst>
    <p:sldId id="490" r:id="rId2"/>
    <p:sldId id="492" r:id="rId3"/>
    <p:sldId id="455" r:id="rId4"/>
    <p:sldId id="456" r:id="rId5"/>
    <p:sldId id="457" r:id="rId6"/>
    <p:sldId id="458" r:id="rId7"/>
    <p:sldId id="459" r:id="rId8"/>
    <p:sldId id="460" r:id="rId9"/>
    <p:sldId id="488" r:id="rId10"/>
    <p:sldId id="462" r:id="rId11"/>
    <p:sldId id="463" r:id="rId12"/>
    <p:sldId id="464" r:id="rId13"/>
    <p:sldId id="465" r:id="rId14"/>
    <p:sldId id="466" r:id="rId15"/>
    <p:sldId id="467" r:id="rId16"/>
    <p:sldId id="468" r:id="rId17"/>
    <p:sldId id="469" r:id="rId18"/>
    <p:sldId id="470" r:id="rId19"/>
    <p:sldId id="471" r:id="rId20"/>
    <p:sldId id="472" r:id="rId21"/>
    <p:sldId id="473" r:id="rId22"/>
    <p:sldId id="474" r:id="rId23"/>
    <p:sldId id="475" r:id="rId24"/>
    <p:sldId id="476" r:id="rId25"/>
    <p:sldId id="477" r:id="rId26"/>
    <p:sldId id="478" r:id="rId27"/>
    <p:sldId id="479" r:id="rId28"/>
    <p:sldId id="480" r:id="rId29"/>
    <p:sldId id="481" r:id="rId30"/>
    <p:sldId id="482" r:id="rId31"/>
    <p:sldId id="483" r:id="rId32"/>
    <p:sldId id="484" r:id="rId33"/>
    <p:sldId id="485" r:id="rId34"/>
    <p:sldId id="487" r:id="rId35"/>
    <p:sldId id="491" r:id="rId3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5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993366"/>
    <a:srgbClr val="CC9900"/>
    <a:srgbClr val="DC24C2"/>
    <a:srgbClr val="82A76D"/>
    <a:srgbClr val="FF9900"/>
    <a:srgbClr val="FFE181"/>
    <a:srgbClr val="229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9" autoAdjust="0"/>
    <p:restoredTop sz="94660"/>
  </p:normalViewPr>
  <p:slideViewPr>
    <p:cSldViewPr>
      <p:cViewPr varScale="1">
        <p:scale>
          <a:sx n="79" d="100"/>
          <a:sy n="79" d="100"/>
        </p:scale>
        <p:origin x="594" y="66"/>
      </p:cViewPr>
      <p:guideLst>
        <p:guide orient="horz" pos="2160"/>
        <p:guide pos="25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78E3E2A1-7AAB-42EF-A3E7-D3EF0844ABB4}" type="presOf" srcId="{D5855A68-0427-4E38-8152-3AB06B90D261}" destId="{B6D904E6-F0C5-42BD-96B4-0E85AFB088BE}" srcOrd="0" destOrd="0" presId="urn:microsoft.com/office/officeart/2008/layout/HexagonCluster"/>
    <dgm:cxn modelId="{FB05C08A-D090-4FB5-AB76-5D79E9B8479B}" type="presOf" srcId="{7B651952-DF11-414D-8E94-11A720D04309}" destId="{DB5356A4-CD20-4294-A981-D9D284EF1AC8}" srcOrd="0" destOrd="0" presId="urn:microsoft.com/office/officeart/2008/layout/HexagonCluster"/>
    <dgm:cxn modelId="{9F6C44D3-A92E-4DCC-A9E6-B9D9BC4F8AE7}" srcId="{7B651952-DF11-414D-8E94-11A720D04309}" destId="{6AD91F41-9D87-4B28-A90C-000582152DA3}" srcOrd="1" destOrd="0" parTransId="{8423E01E-2225-41F9-A828-73827A594088}" sibTransId="{D5855A68-0427-4E38-8152-3AB06B90D261}"/>
    <dgm:cxn modelId="{DBDD543F-DAE3-4DC4-927F-1ACA0A9E0C36}" type="presOf" srcId="{EBCE2EE9-5A8D-4DCF-BC84-B7094A71D8BD}" destId="{373AD755-68DA-4BF5-9807-A0AF3B44D39B}" srcOrd="0" destOrd="0" presId="urn:microsoft.com/office/officeart/2008/layout/HexagonCluster"/>
    <dgm:cxn modelId="{EE373A6F-D2D0-4041-A9E6-CE1046DCB162}" type="presOf" srcId="{6AD91F41-9D87-4B28-A90C-000582152DA3}" destId="{109CB03B-7F17-4F1C-BB03-C84FBAB06190}" srcOrd="0" destOrd="0" presId="urn:microsoft.com/office/officeart/2008/layout/HexagonCluster"/>
    <dgm:cxn modelId="{194C7425-4535-40C9-8BC2-F3293B534CF4}" srcId="{7B651952-DF11-414D-8E94-11A720D04309}" destId="{4204F26B-3A55-4539-88AD-4D267BEAF0C3}" srcOrd="0" destOrd="0" parTransId="{8896E334-0F0D-4FDC-9C6A-FBCB43EA4DBB}" sibTransId="{EBCE2EE9-5A8D-4DCF-BC84-B7094A71D8BD}"/>
    <dgm:cxn modelId="{26931D9D-E12E-40A1-B5F2-B7207778AE66}" type="presOf" srcId="{4204F26B-3A55-4539-88AD-4D267BEAF0C3}" destId="{63F0DA21-6737-48BB-827B-424778B9EAA1}" srcOrd="0" destOrd="0" presId="urn:microsoft.com/office/officeart/2008/layout/HexagonCluster"/>
    <dgm:cxn modelId="{EBAC814A-595B-4B21-899E-01B68AAF58A7}" type="presParOf" srcId="{DB5356A4-CD20-4294-A981-D9D284EF1AC8}" destId="{DECBA780-AF2F-4ECD-91CC-93FBA12D928B}" srcOrd="0" destOrd="0" presId="urn:microsoft.com/office/officeart/2008/layout/HexagonCluster"/>
    <dgm:cxn modelId="{0ED8DAA1-CE4E-4618-A13F-B53A31B3155A}" type="presParOf" srcId="{DECBA780-AF2F-4ECD-91CC-93FBA12D928B}" destId="{63F0DA21-6737-48BB-827B-424778B9EAA1}" srcOrd="0" destOrd="0" presId="urn:microsoft.com/office/officeart/2008/layout/HexagonCluster"/>
    <dgm:cxn modelId="{28C30D20-86A7-40CA-BBB7-C3390E2DF4BF}" type="presParOf" srcId="{DB5356A4-CD20-4294-A981-D9D284EF1AC8}" destId="{A70601C7-A116-4B80-8628-B636CB46E395}" srcOrd="1" destOrd="0" presId="urn:microsoft.com/office/officeart/2008/layout/HexagonCluster"/>
    <dgm:cxn modelId="{6FF459B8-3968-4EC6-89D9-DB1795431170}" type="presParOf" srcId="{A70601C7-A116-4B80-8628-B636CB46E395}" destId="{18785B9D-0F5B-40B6-B477-82C597640808}" srcOrd="0" destOrd="0" presId="urn:microsoft.com/office/officeart/2008/layout/HexagonCluster"/>
    <dgm:cxn modelId="{D2DB7E8A-238C-4685-A1A5-2C0731D0B8DF}" type="presParOf" srcId="{DB5356A4-CD20-4294-A981-D9D284EF1AC8}" destId="{7F6DFD73-FBBC-4BA2-B7D2-9C25D56AA372}" srcOrd="2" destOrd="0" presId="urn:microsoft.com/office/officeart/2008/layout/HexagonCluster"/>
    <dgm:cxn modelId="{5D8F9675-1E65-44C0-BDB8-7DF77AE53DCD}" type="presParOf" srcId="{7F6DFD73-FBBC-4BA2-B7D2-9C25D56AA372}" destId="{373AD755-68DA-4BF5-9807-A0AF3B44D39B}" srcOrd="0" destOrd="0" presId="urn:microsoft.com/office/officeart/2008/layout/HexagonCluster"/>
    <dgm:cxn modelId="{091AC9D6-D2AB-485F-85BC-CC16290E74C4}" type="presParOf" srcId="{DB5356A4-CD20-4294-A981-D9D284EF1AC8}" destId="{5C4874E3-4535-4C7F-9BE2-7CAB0DF80654}" srcOrd="3" destOrd="0" presId="urn:microsoft.com/office/officeart/2008/layout/HexagonCluster"/>
    <dgm:cxn modelId="{790E5D3B-535D-4587-B682-180C65E1EB60}" type="presParOf" srcId="{5C4874E3-4535-4C7F-9BE2-7CAB0DF80654}" destId="{E78E1D52-9A06-4C3A-B85F-4A84A3583BF1}" srcOrd="0" destOrd="0" presId="urn:microsoft.com/office/officeart/2008/layout/HexagonCluster"/>
    <dgm:cxn modelId="{3F22E42E-6E2B-420B-B833-4448F5457FBF}" type="presParOf" srcId="{DB5356A4-CD20-4294-A981-D9D284EF1AC8}" destId="{ED730A21-CECA-4465-8E58-5D1B1A478710}" srcOrd="4" destOrd="0" presId="urn:microsoft.com/office/officeart/2008/layout/HexagonCluster"/>
    <dgm:cxn modelId="{F2CAA4D2-8758-43EE-B096-720FF8B1CD53}" type="presParOf" srcId="{ED730A21-CECA-4465-8E58-5D1B1A478710}" destId="{109CB03B-7F17-4F1C-BB03-C84FBAB06190}" srcOrd="0" destOrd="0" presId="urn:microsoft.com/office/officeart/2008/layout/HexagonCluster"/>
    <dgm:cxn modelId="{E8BDB99C-D1F6-4A53-AD3F-B45DFCCE832C}" type="presParOf" srcId="{DB5356A4-CD20-4294-A981-D9D284EF1AC8}" destId="{05B7D1AE-E4A6-4276-8A01-37C248CE9D41}" srcOrd="5" destOrd="0" presId="urn:microsoft.com/office/officeart/2008/layout/HexagonCluster"/>
    <dgm:cxn modelId="{860E1EB4-6E12-4F12-A94F-CDFB5C06E9B4}" type="presParOf" srcId="{05B7D1AE-E4A6-4276-8A01-37C248CE9D41}" destId="{4A919062-BD18-4EFF-97C0-9F2C9198A016}" srcOrd="0" destOrd="0" presId="urn:microsoft.com/office/officeart/2008/layout/HexagonCluster"/>
    <dgm:cxn modelId="{1CC9F3F7-ED05-41D2-B231-37A0DC02CD07}" type="presParOf" srcId="{DB5356A4-CD20-4294-A981-D9D284EF1AC8}" destId="{8D5A2D0B-9F4D-42EA-A183-6B571EC09EFB}" srcOrd="6" destOrd="0" presId="urn:microsoft.com/office/officeart/2008/layout/HexagonCluster"/>
    <dgm:cxn modelId="{AE54899D-F1E0-4F58-838F-7C02E16B383E}" type="presParOf" srcId="{8D5A2D0B-9F4D-42EA-A183-6B571EC09EFB}" destId="{B6D904E6-F0C5-42BD-96B4-0E85AFB088BE}" srcOrd="0" destOrd="0" presId="urn:microsoft.com/office/officeart/2008/layout/HexagonCluster"/>
    <dgm:cxn modelId="{F6C466E3-9595-4493-B6FD-B2C589ED741C}" type="presParOf" srcId="{DB5356A4-CD20-4294-A981-D9D284EF1AC8}" destId="{BDCD2C9A-EA97-4C07-9072-5B75A320E08B}" srcOrd="7" destOrd="0" presId="urn:microsoft.com/office/officeart/2008/layout/HexagonCluster"/>
    <dgm:cxn modelId="{3C673A28-A082-4A34-9992-D7C00F090BDF}"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57208151-6A46-430B-B003-9BEB3305C7FF}"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dirty="0"/>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ECD9DC0-7732-4B4F-B4C3-65E49155F2CF}" type="slidenum">
              <a:rPr lang="zh-CN" altLang="zh-CN" smtClean="0"/>
              <a:pPr>
                <a:defRPr/>
              </a:pPr>
              <a:t>‹#›</a:t>
            </a:fld>
            <a:endParaRPr lang="zh-CN" altLang="zh-CN"/>
          </a:p>
        </p:txBody>
      </p:sp>
    </p:spTree>
    <p:extLst>
      <p:ext uri="{BB962C8B-B14F-4D97-AF65-F5344CB8AC3E}">
        <p14:creationId xmlns:p14="http://schemas.microsoft.com/office/powerpoint/2010/main" val="28505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fld id="{21BBA4BD-67D9-4074-A162-4430BEA1CAE1}"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4AB7C76-7607-4557-B949-C482C77786B2}" type="slidenum">
              <a:rPr lang="zh-CN" altLang="en-US" smtClean="0"/>
              <a:pPr>
                <a:defRPr/>
              </a:pPr>
              <a:t>‹#›</a:t>
            </a:fld>
            <a:endParaRPr lang="zh-CN" altLang="en-US"/>
          </a:p>
        </p:txBody>
      </p:sp>
    </p:spTree>
    <p:extLst>
      <p:ext uri="{BB962C8B-B14F-4D97-AF65-F5344CB8AC3E}">
        <p14:creationId xmlns:p14="http://schemas.microsoft.com/office/powerpoint/2010/main" val="86898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51E4BD8-3A5A-43A5-B0C9-43CCC8A253D8}" type="slidenum">
              <a:rPr lang="zh-CN" altLang="zh-CN" smtClean="0"/>
              <a:pPr>
                <a:defRPr/>
              </a:pPr>
              <a:t>‹#›</a:t>
            </a:fld>
            <a:endParaRPr lang="zh-CN" altLang="zh-CN"/>
          </a:p>
        </p:txBody>
      </p:sp>
    </p:spTree>
    <p:extLst>
      <p:ext uri="{BB962C8B-B14F-4D97-AF65-F5344CB8AC3E}">
        <p14:creationId xmlns:p14="http://schemas.microsoft.com/office/powerpoint/2010/main" val="624385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66AC1DD2-558E-495C-92A2-20E117D77E0C}" type="slidenum">
              <a:rPr lang="zh-CN" altLang="zh-CN" smtClean="0"/>
              <a:pPr>
                <a:defRPr/>
              </a:pPr>
              <a:t>‹#›</a:t>
            </a:fld>
            <a:endParaRPr lang="zh-CN" altLang="zh-CN"/>
          </a:p>
        </p:txBody>
      </p:sp>
    </p:spTree>
    <p:extLst>
      <p:ext uri="{BB962C8B-B14F-4D97-AF65-F5344CB8AC3E}">
        <p14:creationId xmlns:p14="http://schemas.microsoft.com/office/powerpoint/2010/main" val="2637276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310179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D5F5F94-742D-4996-B716-2805FAA2FC03}" type="slidenum">
              <a:rPr lang="zh-CN" altLang="zh-CN"/>
              <a:pPr>
                <a:defRPr/>
              </a:pPr>
              <a:t>‹#›</a:t>
            </a:fld>
            <a:endParaRPr lang="zh-CN" altLang="zh-CN" dirty="0"/>
          </a:p>
        </p:txBody>
      </p:sp>
    </p:spTree>
    <p:extLst>
      <p:ext uri="{BB962C8B-B14F-4D97-AF65-F5344CB8AC3E}">
        <p14:creationId xmlns:p14="http://schemas.microsoft.com/office/powerpoint/2010/main" val="84970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820B1FE-0374-4E0D-B61E-A126E930B97A}" type="slidenum">
              <a:rPr lang="zh-CN" altLang="zh-CN"/>
              <a:pPr>
                <a:defRPr/>
              </a:pPr>
              <a:t>‹#›</a:t>
            </a:fld>
            <a:endParaRPr lang="zh-CN" altLang="zh-CN" dirty="0"/>
          </a:p>
        </p:txBody>
      </p:sp>
    </p:spTree>
    <p:extLst>
      <p:ext uri="{BB962C8B-B14F-4D97-AF65-F5344CB8AC3E}">
        <p14:creationId xmlns:p14="http://schemas.microsoft.com/office/powerpoint/2010/main" val="977738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0"/>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ext uri="{D42A27DB-BD31-4B8C-83A1-F6EECF244321}">
                <p14:modId xmlns:p14="http://schemas.microsoft.com/office/powerpoint/2010/main" val="1735161636"/>
              </p:ext>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59968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6442200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552757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fld id="{61A21779-67D3-49D4-B21D-5E572F52568F}" type="datetimeFigureOut">
              <a:rPr lang="zh-CN" altLang="en-US" smtClean="0"/>
              <a:pPr>
                <a:defRPr/>
              </a:pPr>
              <a:t>2014/12/2</a:t>
            </a:fld>
            <a:endParaRPr lang="zh-CN" altLang="en-US"/>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D927945-B44B-49F3-8E73-7BC9E1BE4A7A}" type="slidenum">
              <a:rPr lang="zh-CN" altLang="en-US" smtClean="0"/>
              <a:pPr>
                <a:defRPr/>
              </a:pPr>
              <a:t>‹#›</a:t>
            </a:fld>
            <a:endParaRPr lang="zh-CN" altLang="en-US"/>
          </a:p>
        </p:txBody>
      </p:sp>
    </p:spTree>
    <p:extLst>
      <p:ext uri="{BB962C8B-B14F-4D97-AF65-F5344CB8AC3E}">
        <p14:creationId xmlns:p14="http://schemas.microsoft.com/office/powerpoint/2010/main" val="2339864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1998626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4" name="KSO_FD"/>
          <p:cNvSpPr>
            <a:spLocks noGrp="1"/>
          </p:cNvSpPr>
          <p:nvPr>
            <p:ph type="dt" sz="half" idx="10"/>
          </p:nvPr>
        </p:nvSpPr>
        <p:spPr/>
        <p:txBody>
          <a:bodyPr/>
          <a:lstStyle>
            <a:lvl1pPr>
              <a:defRPr/>
            </a:lvl1pPr>
          </a:lstStyle>
          <a:p>
            <a:pPr>
              <a:defRPr/>
            </a:pPr>
            <a:fld id="{57208151-6A46-430B-B003-9BEB3305C7FF}"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dirty="0">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ECD9DC0-7732-4B4F-B4C3-65E49155F2CF}" type="slidenum">
              <a:rPr lang="zh-CN" altLang="zh-CN" smtClean="0">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446081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0"/>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2283050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FE7305B-85DF-4478-8B8A-6EEAEF9667C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12076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7B78A7F-EC0A-4938-8CA2-460132A91A85}"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680507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8DD22E6-FB54-4CD1-8F3A-5EAD269F07B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25883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6D41995F-B974-4F59-A2D2-DA85BC1C159B}" type="slidenum">
              <a:rPr lang="zh-CN" altLang="zh-CN" smtClean="0"/>
              <a:pPr>
                <a:defRPr/>
              </a:pPr>
              <a:t>‹#›</a:t>
            </a:fld>
            <a:endParaRPr lang="zh-CN" altLang="zh-CN"/>
          </a:p>
        </p:txBody>
      </p:sp>
    </p:spTree>
    <p:extLst>
      <p:ext uri="{BB962C8B-B14F-4D97-AF65-F5344CB8AC3E}">
        <p14:creationId xmlns:p14="http://schemas.microsoft.com/office/powerpoint/2010/main" val="357060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fld id="{687FA7CF-AA9C-44FA-8632-8C6B5F739B0A}"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52CB0A49-6BDE-4D11-8566-EC881B55FB4B}" type="slidenum">
              <a:rPr lang="zh-CN" altLang="en-US" smtClean="0"/>
              <a:pPr>
                <a:defRPr/>
              </a:pPr>
              <a:t>‹#›</a:t>
            </a:fld>
            <a:endParaRPr lang="zh-CN" altLang="en-US"/>
          </a:p>
        </p:txBody>
      </p:sp>
    </p:spTree>
    <p:extLst>
      <p:ext uri="{BB962C8B-B14F-4D97-AF65-F5344CB8AC3E}">
        <p14:creationId xmlns:p14="http://schemas.microsoft.com/office/powerpoint/2010/main" val="66195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fld id="{FDDD6220-7162-461F-BDA5-C0FB74BF841A}" type="datetimeFigureOut">
              <a:rPr lang="zh-CN" altLang="en-US" smtClean="0"/>
              <a:pPr>
                <a:defRPr/>
              </a:pPr>
              <a:t>2014/12/2</a:t>
            </a:fld>
            <a:endParaRPr lang="zh-CN" altLang="en-US"/>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2FEC3B8-9D77-4747-B5C0-E85610564BB8}" type="slidenum">
              <a:rPr lang="zh-CN" altLang="en-US" smtClean="0"/>
              <a:pPr>
                <a:defRPr/>
              </a:pPr>
              <a:t>‹#›</a:t>
            </a:fld>
            <a:endParaRPr lang="zh-CN" altLang="en-US"/>
          </a:p>
        </p:txBody>
      </p:sp>
    </p:spTree>
    <p:extLst>
      <p:ext uri="{BB962C8B-B14F-4D97-AF65-F5344CB8AC3E}">
        <p14:creationId xmlns:p14="http://schemas.microsoft.com/office/powerpoint/2010/main" val="428471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fld id="{6C090A30-C6EA-45C4-BD08-BF7CC8712541}" type="datetimeFigureOut">
              <a:rPr lang="zh-CN" altLang="en-US" smtClean="0"/>
              <a:pPr>
                <a:defRPr/>
              </a:pPr>
              <a:t>2014/12/2</a:t>
            </a:fld>
            <a:endParaRPr lang="zh-CN" altLang="en-US"/>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9E00CAC-C428-4F0D-9788-E49E3A0E7354}" type="slidenum">
              <a:rPr lang="zh-CN" altLang="en-US" smtClean="0"/>
              <a:pPr>
                <a:defRPr/>
              </a:pPr>
              <a:t>‹#›</a:t>
            </a:fld>
            <a:endParaRPr lang="zh-CN" altLang="en-US"/>
          </a:p>
        </p:txBody>
      </p:sp>
    </p:spTree>
    <p:extLst>
      <p:ext uri="{BB962C8B-B14F-4D97-AF65-F5344CB8AC3E}">
        <p14:creationId xmlns:p14="http://schemas.microsoft.com/office/powerpoint/2010/main" val="368513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fld id="{A5E2CFAF-497C-44EE-877A-55C0B3DFA548}" type="datetimeFigureOut">
              <a:rPr lang="zh-CN" altLang="en-US" smtClean="0"/>
              <a:pPr>
                <a:defRPr/>
              </a:pPr>
              <a:t>2014/12/2</a:t>
            </a:fld>
            <a:endParaRPr lang="zh-CN" altLang="en-US"/>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1F4992A-2794-4A0E-A95D-C931C4952F8D}" type="slidenum">
              <a:rPr lang="zh-CN" altLang="en-US" smtClean="0"/>
              <a:pPr>
                <a:defRPr/>
              </a:pPr>
              <a:t>‹#›</a:t>
            </a:fld>
            <a:endParaRPr lang="zh-CN" altLang="en-US"/>
          </a:p>
        </p:txBody>
      </p:sp>
    </p:spTree>
    <p:extLst>
      <p:ext uri="{BB962C8B-B14F-4D97-AF65-F5344CB8AC3E}">
        <p14:creationId xmlns:p14="http://schemas.microsoft.com/office/powerpoint/2010/main" val="275002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7BF7E477-CC78-4F56-9FAD-66780F943AD1}"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0835FAC2-D1E8-4255-B93B-7C8F0A8CA25F}" type="slidenum">
              <a:rPr lang="zh-CN" altLang="en-US" smtClean="0"/>
              <a:pPr>
                <a:defRPr/>
              </a:pPr>
              <a:t>‹#›</a:t>
            </a:fld>
            <a:endParaRPr lang="zh-CN" altLang="en-US"/>
          </a:p>
        </p:txBody>
      </p:sp>
    </p:spTree>
    <p:extLst>
      <p:ext uri="{BB962C8B-B14F-4D97-AF65-F5344CB8AC3E}">
        <p14:creationId xmlns:p14="http://schemas.microsoft.com/office/powerpoint/2010/main" val="3209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fld id="{4588DDC0-F982-4982-AD88-21E1D0624954}" type="datetimeFigureOut">
              <a:rPr lang="zh-CN" altLang="en-US" smtClean="0"/>
              <a:pPr>
                <a:defRPr/>
              </a:pPr>
              <a:t>2014/12/2</a:t>
            </a:fld>
            <a:endParaRPr lang="zh-CN" altLang="en-US"/>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en-US"/>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524B3CA-E27D-48CB-A254-E514B827A8A7}" type="slidenum">
              <a:rPr lang="zh-CN" altLang="en-US" smtClean="0"/>
              <a:pPr>
                <a:defRPr/>
              </a:pPr>
              <a:t>‹#›</a:t>
            </a:fld>
            <a:endParaRPr lang="zh-CN" altLang="en-US"/>
          </a:p>
        </p:txBody>
      </p:sp>
    </p:spTree>
    <p:extLst>
      <p:ext uri="{BB962C8B-B14F-4D97-AF65-F5344CB8AC3E}">
        <p14:creationId xmlns:p14="http://schemas.microsoft.com/office/powerpoint/2010/main" val="391264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p:nvGrpSpPr>
        <p:grpSpPr bwMode="auto">
          <a:xfrm>
            <a:off x="0" y="692150"/>
            <a:ext cx="9144000" cy="6159500"/>
            <a:chOff x="0" y="0"/>
            <a:chExt cx="9144000" cy="6851936"/>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pic>
          <p:nvPicPr>
            <p:cNvPr id="1039" name="图片 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0"/>
              <a:ext cx="9144000" cy="685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p>
        </p:txBody>
      </p:sp>
      <p:cxnSp>
        <p:nvCxnSpPr>
          <p:cNvPr id="17" name="直接连接符 16"/>
          <p:cNvCxnSpPr/>
          <p:nvPr/>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p:nvSpPr>
        <p:spPr bwMode="auto">
          <a:xfrm>
            <a:off x="6643688" y="6372225"/>
            <a:ext cx="2608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2060"/>
                </a:solidFill>
              </a:rPr>
              <a:t>《</a:t>
            </a:r>
            <a:r>
              <a:rPr lang="zh-CN" altLang="en-US" dirty="0" smtClean="0">
                <a:solidFill>
                  <a:srgbClr val="002060"/>
                </a:solidFill>
              </a:rPr>
              <a:t>电气控制与</a:t>
            </a:r>
            <a:r>
              <a:rPr lang="en-US" altLang="zh-CN" dirty="0" smtClean="0">
                <a:solidFill>
                  <a:srgbClr val="002060"/>
                </a:solidFill>
                <a:latin typeface="Arial Narrow" pitchFamily="34" charset="0"/>
              </a:rPr>
              <a:t>PLC</a:t>
            </a:r>
            <a:r>
              <a:rPr lang="zh-CN" altLang="en-US" dirty="0" smtClean="0">
                <a:solidFill>
                  <a:srgbClr val="002060"/>
                </a:solidFill>
              </a:rPr>
              <a:t>技术</a:t>
            </a:r>
            <a:r>
              <a:rPr lang="en-US" altLang="zh-CN" dirty="0" smtClean="0">
                <a:solidFill>
                  <a:srgbClr val="002060"/>
                </a:solidFill>
              </a:rPr>
              <a:t>》</a:t>
            </a:r>
            <a:endParaRPr lang="en-US" altLang="zh-CN" dirty="0">
              <a:solidFill>
                <a:srgbClr val="002060"/>
              </a:solidFill>
            </a:endParaRPr>
          </a:p>
        </p:txBody>
      </p:sp>
      <p:grpSp>
        <p:nvGrpSpPr>
          <p:cNvPr id="1032" name="组合 25"/>
          <p:cNvGrpSpPr>
            <a:grpSpLocks/>
          </p:cNvGrpSpPr>
          <p:nvPr/>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28" name="Picture 2" descr="C:\Users\jian.peng\AppData\Roaming\Tencent\Users\512555475\QQ\WinTemp\RichOle\`DTVU$WU[9$3OT)5%DORB_7.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dirty="0" smtClean="0">
                    <a:solidFill>
                      <a:srgbClr val="4D579C"/>
                    </a:solidFill>
                    <a:latin typeface="方正舒体" pitchFamily="2" charset="-122"/>
                    <a:ea typeface="方正舒体" pitchFamily="2" charset="-122"/>
                  </a:rPr>
                  <a:t>霍山县高级职业中学</a:t>
                </a:r>
                <a:endParaRPr kumimoji="1" lang="en-US" altLang="zh-CN" sz="2000" b="1" dirty="0"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dirty="0" smtClean="0">
                    <a:solidFill>
                      <a:srgbClr val="4D579C"/>
                    </a:solidFill>
                    <a:latin typeface="Aharoni" pitchFamily="2" charset="-79"/>
                    <a:cs typeface="Aharoni" pitchFamily="2" charset="-79"/>
                  </a:rPr>
                  <a:t> </a:t>
                </a:r>
                <a:r>
                  <a:rPr kumimoji="1" lang="en-US" altLang="zh-CN" sz="800" dirty="0" err="1" smtClean="0">
                    <a:solidFill>
                      <a:srgbClr val="4D579C"/>
                    </a:solidFill>
                    <a:latin typeface="Aharoni" pitchFamily="2" charset="-79"/>
                    <a:cs typeface="Aharoni" pitchFamily="2" charset="-79"/>
                  </a:rPr>
                  <a:t>Huo</a:t>
                </a:r>
                <a:r>
                  <a:rPr kumimoji="1" lang="en-US" altLang="zh-CN" sz="800" dirty="0" smtClean="0">
                    <a:solidFill>
                      <a:srgbClr val="4D579C"/>
                    </a:solidFill>
                    <a:latin typeface="Aharoni" pitchFamily="2" charset="-79"/>
                    <a:cs typeface="Aharoni" pitchFamily="2" charset="-79"/>
                  </a:rPr>
                  <a:t> </a:t>
                </a:r>
                <a:r>
                  <a:rPr kumimoji="1" lang="en-US" altLang="zh-CN" sz="800" dirty="0" err="1" smtClean="0">
                    <a:solidFill>
                      <a:srgbClr val="4D579C"/>
                    </a:solidFill>
                    <a:latin typeface="Aharoni" pitchFamily="2" charset="-79"/>
                    <a:cs typeface="Aharoni" pitchFamily="2" charset="-79"/>
                  </a:rPr>
                  <a:t>shan</a:t>
                </a:r>
                <a:r>
                  <a:rPr kumimoji="1" lang="en-US" altLang="zh-CN" sz="800" dirty="0" smtClean="0">
                    <a:solidFill>
                      <a:srgbClr val="4D579C"/>
                    </a:solidFill>
                    <a:latin typeface="Aharoni" pitchFamily="2" charset="-79"/>
                    <a:cs typeface="Aharoni" pitchFamily="2" charset="-79"/>
                  </a:rPr>
                  <a:t> county senior vocational middle school</a:t>
                </a:r>
                <a:endParaRPr kumimoji="1" lang="en-US" altLang="zh-CN" sz="800" dirty="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52" r:id="rId16"/>
    <p:sldLayoutId id="2147483937" r:id="rId17"/>
    <p:sldLayoutId id="2147483899" r:id="rId18"/>
    <p:sldLayoutId id="2147483900" r:id="rId19"/>
    <p:sldLayoutId id="2147483901" r:id="rId20"/>
    <p:sldLayoutId id="2147483938" r:id="rId21"/>
    <p:sldLayoutId id="2147483936" r:id="rId22"/>
    <p:sldLayoutId id="2147483916" r:id="rId23"/>
    <p:sldLayoutId id="2147483917" r:id="rId24"/>
    <p:sldLayoutId id="2147483918" r:id="rId25"/>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eaLnBrk="1" fontAlgn="base" hangingPunct="1">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1" fontAlgn="base" hangingPunct="1">
        <a:lnSpc>
          <a:spcPct val="110000"/>
        </a:lnSpc>
        <a:spcBef>
          <a:spcPts val="1800"/>
        </a:spcBef>
        <a:spcAft>
          <a:spcPct val="0"/>
        </a:spcAft>
        <a:buClr>
          <a:srgbClr val="963B22"/>
        </a:buClr>
        <a:buSzPct val="70000"/>
        <a:buBlip>
          <a:blip r:embed="rId30"/>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1" fontAlgn="base" hangingPunct="1">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941168"/>
            <a:ext cx="5400675"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75424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电磁式电器</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7344816" cy="4524315"/>
          </a:xfrm>
          <a:prstGeom prst="rect">
            <a:avLst/>
          </a:prstGeom>
          <a:noFill/>
        </p:spPr>
        <p:txBody>
          <a:bodyPr wrap="square" rtlCol="0">
            <a:spAutoFit/>
          </a:bodyPr>
          <a:lstStyle/>
          <a:p>
            <a:pPr marL="342900" indent="-342900">
              <a:buClr>
                <a:srgbClr val="FF0000"/>
              </a:buClr>
              <a:buFont typeface="Wingdings" pitchFamily="2" charset="2"/>
              <a:buChar char="n"/>
            </a:pPr>
            <a:r>
              <a:rPr lang="zh-CN" altLang="en-US" sz="2400" dirty="0" smtClean="0">
                <a:solidFill>
                  <a:schemeClr val="tx1">
                    <a:lumMod val="50000"/>
                  </a:schemeClr>
                </a:solidFill>
                <a:latin typeface="微软雅黑" pitchFamily="34" charset="-122"/>
                <a:ea typeface="微软雅黑" pitchFamily="34" charset="-122"/>
              </a:rPr>
              <a:t>电磁机构</a:t>
            </a:r>
            <a:endParaRPr lang="en-US" altLang="zh-CN" sz="2400" dirty="0" smtClean="0">
              <a:solidFill>
                <a:schemeClr val="tx1">
                  <a:lumMod val="50000"/>
                </a:schemeClr>
              </a:solidFill>
              <a:latin typeface="微软雅黑" pitchFamily="34" charset="-122"/>
              <a:ea typeface="微软雅黑" pitchFamily="34" charset="-122"/>
            </a:endParaRPr>
          </a:p>
          <a:p>
            <a:endParaRPr lang="en-US" altLang="zh-CN" sz="2400" dirty="0">
              <a:solidFill>
                <a:schemeClr val="tx1">
                  <a:lumMod val="50000"/>
                </a:schemeClr>
              </a:solidFill>
              <a:latin typeface="微软雅黑" pitchFamily="34" charset="-122"/>
              <a:ea typeface="微软雅黑" pitchFamily="34" charset="-122"/>
            </a:endParaRPr>
          </a:p>
          <a:p>
            <a:r>
              <a:rPr lang="zh-CN" altLang="en-US" sz="2400" dirty="0" smtClean="0">
                <a:solidFill>
                  <a:schemeClr val="tx1">
                    <a:lumMod val="50000"/>
                  </a:schemeClr>
                </a:solidFill>
                <a:latin typeface="微软雅黑" pitchFamily="34" charset="-122"/>
                <a:ea typeface="微软雅黑" pitchFamily="34" charset="-122"/>
              </a:rPr>
              <a:t>工作原理：</a:t>
            </a:r>
            <a:r>
              <a:rPr lang="zh-CN" altLang="zh-CN" sz="2400" dirty="0">
                <a:solidFill>
                  <a:schemeClr val="tx1">
                    <a:lumMod val="50000"/>
                  </a:schemeClr>
                </a:solidFill>
                <a:latin typeface="微软雅黑" pitchFamily="34" charset="-122"/>
                <a:ea typeface="微软雅黑" pitchFamily="34" charset="-122"/>
              </a:rPr>
              <a:t>当线圈中有工作电流通过时，电磁吸力克服弹簧的反作用力，使衔铁与铁芯闭合，由连接机构带动相应的触头动作</a:t>
            </a:r>
            <a:r>
              <a:rPr lang="zh-CN" altLang="zh-CN" sz="2400" dirty="0" smtClean="0">
                <a:solidFill>
                  <a:schemeClr val="tx1">
                    <a:lumMod val="50000"/>
                  </a:schemeClr>
                </a:solidFill>
                <a:latin typeface="微软雅黑" pitchFamily="34" charset="-122"/>
                <a:ea typeface="微软雅黑" pitchFamily="34" charset="-122"/>
              </a:rPr>
              <a:t>。</a:t>
            </a:r>
            <a:endParaRPr lang="en-US" altLang="zh-CN" sz="2400" dirty="0" smtClean="0">
              <a:solidFill>
                <a:schemeClr val="tx1">
                  <a:lumMod val="50000"/>
                </a:schemeClr>
              </a:solidFill>
              <a:latin typeface="微软雅黑" pitchFamily="34" charset="-122"/>
              <a:ea typeface="微软雅黑" pitchFamily="34" charset="-122"/>
            </a:endParaRPr>
          </a:p>
          <a:p>
            <a:endParaRPr lang="en-US" altLang="zh-CN" sz="2400" dirty="0">
              <a:solidFill>
                <a:schemeClr val="tx1">
                  <a:lumMod val="50000"/>
                </a:schemeClr>
              </a:solidFill>
              <a:latin typeface="微软雅黑" pitchFamily="34" charset="-122"/>
              <a:ea typeface="微软雅黑" pitchFamily="34" charset="-122"/>
            </a:endParaRPr>
          </a:p>
          <a:p>
            <a:r>
              <a:rPr lang="zh-CN" altLang="zh-CN" sz="2400" dirty="0">
                <a:solidFill>
                  <a:schemeClr val="tx1">
                    <a:lumMod val="50000"/>
                  </a:schemeClr>
                </a:solidFill>
                <a:latin typeface="微软雅黑" pitchFamily="34" charset="-122"/>
                <a:ea typeface="微软雅黑" pitchFamily="34" charset="-122"/>
              </a:rPr>
              <a:t>在交流电流产生的交变磁场中，为避免因磁通过零点造成衔铁的抖动，需在交流电器铁芯的端部开槽，嵌入一铜短路环，使环内感应电流产生的磁通与环外磁通不同时过零，使电磁吸力</a:t>
            </a:r>
            <a:r>
              <a:rPr lang="en-US" altLang="zh-CN" sz="2400" dirty="0">
                <a:solidFill>
                  <a:schemeClr val="tx1">
                    <a:lumMod val="50000"/>
                  </a:schemeClr>
                </a:solidFill>
                <a:latin typeface="微软雅黑" pitchFamily="34" charset="-122"/>
                <a:ea typeface="微软雅黑" pitchFamily="34" charset="-122"/>
              </a:rPr>
              <a:t>F</a:t>
            </a:r>
            <a:r>
              <a:rPr lang="zh-CN" altLang="zh-CN" sz="2400" dirty="0">
                <a:solidFill>
                  <a:schemeClr val="tx1">
                    <a:lumMod val="50000"/>
                  </a:schemeClr>
                </a:solidFill>
                <a:latin typeface="微软雅黑" pitchFamily="34" charset="-122"/>
                <a:ea typeface="微软雅黑" pitchFamily="34" charset="-122"/>
              </a:rPr>
              <a:t>总是大于弹簧的反作用力，因而可以消除交流铁芯的抖动。</a:t>
            </a:r>
          </a:p>
          <a:p>
            <a:endParaRPr lang="zh-CN" altLang="en-US" sz="2400" dirty="0">
              <a:solidFill>
                <a:schemeClr val="tx1">
                  <a:lumMod val="50000"/>
                </a:schemeClr>
              </a:solidFill>
            </a:endParaRPr>
          </a:p>
        </p:txBody>
      </p:sp>
    </p:spTree>
    <p:extLst>
      <p:ext uri="{BB962C8B-B14F-4D97-AF65-F5344CB8AC3E}">
        <p14:creationId xmlns:p14="http://schemas.microsoft.com/office/powerpoint/2010/main" val="3424300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执行结构</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7344816" cy="4339650"/>
          </a:xfrm>
          <a:prstGeom prst="rect">
            <a:avLst/>
          </a:prstGeom>
          <a:noFill/>
        </p:spPr>
        <p:txBody>
          <a:bodyPr wrap="square" rtlCol="0">
            <a:spAutoFit/>
          </a:bodyPr>
          <a:lstStyle/>
          <a:p>
            <a:pPr marL="342900" indent="-342900">
              <a:buClr>
                <a:srgbClr val="FF0000"/>
              </a:buClr>
              <a:buFont typeface="Wingdings" pitchFamily="2" charset="2"/>
              <a:buChar char="n"/>
            </a:pPr>
            <a:r>
              <a:rPr lang="zh-CN" altLang="en-US" sz="2400" dirty="0" smtClean="0">
                <a:solidFill>
                  <a:schemeClr val="tx1">
                    <a:lumMod val="50000"/>
                  </a:schemeClr>
                </a:solidFill>
                <a:latin typeface="微软雅黑" pitchFamily="34" charset="-122"/>
                <a:ea typeface="微软雅黑" pitchFamily="34" charset="-122"/>
              </a:rPr>
              <a:t>触头系统</a:t>
            </a:r>
            <a:endParaRPr lang="en-US" altLang="zh-CN" sz="2400" dirty="0" smtClean="0">
              <a:solidFill>
                <a:schemeClr val="tx1">
                  <a:lumMod val="50000"/>
                </a:schemeClr>
              </a:solidFill>
              <a:latin typeface="微软雅黑" pitchFamily="34" charset="-122"/>
              <a:ea typeface="微软雅黑" pitchFamily="34" charset="-122"/>
            </a:endParaRPr>
          </a:p>
          <a:p>
            <a:endParaRPr lang="en-US" altLang="zh-CN" sz="2400" dirty="0">
              <a:solidFill>
                <a:schemeClr val="tx1">
                  <a:lumMod val="50000"/>
                </a:schemeClr>
              </a:solidFill>
              <a:latin typeface="微软雅黑" pitchFamily="34" charset="-122"/>
              <a:ea typeface="微软雅黑" pitchFamily="34" charset="-122"/>
            </a:endParaRPr>
          </a:p>
          <a:p>
            <a:r>
              <a:rPr lang="zh-CN" altLang="en-US" sz="2400" dirty="0" smtClean="0">
                <a:solidFill>
                  <a:schemeClr val="tx1">
                    <a:lumMod val="50000"/>
                  </a:schemeClr>
                </a:solidFill>
                <a:latin typeface="微软雅黑" pitchFamily="34" charset="-122"/>
                <a:ea typeface="微软雅黑" pitchFamily="34" charset="-122"/>
              </a:rPr>
              <a:t>形式：</a:t>
            </a:r>
            <a:endParaRPr lang="en-US" altLang="zh-CN" sz="2400" dirty="0" smtClean="0">
              <a:solidFill>
                <a:schemeClr val="tx1">
                  <a:lumMod val="50000"/>
                </a:schemeClr>
              </a:solidFill>
              <a:latin typeface="微软雅黑" pitchFamily="34" charset="-122"/>
              <a:ea typeface="微软雅黑" pitchFamily="34" charset="-122"/>
            </a:endParaRPr>
          </a:p>
          <a:p>
            <a:endParaRPr lang="en-US" altLang="zh-CN" sz="2400" dirty="0" smtClean="0">
              <a:solidFill>
                <a:schemeClr val="tx1">
                  <a:lumMod val="50000"/>
                </a:schemeClr>
              </a:solidFill>
            </a:endParaRPr>
          </a:p>
          <a:p>
            <a:endParaRPr lang="en-US" altLang="zh-CN" sz="2400" dirty="0">
              <a:solidFill>
                <a:schemeClr val="tx1">
                  <a:lumMod val="50000"/>
                </a:schemeClr>
              </a:solidFill>
            </a:endParaRPr>
          </a:p>
          <a:p>
            <a:endParaRPr lang="en-US" altLang="zh-CN" sz="2400" dirty="0" smtClean="0">
              <a:solidFill>
                <a:schemeClr val="tx1">
                  <a:lumMod val="50000"/>
                </a:schemeClr>
              </a:solidFill>
            </a:endParaRPr>
          </a:p>
          <a:p>
            <a:endParaRPr lang="en-US" altLang="zh-CN" sz="2400" dirty="0">
              <a:solidFill>
                <a:schemeClr val="tx1">
                  <a:lumMod val="50000"/>
                </a:schemeClr>
              </a:solidFill>
            </a:endParaRPr>
          </a:p>
          <a:p>
            <a:endParaRPr lang="en-US" altLang="zh-CN" sz="2400" dirty="0">
              <a:solidFill>
                <a:schemeClr val="tx1">
                  <a:lumMod val="50000"/>
                </a:schemeClr>
              </a:solidFill>
            </a:endParaRPr>
          </a:p>
          <a:p>
            <a:endParaRPr lang="en-US" altLang="zh-CN" sz="2400" dirty="0" smtClean="0">
              <a:solidFill>
                <a:schemeClr val="tx1">
                  <a:lumMod val="50000"/>
                </a:schemeClr>
              </a:solidFill>
              <a:latin typeface="微软雅黑" pitchFamily="34" charset="-122"/>
              <a:ea typeface="微软雅黑" pitchFamily="34" charset="-122"/>
            </a:endParaRPr>
          </a:p>
          <a:p>
            <a:r>
              <a:rPr lang="en-US" altLang="zh-CN" dirty="0" smtClean="0">
                <a:solidFill>
                  <a:schemeClr val="tx1">
                    <a:lumMod val="50000"/>
                  </a:schemeClr>
                </a:solidFill>
                <a:latin typeface="微软雅黑" pitchFamily="34" charset="-122"/>
                <a:ea typeface="微软雅黑" pitchFamily="34" charset="-122"/>
              </a:rPr>
              <a:t>            </a:t>
            </a:r>
            <a:r>
              <a:rPr lang="zh-CN" altLang="zh-CN" dirty="0" smtClean="0">
                <a:solidFill>
                  <a:schemeClr val="tx1">
                    <a:lumMod val="50000"/>
                  </a:schemeClr>
                </a:solidFill>
                <a:latin typeface="微软雅黑" pitchFamily="34" charset="-122"/>
                <a:ea typeface="微软雅黑" pitchFamily="34" charset="-122"/>
              </a:rPr>
              <a:t>(</a:t>
            </a:r>
            <a:r>
              <a:rPr lang="zh-CN" altLang="zh-CN" dirty="0">
                <a:solidFill>
                  <a:schemeClr val="tx1">
                    <a:lumMod val="50000"/>
                  </a:schemeClr>
                </a:solidFill>
                <a:latin typeface="微软雅黑" pitchFamily="34" charset="-122"/>
                <a:ea typeface="微软雅黑" pitchFamily="34" charset="-122"/>
              </a:rPr>
              <a:t>a</a:t>
            </a:r>
            <a:r>
              <a:rPr lang="zh-CN" altLang="zh-CN" dirty="0" smtClean="0">
                <a:solidFill>
                  <a:schemeClr val="tx1">
                    <a:lumMod val="50000"/>
                  </a:schemeClr>
                </a:solidFill>
                <a:latin typeface="微软雅黑" pitchFamily="34" charset="-122"/>
                <a:ea typeface="微软雅黑" pitchFamily="34" charset="-122"/>
              </a:rPr>
              <a:t>)</a:t>
            </a:r>
            <a:r>
              <a:rPr lang="en-US" altLang="zh-CN" dirty="0" smtClean="0">
                <a:solidFill>
                  <a:schemeClr val="tx1">
                    <a:lumMod val="50000"/>
                  </a:schemeClr>
                </a:solidFill>
                <a:latin typeface="微软雅黑" pitchFamily="34" charset="-122"/>
                <a:ea typeface="微软雅黑" pitchFamily="34" charset="-122"/>
              </a:rPr>
              <a:t> </a:t>
            </a:r>
            <a:r>
              <a:rPr lang="zh-CN" altLang="en-US" dirty="0" smtClean="0">
                <a:solidFill>
                  <a:schemeClr val="tx1">
                    <a:lumMod val="50000"/>
                  </a:schemeClr>
                </a:solidFill>
                <a:latin typeface="微软雅黑" pitchFamily="34" charset="-122"/>
                <a:ea typeface="微软雅黑" pitchFamily="34" charset="-122"/>
              </a:rPr>
              <a:t>点接触</a:t>
            </a:r>
            <a:r>
              <a:rPr lang="zh-CN" altLang="zh-CN" dirty="0" smtClean="0">
                <a:solidFill>
                  <a:schemeClr val="tx1">
                    <a:lumMod val="50000"/>
                  </a:schemeClr>
                </a:solidFill>
                <a:latin typeface="微软雅黑" pitchFamily="34" charset="-122"/>
                <a:ea typeface="微软雅黑" pitchFamily="34" charset="-122"/>
              </a:rPr>
              <a:t>                 </a:t>
            </a:r>
            <a:r>
              <a:rPr lang="zh-CN" altLang="zh-CN" dirty="0">
                <a:solidFill>
                  <a:schemeClr val="tx1">
                    <a:lumMod val="50000"/>
                  </a:schemeClr>
                </a:solidFill>
                <a:latin typeface="微软雅黑" pitchFamily="34" charset="-122"/>
                <a:ea typeface="微软雅黑" pitchFamily="34" charset="-122"/>
              </a:rPr>
              <a:t>(b) </a:t>
            </a:r>
            <a:r>
              <a:rPr lang="zh-CN" altLang="en-US" dirty="0" smtClean="0">
                <a:solidFill>
                  <a:schemeClr val="tx1">
                    <a:lumMod val="50000"/>
                  </a:schemeClr>
                </a:solidFill>
                <a:latin typeface="微软雅黑" pitchFamily="34" charset="-122"/>
                <a:ea typeface="微软雅黑" pitchFamily="34" charset="-122"/>
              </a:rPr>
              <a:t>面接触</a:t>
            </a:r>
            <a:r>
              <a:rPr lang="zh-CN" altLang="zh-CN" dirty="0" smtClean="0">
                <a:solidFill>
                  <a:schemeClr val="tx1">
                    <a:lumMod val="50000"/>
                  </a:schemeClr>
                </a:solidFill>
                <a:latin typeface="微软雅黑" pitchFamily="34" charset="-122"/>
                <a:ea typeface="微软雅黑" pitchFamily="34" charset="-122"/>
              </a:rPr>
              <a:t>               </a:t>
            </a:r>
            <a:r>
              <a:rPr lang="zh-CN" altLang="zh-CN" dirty="0">
                <a:solidFill>
                  <a:schemeClr val="tx1">
                    <a:lumMod val="50000"/>
                  </a:schemeClr>
                </a:solidFill>
                <a:latin typeface="微软雅黑" pitchFamily="34" charset="-122"/>
                <a:ea typeface="微软雅黑" pitchFamily="34" charset="-122"/>
              </a:rPr>
              <a:t>(c</a:t>
            </a:r>
            <a:r>
              <a:rPr lang="zh-CN" altLang="zh-CN" dirty="0" smtClean="0">
                <a:solidFill>
                  <a:schemeClr val="tx1">
                    <a:lumMod val="50000"/>
                  </a:schemeClr>
                </a:solidFill>
                <a:latin typeface="微软雅黑" pitchFamily="34" charset="-122"/>
                <a:ea typeface="微软雅黑" pitchFamily="34" charset="-122"/>
              </a:rPr>
              <a:t>)</a:t>
            </a:r>
            <a:r>
              <a:rPr lang="zh-CN" altLang="en-US" dirty="0" smtClean="0">
                <a:solidFill>
                  <a:schemeClr val="tx1">
                    <a:lumMod val="50000"/>
                  </a:schemeClr>
                </a:solidFill>
                <a:latin typeface="微软雅黑" pitchFamily="34" charset="-122"/>
                <a:ea typeface="微软雅黑" pitchFamily="34" charset="-122"/>
              </a:rPr>
              <a:t>线接触</a:t>
            </a:r>
            <a:endParaRPr lang="zh-CN" altLang="zh-CN" dirty="0">
              <a:solidFill>
                <a:schemeClr val="tx1">
                  <a:lumMod val="50000"/>
                </a:schemeClr>
              </a:solidFill>
              <a:latin typeface="微软雅黑" pitchFamily="34" charset="-122"/>
              <a:ea typeface="微软雅黑" pitchFamily="34" charset="-122"/>
            </a:endParaRPr>
          </a:p>
          <a:p>
            <a:pPr algn="ctr"/>
            <a:r>
              <a:rPr lang="zh-CN" altLang="zh-CN" dirty="0">
                <a:solidFill>
                  <a:schemeClr val="tx1">
                    <a:lumMod val="50000"/>
                  </a:schemeClr>
                </a:solidFill>
                <a:latin typeface="微软雅黑" pitchFamily="34" charset="-122"/>
                <a:ea typeface="微软雅黑" pitchFamily="34" charset="-122"/>
              </a:rPr>
              <a:t>图1-2 触头的结构形式</a:t>
            </a:r>
          </a:p>
          <a:p>
            <a:endParaRPr lang="zh-CN" altLang="en-US" sz="2400" dirty="0">
              <a:solidFill>
                <a:schemeClr val="tx1">
                  <a:lumMod val="50000"/>
                </a:schemeClr>
              </a:solidFill>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190452" y="2600908"/>
            <a:ext cx="5868540" cy="1656184"/>
          </a:xfrm>
          <a:prstGeom prst="rect">
            <a:avLst/>
          </a:prstGeom>
          <a:noFill/>
          <a:ln>
            <a:noFill/>
          </a:ln>
        </p:spPr>
      </p:pic>
    </p:spTree>
    <p:extLst>
      <p:ext uri="{BB962C8B-B14F-4D97-AF65-F5344CB8AC3E}">
        <p14:creationId xmlns:p14="http://schemas.microsoft.com/office/powerpoint/2010/main" val="2339077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执行机构</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7344816" cy="4524315"/>
          </a:xfrm>
          <a:prstGeom prst="rect">
            <a:avLst/>
          </a:prstGeom>
          <a:noFill/>
        </p:spPr>
        <p:txBody>
          <a:bodyPr wrap="square" rtlCol="0">
            <a:spAutoFit/>
          </a:bodyPr>
          <a:lstStyle/>
          <a:p>
            <a:pPr marL="342900" indent="-342900">
              <a:buClr>
                <a:srgbClr val="FF0000"/>
              </a:buClr>
              <a:buFont typeface="Wingdings" pitchFamily="2" charset="2"/>
              <a:buChar char="n"/>
            </a:pPr>
            <a:r>
              <a:rPr lang="zh-CN" altLang="en-US" sz="2400" dirty="0" smtClean="0">
                <a:solidFill>
                  <a:schemeClr val="tx1">
                    <a:lumMod val="50000"/>
                  </a:schemeClr>
                </a:solidFill>
              </a:rPr>
              <a:t>灭弧装置</a:t>
            </a:r>
            <a:endParaRPr lang="en-US" altLang="zh-CN" sz="2400" dirty="0" smtClean="0">
              <a:solidFill>
                <a:schemeClr val="tx1">
                  <a:lumMod val="50000"/>
                </a:schemeClr>
              </a:solidFill>
            </a:endParaRPr>
          </a:p>
          <a:p>
            <a:endParaRPr lang="en-US" altLang="zh-CN" sz="2400" dirty="0">
              <a:solidFill>
                <a:schemeClr val="tx1">
                  <a:lumMod val="50000"/>
                </a:schemeClr>
              </a:solidFill>
            </a:endParaRPr>
          </a:p>
          <a:p>
            <a:r>
              <a:rPr lang="zh-CN" altLang="en-US" sz="2400" dirty="0" smtClean="0">
                <a:solidFill>
                  <a:schemeClr val="tx1">
                    <a:lumMod val="50000"/>
                  </a:schemeClr>
                </a:solidFill>
              </a:rPr>
              <a:t>电弧的产生和灭弧</a:t>
            </a:r>
            <a:endParaRPr lang="en-US" altLang="zh-CN" sz="2400" dirty="0" smtClean="0">
              <a:solidFill>
                <a:schemeClr val="tx1">
                  <a:lumMod val="50000"/>
                </a:schemeClr>
              </a:solidFill>
            </a:endParaRPr>
          </a:p>
          <a:p>
            <a:pPr marL="342900" indent="-342900">
              <a:buClr>
                <a:srgbClr val="0070C0"/>
              </a:buClr>
              <a:buFont typeface="Wingdings" pitchFamily="2" charset="2"/>
              <a:buChar char="ü"/>
            </a:pPr>
            <a:endParaRPr lang="en-US" altLang="zh-CN" sz="2400" dirty="0">
              <a:solidFill>
                <a:schemeClr val="tx1">
                  <a:lumMod val="50000"/>
                </a:schemeClr>
              </a:solidFill>
            </a:endParaRPr>
          </a:p>
          <a:p>
            <a:pPr marL="342900" indent="-342900">
              <a:buClr>
                <a:srgbClr val="0070C0"/>
              </a:buClr>
              <a:buFont typeface="Wingdings" pitchFamily="2" charset="2"/>
              <a:buChar char="ü"/>
            </a:pPr>
            <a:r>
              <a:rPr lang="zh-CN" altLang="en-US" sz="2400" dirty="0" smtClean="0">
                <a:solidFill>
                  <a:schemeClr val="tx1">
                    <a:lumMod val="50000"/>
                  </a:schemeClr>
                </a:solidFill>
              </a:rPr>
              <a:t>电弧的产生和危害</a:t>
            </a:r>
            <a:endParaRPr lang="en-US" altLang="zh-CN" sz="2400" dirty="0" smtClean="0">
              <a:solidFill>
                <a:schemeClr val="tx1">
                  <a:lumMod val="50000"/>
                </a:schemeClr>
              </a:solidFill>
            </a:endParaRPr>
          </a:p>
          <a:p>
            <a:pPr marL="342900" indent="-342900">
              <a:buClr>
                <a:srgbClr val="0070C0"/>
              </a:buClr>
              <a:buFont typeface="Wingdings" pitchFamily="2" charset="2"/>
              <a:buChar char="ü"/>
            </a:pPr>
            <a:endParaRPr lang="en-US" altLang="zh-CN" sz="2400" dirty="0">
              <a:solidFill>
                <a:schemeClr val="tx1">
                  <a:lumMod val="50000"/>
                </a:schemeClr>
              </a:solidFill>
            </a:endParaRPr>
          </a:p>
          <a:p>
            <a:pPr marL="342900" indent="-342900">
              <a:buClr>
                <a:srgbClr val="0070C0"/>
              </a:buClr>
              <a:buFont typeface="Wingdings" pitchFamily="2" charset="2"/>
              <a:buChar char="ü"/>
            </a:pPr>
            <a:r>
              <a:rPr lang="zh-CN" altLang="en-US" sz="2400" dirty="0" smtClean="0">
                <a:solidFill>
                  <a:schemeClr val="tx1">
                    <a:lumMod val="50000"/>
                  </a:schemeClr>
                </a:solidFill>
              </a:rPr>
              <a:t>灭弧：把电弧拉长，把电弧变短</a:t>
            </a:r>
            <a:endParaRPr lang="en-US" altLang="zh-CN" sz="2400" dirty="0" smtClean="0">
              <a:solidFill>
                <a:schemeClr val="tx1">
                  <a:lumMod val="50000"/>
                </a:schemeClr>
              </a:solidFill>
            </a:endParaRPr>
          </a:p>
          <a:p>
            <a:endParaRPr lang="en-US" altLang="zh-CN" sz="2400" dirty="0">
              <a:solidFill>
                <a:schemeClr val="tx1">
                  <a:lumMod val="50000"/>
                </a:schemeClr>
              </a:solidFill>
            </a:endParaRPr>
          </a:p>
          <a:p>
            <a:endParaRPr lang="en-US" altLang="zh-CN" sz="2400" dirty="0" smtClean="0">
              <a:solidFill>
                <a:schemeClr val="tx1">
                  <a:lumMod val="50000"/>
                </a:schemeClr>
              </a:solidFill>
            </a:endParaRPr>
          </a:p>
          <a:p>
            <a:endParaRPr lang="en-US" altLang="zh-CN" sz="2400" dirty="0">
              <a:solidFill>
                <a:schemeClr val="tx1">
                  <a:lumMod val="50000"/>
                </a:schemeClr>
              </a:solidFill>
            </a:endParaRPr>
          </a:p>
          <a:p>
            <a:endParaRPr lang="en-US" altLang="zh-CN" sz="2400" dirty="0">
              <a:solidFill>
                <a:schemeClr val="tx1">
                  <a:lumMod val="50000"/>
                </a:schemeClr>
              </a:solidFill>
            </a:endParaRPr>
          </a:p>
          <a:p>
            <a:endParaRPr lang="zh-CN" altLang="en-US" sz="2400" dirty="0">
              <a:solidFill>
                <a:schemeClr val="tx1">
                  <a:lumMod val="50000"/>
                </a:schemeClr>
              </a:solidFill>
            </a:endParaRPr>
          </a:p>
        </p:txBody>
      </p:sp>
    </p:spTree>
    <p:extLst>
      <p:ext uri="{BB962C8B-B14F-4D97-AF65-F5344CB8AC3E}">
        <p14:creationId xmlns:p14="http://schemas.microsoft.com/office/powerpoint/2010/main" val="3714539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3938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低压电器的主要技术参数</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7344816" cy="6370975"/>
          </a:xfrm>
          <a:prstGeom prst="rect">
            <a:avLst/>
          </a:prstGeom>
          <a:noFill/>
        </p:spPr>
        <p:txBody>
          <a:bodyPr wrap="square" rtlCol="0">
            <a:spAutoFit/>
          </a:bodyPr>
          <a:lstStyle/>
          <a:p>
            <a:pPr marL="342900" indent="-342900">
              <a:buClr>
                <a:srgbClr val="0070C0"/>
              </a:buClr>
              <a:buFont typeface="Wingdings" pitchFamily="2" charset="2"/>
              <a:buChar char="ü"/>
            </a:pPr>
            <a:r>
              <a:rPr lang="zh-CN" altLang="en-US" sz="2400" dirty="0" smtClean="0">
                <a:solidFill>
                  <a:schemeClr val="tx1">
                    <a:lumMod val="50000"/>
                  </a:schemeClr>
                </a:solidFill>
              </a:rPr>
              <a:t>额定工作电压</a:t>
            </a:r>
            <a:r>
              <a:rPr lang="en-US" altLang="zh-CN" sz="2400" dirty="0" smtClean="0">
                <a:solidFill>
                  <a:schemeClr val="tx1">
                    <a:lumMod val="50000"/>
                  </a:schemeClr>
                </a:solidFill>
              </a:rPr>
              <a:t>--</a:t>
            </a:r>
            <a:r>
              <a:rPr lang="zh-CN" altLang="zh-CN" sz="2400" dirty="0">
                <a:solidFill>
                  <a:schemeClr val="tx1">
                    <a:lumMod val="50000"/>
                  </a:schemeClr>
                </a:solidFill>
              </a:rPr>
              <a:t>在规定条件下，能保证电器正常工作的电压值，通常是指触点的额定电压值。</a:t>
            </a:r>
            <a:endParaRPr lang="en-US" altLang="zh-CN" sz="2400" dirty="0" smtClean="0">
              <a:solidFill>
                <a:schemeClr val="tx1">
                  <a:lumMod val="50000"/>
                </a:schemeClr>
              </a:solidFill>
            </a:endParaRPr>
          </a:p>
          <a:p>
            <a:endParaRPr lang="en-US" altLang="zh-CN" sz="2400" dirty="0">
              <a:solidFill>
                <a:schemeClr val="tx1">
                  <a:lumMod val="50000"/>
                </a:schemeClr>
              </a:solidFill>
            </a:endParaRPr>
          </a:p>
          <a:p>
            <a:pPr marL="342900" indent="-342900">
              <a:buClr>
                <a:srgbClr val="0070C0"/>
              </a:buClr>
              <a:buFont typeface="Wingdings" pitchFamily="2" charset="2"/>
              <a:buChar char="ü"/>
            </a:pPr>
            <a:r>
              <a:rPr lang="zh-CN" altLang="en-US" sz="2400" dirty="0" smtClean="0">
                <a:solidFill>
                  <a:schemeClr val="tx1">
                    <a:lumMod val="50000"/>
                  </a:schemeClr>
                </a:solidFill>
              </a:rPr>
              <a:t>额定工作电流</a:t>
            </a:r>
            <a:r>
              <a:rPr lang="en-US" altLang="zh-CN" sz="2400" dirty="0" smtClean="0">
                <a:solidFill>
                  <a:schemeClr val="tx1">
                    <a:lumMod val="50000"/>
                  </a:schemeClr>
                </a:solidFill>
              </a:rPr>
              <a:t>--</a:t>
            </a:r>
            <a:r>
              <a:rPr lang="zh-CN" altLang="zh-CN" sz="2400" dirty="0">
                <a:solidFill>
                  <a:schemeClr val="tx1">
                    <a:lumMod val="50000"/>
                  </a:schemeClr>
                </a:solidFill>
              </a:rPr>
              <a:t>根据电器的具体使用条件确定的电</a:t>
            </a:r>
            <a:r>
              <a:rPr lang="zh-CN" altLang="zh-CN" sz="2400" dirty="0" smtClean="0">
                <a:solidFill>
                  <a:schemeClr val="tx1">
                    <a:lumMod val="50000"/>
                  </a:schemeClr>
                </a:solidFill>
              </a:rPr>
              <a:t>流值</a:t>
            </a:r>
            <a:r>
              <a:rPr lang="zh-CN" altLang="en-US" sz="2400" dirty="0" smtClean="0">
                <a:solidFill>
                  <a:schemeClr val="tx1">
                    <a:lumMod val="50000"/>
                  </a:schemeClr>
                </a:solidFill>
              </a:rPr>
              <a:t>。</a:t>
            </a:r>
            <a:endParaRPr lang="en-US" altLang="zh-CN" sz="2400" dirty="0" smtClean="0">
              <a:solidFill>
                <a:schemeClr val="tx1">
                  <a:lumMod val="50000"/>
                </a:schemeClr>
              </a:solidFill>
            </a:endParaRPr>
          </a:p>
          <a:p>
            <a:pPr>
              <a:buClr>
                <a:srgbClr val="0070C0"/>
              </a:buClr>
            </a:pPr>
            <a:endParaRPr lang="en-US" altLang="zh-CN" sz="2400" dirty="0">
              <a:solidFill>
                <a:schemeClr val="tx1">
                  <a:lumMod val="50000"/>
                </a:schemeClr>
              </a:solidFill>
            </a:endParaRPr>
          </a:p>
          <a:p>
            <a:pPr marL="342900" indent="-342900">
              <a:buClr>
                <a:srgbClr val="0070C0"/>
              </a:buClr>
              <a:buFont typeface="Wingdings" pitchFamily="2" charset="2"/>
              <a:buChar char="ü"/>
            </a:pPr>
            <a:r>
              <a:rPr lang="zh-CN" altLang="zh-CN" sz="2400" dirty="0">
                <a:solidFill>
                  <a:schemeClr val="tx1">
                    <a:lumMod val="50000"/>
                  </a:schemeClr>
                </a:solidFill>
              </a:rPr>
              <a:t>同一开关电器可以对应不同使用条件以规定不同的工作电流</a:t>
            </a:r>
            <a:r>
              <a:rPr lang="zh-CN" altLang="zh-CN" sz="2400" dirty="0" smtClean="0">
                <a:solidFill>
                  <a:schemeClr val="tx1">
                    <a:lumMod val="50000"/>
                  </a:schemeClr>
                </a:solidFill>
              </a:rPr>
              <a:t>值</a:t>
            </a:r>
            <a:r>
              <a:rPr lang="zh-CN" altLang="en-US" sz="2400" dirty="0" smtClean="0">
                <a:solidFill>
                  <a:schemeClr val="tx1">
                    <a:lumMod val="50000"/>
                  </a:schemeClr>
                </a:solidFill>
              </a:rPr>
              <a:t>。</a:t>
            </a:r>
            <a:endParaRPr lang="en-US" altLang="zh-CN" sz="2400" dirty="0" smtClean="0">
              <a:solidFill>
                <a:schemeClr val="tx1">
                  <a:lumMod val="50000"/>
                </a:schemeClr>
              </a:solidFill>
            </a:endParaRPr>
          </a:p>
          <a:p>
            <a:pPr>
              <a:buClr>
                <a:srgbClr val="0070C0"/>
              </a:buClr>
            </a:pPr>
            <a:endParaRPr lang="en-US" altLang="zh-CN" sz="2400" dirty="0">
              <a:solidFill>
                <a:schemeClr val="tx1">
                  <a:lumMod val="50000"/>
                </a:schemeClr>
              </a:solidFill>
            </a:endParaRPr>
          </a:p>
          <a:p>
            <a:pPr marL="342900" indent="-342900">
              <a:buClr>
                <a:srgbClr val="0070C0"/>
              </a:buClr>
              <a:buFont typeface="Wingdings" pitchFamily="2" charset="2"/>
              <a:buChar char="ü"/>
            </a:pPr>
            <a:r>
              <a:rPr lang="zh-CN" altLang="en-US" sz="2400" dirty="0" smtClean="0">
                <a:solidFill>
                  <a:schemeClr val="tx1">
                    <a:lumMod val="50000"/>
                  </a:schemeClr>
                </a:solidFill>
              </a:rPr>
              <a:t>通断能力</a:t>
            </a:r>
            <a:r>
              <a:rPr lang="en-US" altLang="zh-CN" sz="2400" dirty="0" smtClean="0">
                <a:solidFill>
                  <a:schemeClr val="tx1">
                    <a:lumMod val="50000"/>
                  </a:schemeClr>
                </a:solidFill>
              </a:rPr>
              <a:t>--</a:t>
            </a:r>
            <a:r>
              <a:rPr lang="zh-CN" altLang="zh-CN" sz="2400" dirty="0">
                <a:solidFill>
                  <a:schemeClr val="tx1">
                    <a:lumMod val="50000"/>
                  </a:schemeClr>
                </a:solidFill>
              </a:rPr>
              <a:t>接通能力是指开关闭合时不会造成触点熔焊的能力。断开能力是指开关断开时能可靠灭弧的能力。</a:t>
            </a:r>
          </a:p>
          <a:p>
            <a:endParaRPr lang="en-US" altLang="zh-CN" sz="2400" dirty="0">
              <a:solidFill>
                <a:schemeClr val="tx1">
                  <a:lumMod val="50000"/>
                </a:schemeClr>
              </a:solidFill>
            </a:endParaRPr>
          </a:p>
          <a:p>
            <a:endParaRPr lang="en-US" altLang="zh-CN" sz="2400" dirty="0" smtClean="0">
              <a:solidFill>
                <a:schemeClr val="tx1">
                  <a:lumMod val="50000"/>
                </a:schemeClr>
              </a:solidFill>
            </a:endParaRPr>
          </a:p>
          <a:p>
            <a:endParaRPr lang="en-US" altLang="zh-CN" sz="2400" dirty="0">
              <a:solidFill>
                <a:schemeClr val="tx1">
                  <a:lumMod val="50000"/>
                </a:schemeClr>
              </a:solidFill>
            </a:endParaRPr>
          </a:p>
          <a:p>
            <a:endParaRPr lang="en-US" altLang="zh-CN" sz="2400" dirty="0">
              <a:solidFill>
                <a:schemeClr val="tx1">
                  <a:lumMod val="50000"/>
                </a:schemeClr>
              </a:solidFill>
            </a:endParaRPr>
          </a:p>
          <a:p>
            <a:endParaRPr lang="zh-CN" altLang="en-US" sz="2400" dirty="0">
              <a:solidFill>
                <a:schemeClr val="tx1">
                  <a:lumMod val="50000"/>
                </a:schemeClr>
              </a:solidFill>
            </a:endParaRPr>
          </a:p>
        </p:txBody>
      </p:sp>
    </p:spTree>
    <p:extLst>
      <p:ext uri="{BB962C8B-B14F-4D97-AF65-F5344CB8AC3E}">
        <p14:creationId xmlns:p14="http://schemas.microsoft.com/office/powerpoint/2010/main" val="301249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39388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低压电器的主要技术参数</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7344816" cy="4154984"/>
          </a:xfrm>
          <a:prstGeom prst="rect">
            <a:avLst/>
          </a:prstGeom>
          <a:noFill/>
        </p:spPr>
        <p:txBody>
          <a:bodyPr wrap="square" rtlCol="0">
            <a:spAutoFit/>
          </a:bodyPr>
          <a:lstStyle/>
          <a:p>
            <a:pPr marL="342900" indent="-342900">
              <a:lnSpc>
                <a:spcPct val="150000"/>
              </a:lnSpc>
              <a:buClr>
                <a:srgbClr val="002060"/>
              </a:buClr>
              <a:buFont typeface="Wingdings" pitchFamily="2" charset="2"/>
              <a:buChar char="ü"/>
            </a:pPr>
            <a:r>
              <a:rPr lang="zh-CN" altLang="en-US" sz="2400" dirty="0" smtClean="0"/>
              <a:t>寿命</a:t>
            </a:r>
            <a:r>
              <a:rPr lang="en-US" altLang="zh-CN" sz="2400" dirty="0" smtClean="0"/>
              <a:t>--</a:t>
            </a:r>
            <a:r>
              <a:rPr lang="zh-CN" altLang="zh-CN" sz="2400" dirty="0" smtClean="0"/>
              <a:t>包括</a:t>
            </a:r>
            <a:r>
              <a:rPr lang="zh-CN" altLang="zh-CN" sz="2400" dirty="0"/>
              <a:t>机械寿命和电寿命</a:t>
            </a:r>
            <a:r>
              <a:rPr lang="zh-CN" altLang="zh-CN" sz="2400" dirty="0" smtClean="0"/>
              <a:t>。</a:t>
            </a:r>
            <a:endParaRPr lang="en-US" altLang="zh-CN" sz="2400" dirty="0" smtClean="0"/>
          </a:p>
          <a:p>
            <a:pPr marL="342900" indent="-342900">
              <a:lnSpc>
                <a:spcPct val="150000"/>
              </a:lnSpc>
              <a:buClr>
                <a:srgbClr val="002060"/>
              </a:buClr>
              <a:buFont typeface="Wingdings" pitchFamily="2" charset="2"/>
              <a:buChar char="ü"/>
            </a:pPr>
            <a:r>
              <a:rPr lang="zh-CN" altLang="zh-CN" sz="2400" dirty="0" smtClean="0"/>
              <a:t>机械寿命</a:t>
            </a:r>
            <a:r>
              <a:rPr lang="en-US" altLang="zh-CN" sz="2400" dirty="0" smtClean="0"/>
              <a:t>--</a:t>
            </a:r>
            <a:r>
              <a:rPr lang="zh-CN" altLang="zh-CN" sz="2400" dirty="0" smtClean="0"/>
              <a:t>电器</a:t>
            </a:r>
            <a:r>
              <a:rPr lang="zh-CN" altLang="zh-CN" sz="2400" dirty="0"/>
              <a:t>在无电流情况下能操作的</a:t>
            </a:r>
            <a:r>
              <a:rPr lang="zh-CN" altLang="zh-CN" sz="2400" dirty="0" smtClean="0"/>
              <a:t>次数</a:t>
            </a:r>
            <a:r>
              <a:rPr lang="zh-CN" altLang="en-US" sz="2400" dirty="0" smtClean="0"/>
              <a:t>。</a:t>
            </a:r>
            <a:endParaRPr lang="en-US" altLang="zh-CN" sz="2400" dirty="0" smtClean="0"/>
          </a:p>
          <a:p>
            <a:pPr marL="342900" indent="-342900">
              <a:lnSpc>
                <a:spcPct val="150000"/>
              </a:lnSpc>
              <a:buClr>
                <a:srgbClr val="002060"/>
              </a:buClr>
              <a:buFont typeface="Wingdings" pitchFamily="2" charset="2"/>
              <a:buChar char="ü"/>
            </a:pPr>
            <a:r>
              <a:rPr lang="zh-CN" altLang="zh-CN" sz="2400" dirty="0" smtClean="0"/>
              <a:t>电寿命</a:t>
            </a:r>
            <a:r>
              <a:rPr lang="en-US" altLang="zh-CN" sz="2400" dirty="0" smtClean="0"/>
              <a:t>--</a:t>
            </a:r>
            <a:r>
              <a:rPr lang="zh-CN" altLang="zh-CN" sz="2400" dirty="0" smtClean="0"/>
              <a:t>按</a:t>
            </a:r>
            <a:r>
              <a:rPr lang="zh-CN" altLang="zh-CN" sz="2400" dirty="0"/>
              <a:t>指定使用条件不需要修理或更换</a:t>
            </a:r>
            <a:r>
              <a:rPr lang="zh-CN" altLang="zh-CN" sz="2400" dirty="0" smtClean="0"/>
              <a:t>零件</a:t>
            </a:r>
            <a:r>
              <a:rPr lang="en-US" altLang="zh-CN" sz="2400" dirty="0" smtClean="0"/>
              <a:t>            </a:t>
            </a:r>
            <a:r>
              <a:rPr lang="zh-CN" altLang="zh-CN" sz="2400" dirty="0" smtClean="0"/>
              <a:t>的</a:t>
            </a:r>
            <a:r>
              <a:rPr lang="zh-CN" altLang="zh-CN" sz="2400" dirty="0"/>
              <a:t>负载操作次数。</a:t>
            </a:r>
          </a:p>
          <a:p>
            <a:endParaRPr lang="en-US" altLang="zh-CN" sz="2400" dirty="0"/>
          </a:p>
          <a:p>
            <a:endParaRPr lang="en-US" altLang="zh-CN" sz="2400" dirty="0" smtClean="0"/>
          </a:p>
          <a:p>
            <a:endParaRPr lang="en-US" altLang="zh-CN" sz="2400" dirty="0"/>
          </a:p>
          <a:p>
            <a:endParaRPr lang="en-US" altLang="zh-CN" sz="2400" dirty="0"/>
          </a:p>
          <a:p>
            <a:endParaRPr lang="zh-CN" altLang="en-US" sz="2400" dirty="0"/>
          </a:p>
        </p:txBody>
      </p:sp>
    </p:spTree>
    <p:extLst>
      <p:ext uri="{BB962C8B-B14F-4D97-AF65-F5344CB8AC3E}">
        <p14:creationId xmlns:p14="http://schemas.microsoft.com/office/powerpoint/2010/main" val="135520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79860" y="980728"/>
            <a:ext cx="2250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1.3.2 </a:t>
            </a:r>
            <a:r>
              <a:rPr lang="zh-CN" altLang="en-US" sz="2400" b="1" dirty="0" smtClean="0">
                <a:solidFill>
                  <a:schemeClr val="tx2"/>
                </a:solidFill>
                <a:latin typeface="微软雅黑" pitchFamily="34" charset="-122"/>
                <a:ea typeface="微软雅黑" pitchFamily="34" charset="-122"/>
                <a:cs typeface="+mj-cs"/>
              </a:rPr>
              <a:t>安全用电</a:t>
            </a:r>
            <a:endParaRPr lang="zh-CN" altLang="en-US" sz="2400" b="1" dirty="0">
              <a:solidFill>
                <a:schemeClr val="tx2"/>
              </a:solidFill>
              <a:latin typeface="微软雅黑" pitchFamily="34" charset="-122"/>
              <a:ea typeface="微软雅黑" pitchFamily="34" charset="-122"/>
              <a:cs typeface="+mj-cs"/>
            </a:endParaRPr>
          </a:p>
        </p:txBody>
      </p:sp>
      <p:sp>
        <p:nvSpPr>
          <p:cNvPr id="2" name="TextBox 1"/>
          <p:cNvSpPr txBox="1"/>
          <p:nvPr/>
        </p:nvSpPr>
        <p:spPr>
          <a:xfrm>
            <a:off x="2195736" y="4736950"/>
            <a:ext cx="2808312"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小心触电</a:t>
            </a:r>
            <a:endParaRPr lang="zh-CN" altLang="en-US" dirty="0">
              <a:latin typeface="微软雅黑" pitchFamily="34" charset="-122"/>
              <a:ea typeface="微软雅黑" pitchFamily="34" charset="-122"/>
            </a:endParaRPr>
          </a:p>
        </p:txBody>
      </p:sp>
      <p:sp>
        <p:nvSpPr>
          <p:cNvPr id="12" name="TextBox 11"/>
          <p:cNvSpPr txBox="1"/>
          <p:nvPr/>
        </p:nvSpPr>
        <p:spPr>
          <a:xfrm>
            <a:off x="5868144" y="4736950"/>
            <a:ext cx="2808312" cy="369332"/>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高压危险</a:t>
            </a:r>
            <a:endParaRPr lang="zh-CN" altLang="en-US" dirty="0">
              <a:latin typeface="微软雅黑" pitchFamily="34" charset="-122"/>
              <a:ea typeface="微软雅黑" pitchFamily="34" charset="-122"/>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213" y="1827609"/>
            <a:ext cx="2578918" cy="252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284" y="1827609"/>
            <a:ext cx="28670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接连接符 3"/>
          <p:cNvCxnSpPr/>
          <p:nvPr/>
        </p:nvCxnSpPr>
        <p:spPr>
          <a:xfrm>
            <a:off x="1705328" y="4725144"/>
            <a:ext cx="5819000" cy="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91680" y="5157192"/>
            <a:ext cx="5819000" cy="0"/>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73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579860" y="980728"/>
            <a:ext cx="2250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1.3.2 </a:t>
            </a:r>
            <a:r>
              <a:rPr lang="zh-CN" altLang="en-US" sz="2400" b="1" dirty="0" smtClean="0">
                <a:solidFill>
                  <a:schemeClr val="tx2"/>
                </a:solidFill>
                <a:latin typeface="微软雅黑" pitchFamily="34" charset="-122"/>
                <a:ea typeface="微软雅黑" pitchFamily="34" charset="-122"/>
                <a:cs typeface="+mj-cs"/>
              </a:rPr>
              <a:t>安全用电</a:t>
            </a:r>
            <a:endParaRPr lang="zh-CN" altLang="en-US" sz="2400" b="1" dirty="0">
              <a:solidFill>
                <a:schemeClr val="tx2"/>
              </a:solidFill>
              <a:latin typeface="微软雅黑" pitchFamily="34" charset="-122"/>
              <a:ea typeface="微软雅黑" pitchFamily="34" charset="-122"/>
              <a:cs typeface="+mj-cs"/>
            </a:endParaRPr>
          </a:p>
        </p:txBody>
      </p:sp>
      <p:sp>
        <p:nvSpPr>
          <p:cNvPr id="2" name="TextBox 1"/>
          <p:cNvSpPr txBox="1"/>
          <p:nvPr/>
        </p:nvSpPr>
        <p:spPr>
          <a:xfrm>
            <a:off x="736728" y="2236222"/>
            <a:ext cx="7579688" cy="3693319"/>
          </a:xfrm>
          <a:prstGeom prst="rect">
            <a:avLst/>
          </a:prstGeom>
          <a:noFill/>
        </p:spPr>
        <p:txBody>
          <a:bodyPr wrap="square" rtlCol="0">
            <a:spAutoFit/>
          </a:bodyPr>
          <a:lstStyle/>
          <a:p>
            <a:pPr marL="342900" indent="-342900">
              <a:lnSpc>
                <a:spcPct val="150000"/>
              </a:lnSpc>
              <a:buClr>
                <a:srgbClr val="002060"/>
              </a:buClr>
              <a:buFont typeface="Wingdings" pitchFamily="2" charset="2"/>
              <a:buChar char="ü"/>
            </a:pPr>
            <a:r>
              <a:rPr lang="zh-CN" altLang="en-US" sz="2400" dirty="0" smtClean="0">
                <a:latin typeface="微软雅黑" pitchFamily="34" charset="-122"/>
                <a:ea typeface="微软雅黑" pitchFamily="34" charset="-122"/>
              </a:rPr>
              <a:t>电流流过人体就会导致触电。</a:t>
            </a:r>
            <a:endParaRPr lang="en-US" altLang="zh-CN" sz="2400" dirty="0" smtClean="0">
              <a:latin typeface="微软雅黑" pitchFamily="34" charset="-122"/>
              <a:ea typeface="微软雅黑" pitchFamily="34" charset="-122"/>
            </a:endParaRPr>
          </a:p>
          <a:p>
            <a:pPr marL="342900" indent="-342900">
              <a:lnSpc>
                <a:spcPct val="150000"/>
              </a:lnSpc>
              <a:buClr>
                <a:srgbClr val="002060"/>
              </a:buClr>
              <a:buFont typeface="Wingdings" pitchFamily="2" charset="2"/>
              <a:buChar char="ü"/>
            </a:pPr>
            <a:r>
              <a:rPr lang="zh-CN" altLang="zh-CN" sz="2400" dirty="0">
                <a:latin typeface="微软雅黑" pitchFamily="34" charset="-122"/>
                <a:ea typeface="微软雅黑" pitchFamily="34" charset="-122"/>
              </a:rPr>
              <a:t>一般地，对于</a:t>
            </a:r>
            <a:r>
              <a:rPr lang="en-US" altLang="zh-CN" sz="2400" dirty="0">
                <a:latin typeface="微软雅黑" pitchFamily="34" charset="-122"/>
                <a:ea typeface="微软雅黑" pitchFamily="34" charset="-122"/>
              </a:rPr>
              <a:t>50Hz</a:t>
            </a:r>
            <a:r>
              <a:rPr lang="zh-CN" altLang="zh-CN" sz="2400" dirty="0">
                <a:latin typeface="微软雅黑" pitchFamily="34" charset="-122"/>
                <a:ea typeface="微软雅黑" pitchFamily="34" charset="-122"/>
              </a:rPr>
              <a:t>的工频交流电而言，当流过人体电流大于</a:t>
            </a:r>
            <a:r>
              <a:rPr lang="en-US" altLang="zh-CN" sz="2400" dirty="0">
                <a:latin typeface="微软雅黑" pitchFamily="34" charset="-122"/>
                <a:ea typeface="微软雅黑" pitchFamily="34" charset="-122"/>
              </a:rPr>
              <a:t>0.05A</a:t>
            </a:r>
            <a:r>
              <a:rPr lang="zh-CN" altLang="zh-CN" sz="2400" dirty="0">
                <a:latin typeface="微软雅黑" pitchFamily="34" charset="-122"/>
                <a:ea typeface="微软雅黑" pitchFamily="34" charset="-122"/>
              </a:rPr>
              <a:t>时，就可能导致触电</a:t>
            </a:r>
            <a:r>
              <a:rPr lang="zh-CN" altLang="zh-CN" sz="2400" dirty="0" smtClean="0">
                <a:latin typeface="微软雅黑" pitchFamily="34" charset="-122"/>
                <a:ea typeface="微软雅黑" pitchFamily="34" charset="-122"/>
              </a:rPr>
              <a:t>死亡</a:t>
            </a:r>
            <a:endParaRPr lang="en-US" altLang="zh-CN" sz="2400" dirty="0">
              <a:latin typeface="微软雅黑" pitchFamily="34" charset="-122"/>
              <a:ea typeface="微软雅黑" pitchFamily="34" charset="-122"/>
            </a:endParaRPr>
          </a:p>
          <a:p>
            <a:pPr marL="342900" indent="-342900">
              <a:lnSpc>
                <a:spcPct val="150000"/>
              </a:lnSpc>
              <a:buClr>
                <a:srgbClr val="002060"/>
              </a:buClr>
              <a:buFont typeface="Wingdings" pitchFamily="2" charset="2"/>
              <a:buChar char="ü"/>
            </a:pPr>
            <a:r>
              <a:rPr lang="zh-CN" altLang="zh-CN" sz="2400" dirty="0">
                <a:latin typeface="微软雅黑" pitchFamily="34" charset="-122"/>
                <a:ea typeface="微软雅黑" pitchFamily="34" charset="-122"/>
              </a:rPr>
              <a:t>人体的电阻不是固定的，是可以改变的，一般为</a:t>
            </a:r>
            <a:r>
              <a:rPr lang="en-US" altLang="zh-CN" sz="2400" dirty="0">
                <a:latin typeface="微软雅黑" pitchFamily="34" charset="-122"/>
                <a:ea typeface="微软雅黑" pitchFamily="34" charset="-122"/>
              </a:rPr>
              <a:t>600</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100000</a:t>
            </a:r>
            <a:r>
              <a:rPr lang="zh-CN" altLang="zh-CN" sz="2400" dirty="0">
                <a:latin typeface="微软雅黑" pitchFamily="34" charset="-122"/>
                <a:ea typeface="微软雅黑" pitchFamily="34" charset="-122"/>
              </a:rPr>
              <a:t>Ω</a:t>
            </a:r>
            <a:r>
              <a:rPr lang="zh-CN" altLang="zh-CN" sz="2400" dirty="0" smtClean="0">
                <a:latin typeface="微软雅黑" pitchFamily="34" charset="-122"/>
                <a:ea typeface="微软雅黑" pitchFamily="34" charset="-122"/>
              </a:rPr>
              <a:t>。</a:t>
            </a:r>
            <a:endParaRPr lang="en-US" altLang="zh-CN" sz="2400" dirty="0">
              <a:latin typeface="微软雅黑" pitchFamily="34" charset="-122"/>
              <a:ea typeface="微软雅黑" pitchFamily="34" charset="-122"/>
            </a:endParaRPr>
          </a:p>
          <a:p>
            <a:pPr marL="342900" indent="-342900">
              <a:lnSpc>
                <a:spcPct val="150000"/>
              </a:lnSpc>
              <a:buClr>
                <a:srgbClr val="002060"/>
              </a:buClr>
              <a:buFont typeface="Wingdings" pitchFamily="2" charset="2"/>
              <a:buChar char="ü"/>
            </a:pPr>
            <a:r>
              <a:rPr lang="zh-CN" altLang="zh-CN" sz="2400" dirty="0">
                <a:latin typeface="微软雅黑" pitchFamily="34" charset="-122"/>
                <a:ea typeface="微软雅黑" pitchFamily="34" charset="-122"/>
              </a:rPr>
              <a:t>一般规定</a:t>
            </a:r>
            <a:r>
              <a:rPr lang="en-US" altLang="zh-CN" sz="2400" dirty="0">
                <a:latin typeface="微软雅黑" pitchFamily="34" charset="-122"/>
                <a:ea typeface="微软雅黑" pitchFamily="34" charset="-122"/>
              </a:rPr>
              <a:t>36V</a:t>
            </a:r>
            <a:r>
              <a:rPr lang="zh-CN" altLang="zh-CN" sz="2400" dirty="0">
                <a:latin typeface="微软雅黑" pitchFamily="34" charset="-122"/>
                <a:ea typeface="微软雅黑" pitchFamily="34" charset="-122"/>
              </a:rPr>
              <a:t>以下为安全电压。</a:t>
            </a:r>
          </a:p>
          <a:p>
            <a:endParaRPr lang="zh-CN" altLang="en-US" dirty="0"/>
          </a:p>
        </p:txBody>
      </p:sp>
      <p:sp>
        <p:nvSpPr>
          <p:cNvPr id="7" name="TextBox 16"/>
          <p:cNvSpPr txBox="1">
            <a:spLocks noChangeArrowheads="1"/>
          </p:cNvSpPr>
          <p:nvPr/>
        </p:nvSpPr>
        <p:spPr bwMode="auto">
          <a:xfrm>
            <a:off x="633101" y="1556792"/>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触电的原因和危害</a:t>
            </a:r>
            <a:endParaRPr lang="zh-CN" altLang="en-US" sz="2400" b="1"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258986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触电的种类和形式</a:t>
            </a:r>
            <a:endParaRPr lang="zh-CN" altLang="en-US" sz="2400" b="1" dirty="0">
              <a:solidFill>
                <a:schemeClr val="tx2"/>
              </a:solidFill>
              <a:latin typeface="微软雅黑" pitchFamily="34" charset="-122"/>
              <a:ea typeface="微软雅黑" pitchFamily="34" charset="-122"/>
              <a:cs typeface="+mj-cs"/>
            </a:endParaRPr>
          </a:p>
        </p:txBody>
      </p:sp>
      <p:sp>
        <p:nvSpPr>
          <p:cNvPr id="5" name="TextBox 16"/>
          <p:cNvSpPr txBox="1">
            <a:spLocks noChangeArrowheads="1"/>
          </p:cNvSpPr>
          <p:nvPr/>
        </p:nvSpPr>
        <p:spPr bwMode="auto">
          <a:xfrm>
            <a:off x="561813" y="1604615"/>
            <a:ext cx="2528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1</a:t>
            </a:r>
            <a:r>
              <a:rPr lang="zh-CN" altLang="en-US" sz="2400" b="1" dirty="0" smtClean="0">
                <a:solidFill>
                  <a:schemeClr val="tx2"/>
                </a:solidFill>
                <a:latin typeface="微软雅黑" pitchFamily="34" charset="-122"/>
                <a:ea typeface="微软雅黑" pitchFamily="34" charset="-122"/>
                <a:cs typeface="+mj-cs"/>
              </a:rPr>
              <a:t>）触电的种类</a:t>
            </a:r>
            <a:endParaRPr lang="zh-CN" altLang="en-US"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899592" y="2066280"/>
            <a:ext cx="7416824" cy="3970318"/>
          </a:xfrm>
          <a:prstGeom prst="rect">
            <a:avLst/>
          </a:prstGeom>
        </p:spPr>
        <p:txBody>
          <a:bodyPr wrap="square">
            <a:spAutoFit/>
          </a:bodyPr>
          <a:lstStyle/>
          <a:p>
            <a:pPr marL="4763" indent="-4763" algn="just">
              <a:lnSpc>
                <a:spcPct val="150000"/>
              </a:lnSpc>
            </a:pPr>
            <a:r>
              <a:rPr lang="zh-CN" altLang="en-US" sz="2400" dirty="0">
                <a:solidFill>
                  <a:srgbClr val="002060"/>
                </a:solidFill>
                <a:latin typeface="微软雅黑" pitchFamily="34" charset="-122"/>
                <a:ea typeface="微软雅黑" pitchFamily="34" charset="-122"/>
              </a:rPr>
              <a:t>1</a:t>
            </a:r>
            <a:r>
              <a:rPr lang="zh-CN" altLang="en-US" sz="2400" dirty="0" smtClean="0">
                <a:solidFill>
                  <a:srgbClr val="002060"/>
                </a:solidFill>
                <a:latin typeface="微软雅黑" pitchFamily="34" charset="-122"/>
                <a:ea typeface="微软雅黑" pitchFamily="34" charset="-122"/>
              </a:rPr>
              <a:t>) 电伤</a:t>
            </a:r>
            <a:endParaRPr lang="zh-CN" altLang="en-US" sz="2400" dirty="0">
              <a:solidFill>
                <a:srgbClr val="002060"/>
              </a:solidFill>
              <a:latin typeface="微软雅黑" pitchFamily="34" charset="-122"/>
              <a:ea typeface="微软雅黑" pitchFamily="34" charset="-122"/>
            </a:endParaRPr>
          </a:p>
          <a:p>
            <a:pPr marL="176213" lvl="1" indent="0" algn="just">
              <a:lnSpc>
                <a:spcPct val="150000"/>
              </a:lnSpc>
            </a:pPr>
            <a:r>
              <a:rPr lang="zh-CN" altLang="zh-CN" sz="2400" dirty="0">
                <a:latin typeface="微软雅黑" pitchFamily="34" charset="-122"/>
                <a:ea typeface="微软雅黑" pitchFamily="34" charset="-122"/>
              </a:rPr>
              <a:t>电伤是指电流通过人体外部表皮造成局部伤害。例如电弧的灼伤，与带电体接触后皮肤的红肿，金属在大电流下熔化，飞溅而使皮肤遭受伤害</a:t>
            </a:r>
            <a:r>
              <a:rPr lang="zh-CN" altLang="zh-CN" sz="2400" dirty="0" smtClean="0">
                <a:latin typeface="微软雅黑" pitchFamily="34" charset="-122"/>
                <a:ea typeface="微软雅黑" pitchFamily="34" charset="-122"/>
              </a:rPr>
              <a:t>等。</a:t>
            </a:r>
            <a:endParaRPr lang="en-US" altLang="zh-CN" sz="2400" dirty="0" smtClean="0">
              <a:latin typeface="微软雅黑" pitchFamily="34" charset="-122"/>
              <a:ea typeface="微软雅黑" pitchFamily="34" charset="-122"/>
            </a:endParaRPr>
          </a:p>
          <a:p>
            <a:pPr marL="0" lvl="1" indent="0">
              <a:lnSpc>
                <a:spcPct val="150000"/>
              </a:lnSpc>
            </a:pPr>
            <a:r>
              <a:rPr lang="zh-CN" altLang="en-US" sz="2400" dirty="0" smtClean="0">
                <a:solidFill>
                  <a:srgbClr val="002060"/>
                </a:solidFill>
                <a:latin typeface="微软雅黑" pitchFamily="34" charset="-122"/>
                <a:ea typeface="微软雅黑" pitchFamily="34" charset="-122"/>
              </a:rPr>
              <a:t>2) 电击</a:t>
            </a:r>
          </a:p>
          <a:p>
            <a:pPr marL="176213" lvl="1" indent="0" algn="just">
              <a:lnSpc>
                <a:spcPct val="150000"/>
              </a:lnSpc>
            </a:pPr>
            <a:r>
              <a:rPr lang="zh-CN" altLang="zh-CN" sz="2400" dirty="0" smtClean="0">
                <a:latin typeface="微软雅黑" pitchFamily="34" charset="-122"/>
                <a:ea typeface="微软雅黑" pitchFamily="34" charset="-122"/>
              </a:rPr>
              <a:t>电击</a:t>
            </a:r>
            <a:r>
              <a:rPr lang="zh-CN" altLang="zh-CN" sz="2400" dirty="0">
                <a:latin typeface="微软雅黑" pitchFamily="34" charset="-122"/>
                <a:ea typeface="微软雅黑" pitchFamily="34" charset="-122"/>
              </a:rPr>
              <a:t>是指电流流过人体内部器官，对人体心脏及神经系统造成破坏直至死亡。它是最危险的触电事故。</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707080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触电的种类和形式</a:t>
            </a:r>
            <a:endParaRPr lang="zh-CN" altLang="en-US" sz="2400" b="1" dirty="0">
              <a:solidFill>
                <a:schemeClr val="tx2"/>
              </a:solidFill>
              <a:latin typeface="微软雅黑" pitchFamily="34" charset="-122"/>
              <a:ea typeface="微软雅黑" pitchFamily="34" charset="-122"/>
              <a:cs typeface="+mj-cs"/>
            </a:endParaRPr>
          </a:p>
        </p:txBody>
      </p:sp>
      <p:sp>
        <p:nvSpPr>
          <p:cNvPr id="5" name="TextBox 16"/>
          <p:cNvSpPr txBox="1">
            <a:spLocks noChangeArrowheads="1"/>
          </p:cNvSpPr>
          <p:nvPr/>
        </p:nvSpPr>
        <p:spPr bwMode="auto">
          <a:xfrm>
            <a:off x="561813" y="1484784"/>
            <a:ext cx="2528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2</a:t>
            </a:r>
            <a:r>
              <a:rPr lang="zh-CN" altLang="en-US" sz="2400" b="1" dirty="0" smtClean="0">
                <a:solidFill>
                  <a:schemeClr val="tx2"/>
                </a:solidFill>
                <a:latin typeface="微软雅黑" pitchFamily="34" charset="-122"/>
                <a:ea typeface="微软雅黑" pitchFamily="34" charset="-122"/>
                <a:cs typeface="+mj-cs"/>
              </a:rPr>
              <a:t>）触电的形式</a:t>
            </a:r>
            <a:endParaRPr lang="zh-CN" altLang="en-US" sz="2400" b="1" dirty="0">
              <a:solidFill>
                <a:schemeClr val="tx2"/>
              </a:solidFill>
              <a:latin typeface="微软雅黑" pitchFamily="34" charset="-122"/>
              <a:ea typeface="微软雅黑" pitchFamily="34" charset="-122"/>
              <a:cs typeface="+mj-cs"/>
            </a:endParaRPr>
          </a:p>
        </p:txBody>
      </p:sp>
      <p:sp>
        <p:nvSpPr>
          <p:cNvPr id="6" name="Rectangle 2"/>
          <p:cNvSpPr>
            <a:spLocks noChangeArrowheads="1"/>
          </p:cNvSpPr>
          <p:nvPr/>
        </p:nvSpPr>
        <p:spPr bwMode="auto">
          <a:xfrm>
            <a:off x="694586" y="1954213"/>
            <a:ext cx="7693838"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zh-CN" sz="2400" dirty="0" smtClean="0">
                <a:solidFill>
                  <a:srgbClr val="002060"/>
                </a:solidFill>
                <a:latin typeface="微软雅黑" pitchFamily="34" charset="-122"/>
                <a:ea typeface="微软雅黑" pitchFamily="34" charset="-122"/>
              </a:rPr>
              <a:t>1</a:t>
            </a:r>
            <a:r>
              <a:rPr lang="zh-CN" altLang="en-US" sz="2400" dirty="0" smtClean="0">
                <a:solidFill>
                  <a:srgbClr val="002060"/>
                </a:solidFill>
                <a:latin typeface="微软雅黑" pitchFamily="34" charset="-122"/>
                <a:ea typeface="微软雅黑" pitchFamily="34" charset="-122"/>
              </a:rPr>
              <a:t>）</a:t>
            </a:r>
            <a:r>
              <a:rPr lang="zh-CN" sz="2400" dirty="0" smtClean="0">
                <a:solidFill>
                  <a:srgbClr val="002060"/>
                </a:solidFill>
                <a:latin typeface="微软雅黑" pitchFamily="34" charset="-122"/>
                <a:ea typeface="微软雅黑" pitchFamily="34" charset="-122"/>
              </a:rPr>
              <a:t>单</a:t>
            </a:r>
            <a:r>
              <a:rPr lang="zh-CN" altLang="en-US" sz="2400" dirty="0" smtClean="0">
                <a:solidFill>
                  <a:srgbClr val="002060"/>
                </a:solidFill>
                <a:latin typeface="微软雅黑" pitchFamily="34" charset="-122"/>
                <a:ea typeface="微软雅黑" pitchFamily="34" charset="-122"/>
              </a:rPr>
              <a:t>线</a:t>
            </a:r>
            <a:r>
              <a:rPr lang="zh-CN" sz="2400" dirty="0" smtClean="0">
                <a:solidFill>
                  <a:srgbClr val="002060"/>
                </a:solidFill>
                <a:latin typeface="微软雅黑" pitchFamily="34" charset="-122"/>
                <a:ea typeface="微软雅黑" pitchFamily="34" charset="-122"/>
              </a:rPr>
              <a:t>触电</a:t>
            </a:r>
            <a:endParaRPr lang="zh-CN" sz="2400" dirty="0">
              <a:solidFill>
                <a:srgbClr val="002060"/>
              </a:solidFill>
              <a:latin typeface="微软雅黑" pitchFamily="34" charset="-122"/>
              <a:ea typeface="微软雅黑" pitchFamily="34" charset="-122"/>
            </a:endParaRPr>
          </a:p>
          <a:p>
            <a:pPr eaLnBrk="0" hangingPunct="0">
              <a:lnSpc>
                <a:spcPts val="3000"/>
              </a:lnSpc>
            </a:pPr>
            <a:r>
              <a:rPr lang="zh-CN" altLang="zh-CN" sz="2400" dirty="0">
                <a:latin typeface="微软雅黑" pitchFamily="34" charset="-122"/>
                <a:ea typeface="微软雅黑" pitchFamily="34" charset="-122"/>
              </a:rPr>
              <a:t>指人站在地上或其他接地体上，而人的某一部位触及带电体，称为单线触电。在我国低压三相四线制中性点接地系统中，单线触电的电压为</a:t>
            </a:r>
            <a:r>
              <a:rPr lang="en-US" altLang="zh-CN" sz="2400" dirty="0">
                <a:latin typeface="微软雅黑" pitchFamily="34" charset="-122"/>
                <a:ea typeface="微软雅黑" pitchFamily="34" charset="-122"/>
              </a:rPr>
              <a:t>220V</a:t>
            </a:r>
            <a:r>
              <a:rPr lang="zh-CN" altLang="zh-CN" sz="2400" dirty="0">
                <a:latin typeface="微软雅黑" pitchFamily="34" charset="-122"/>
                <a:ea typeface="微软雅黑" pitchFamily="34" charset="-122"/>
              </a:rPr>
              <a:t>。</a:t>
            </a:r>
            <a:endParaRPr lang="zh-CN" sz="2400" dirty="0">
              <a:solidFill>
                <a:schemeClr val="tx1"/>
              </a:solidFill>
              <a:latin typeface="微软雅黑" pitchFamily="34" charset="-122"/>
              <a:ea typeface="微软雅黑" pitchFamily="34" charset="-122"/>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269" y="3933056"/>
            <a:ext cx="4619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p:cNvSpPr txBox="1">
            <a:spLocks noChangeArrowheads="1"/>
          </p:cNvSpPr>
          <p:nvPr/>
        </p:nvSpPr>
        <p:spPr bwMode="auto">
          <a:xfrm>
            <a:off x="559953" y="836712"/>
            <a:ext cx="2528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2</a:t>
            </a:r>
            <a:r>
              <a:rPr lang="zh-CN" altLang="en-US" sz="2400" b="1" dirty="0" smtClean="0">
                <a:solidFill>
                  <a:schemeClr val="tx2"/>
                </a:solidFill>
                <a:latin typeface="微软雅黑" pitchFamily="34" charset="-122"/>
                <a:ea typeface="微软雅黑" pitchFamily="34" charset="-122"/>
                <a:cs typeface="+mj-cs"/>
              </a:rPr>
              <a:t>）触电的形式</a:t>
            </a:r>
            <a:endParaRPr lang="zh-CN" altLang="en-US" sz="2400" b="1" dirty="0">
              <a:solidFill>
                <a:schemeClr val="tx2"/>
              </a:solidFill>
              <a:latin typeface="微软雅黑" pitchFamily="34" charset="-122"/>
              <a:ea typeface="微软雅黑" pitchFamily="34" charset="-122"/>
              <a:cs typeface="+mj-cs"/>
            </a:endParaRPr>
          </a:p>
        </p:txBody>
      </p:sp>
      <p:sp>
        <p:nvSpPr>
          <p:cNvPr id="6" name="Rectangle 2"/>
          <p:cNvSpPr>
            <a:spLocks noChangeArrowheads="1"/>
          </p:cNvSpPr>
          <p:nvPr/>
        </p:nvSpPr>
        <p:spPr bwMode="auto">
          <a:xfrm>
            <a:off x="670922" y="1412776"/>
            <a:ext cx="7272338" cy="17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50000"/>
              </a:lnSpc>
            </a:pPr>
            <a:r>
              <a:rPr lang="en-US" altLang="zh-CN" sz="2400" dirty="0" smtClean="0">
                <a:solidFill>
                  <a:srgbClr val="002060"/>
                </a:solidFill>
                <a:latin typeface="微软雅黑" pitchFamily="34" charset="-122"/>
                <a:ea typeface="微软雅黑" pitchFamily="34" charset="-122"/>
              </a:rPr>
              <a:t>2</a:t>
            </a:r>
            <a:r>
              <a:rPr lang="zh-CN" altLang="en-US" sz="2400" dirty="0" smtClean="0">
                <a:solidFill>
                  <a:srgbClr val="002060"/>
                </a:solidFill>
                <a:latin typeface="微软雅黑" pitchFamily="34" charset="-122"/>
                <a:ea typeface="微软雅黑" pitchFamily="34" charset="-122"/>
              </a:rPr>
              <a:t>）</a:t>
            </a:r>
            <a:r>
              <a:rPr lang="zh-CN" altLang="en-US" sz="2400" dirty="0">
                <a:solidFill>
                  <a:srgbClr val="002060"/>
                </a:solidFill>
                <a:latin typeface="微软雅黑" pitchFamily="34" charset="-122"/>
                <a:ea typeface="微软雅黑" pitchFamily="34" charset="-122"/>
              </a:rPr>
              <a:t>两</a:t>
            </a:r>
            <a:r>
              <a:rPr lang="zh-CN" altLang="en-US" sz="2400" dirty="0" smtClean="0">
                <a:solidFill>
                  <a:srgbClr val="002060"/>
                </a:solidFill>
                <a:latin typeface="微软雅黑" pitchFamily="34" charset="-122"/>
                <a:ea typeface="微软雅黑" pitchFamily="34" charset="-122"/>
              </a:rPr>
              <a:t>线</a:t>
            </a:r>
            <a:r>
              <a:rPr lang="zh-CN" sz="2400" dirty="0" smtClean="0">
                <a:solidFill>
                  <a:srgbClr val="002060"/>
                </a:solidFill>
                <a:latin typeface="微软雅黑" pitchFamily="34" charset="-122"/>
                <a:ea typeface="微软雅黑" pitchFamily="34" charset="-122"/>
              </a:rPr>
              <a:t>触电</a:t>
            </a:r>
            <a:endParaRPr lang="en-US" altLang="zh-CN" sz="2400" dirty="0" smtClean="0">
              <a:solidFill>
                <a:srgbClr val="002060"/>
              </a:solidFill>
            </a:endParaRPr>
          </a:p>
          <a:p>
            <a:pPr>
              <a:lnSpc>
                <a:spcPct val="150000"/>
              </a:lnSpc>
              <a:spcBef>
                <a:spcPts val="100"/>
              </a:spcBef>
            </a:pPr>
            <a:r>
              <a:rPr lang="zh-CN" altLang="zh-CN" sz="2400" dirty="0" smtClean="0">
                <a:latin typeface="微软雅黑" pitchFamily="34" charset="-122"/>
                <a:ea typeface="微软雅黑" pitchFamily="34" charset="-122"/>
              </a:rPr>
              <a:t>指</a:t>
            </a:r>
            <a:r>
              <a:rPr lang="zh-CN" altLang="zh-CN" sz="2400" dirty="0">
                <a:latin typeface="微软雅黑" pitchFamily="34" charset="-122"/>
                <a:ea typeface="微软雅黑" pitchFamily="34" charset="-122"/>
              </a:rPr>
              <a:t>人体两处同时触及三相</a:t>
            </a:r>
            <a:r>
              <a:rPr lang="en-US" altLang="zh-CN" sz="2400" dirty="0">
                <a:latin typeface="微软雅黑" pitchFamily="34" charset="-122"/>
                <a:ea typeface="微软雅黑" pitchFamily="34" charset="-122"/>
              </a:rPr>
              <a:t>380V/220V</a:t>
            </a:r>
            <a:r>
              <a:rPr lang="zh-CN" altLang="zh-CN" sz="2400" dirty="0">
                <a:latin typeface="微软雅黑" pitchFamily="34" charset="-122"/>
                <a:ea typeface="微软雅黑" pitchFamily="34" charset="-122"/>
              </a:rPr>
              <a:t>系统的两相带电体，加于人体的电压达</a:t>
            </a:r>
            <a:r>
              <a:rPr lang="en-US" altLang="zh-CN" sz="2400" dirty="0">
                <a:latin typeface="微软雅黑" pitchFamily="34" charset="-122"/>
                <a:ea typeface="微软雅黑" pitchFamily="34" charset="-122"/>
              </a:rPr>
              <a:t>380V</a:t>
            </a:r>
            <a:r>
              <a:rPr lang="zh-CN" altLang="zh-CN" sz="2400" dirty="0">
                <a:latin typeface="微软雅黑" pitchFamily="34" charset="-122"/>
                <a:ea typeface="微软雅黑" pitchFamily="34" charset="-122"/>
              </a:rPr>
              <a:t>。</a:t>
            </a:r>
          </a:p>
        </p:txBody>
      </p:sp>
      <p:pic>
        <p:nvPicPr>
          <p:cNvPr id="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9847" y="3789040"/>
            <a:ext cx="415448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15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1"/>
          <p:cNvSpPr txBox="1">
            <a:spLocks noChangeArrowheads="1"/>
          </p:cNvSpPr>
          <p:nvPr/>
        </p:nvSpPr>
        <p:spPr bwMode="auto">
          <a:xfrm>
            <a:off x="4199809" y="1428463"/>
            <a:ext cx="184731" cy="41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kumimoji="1" lang="en-US" altLang="zh-CN" sz="2000" b="1" dirty="0">
              <a:latin typeface="微软雅黑" pitchFamily="34" charset="-122"/>
              <a:ea typeface="微软雅黑" pitchFamily="34" charset="-122"/>
            </a:endParaRPr>
          </a:p>
        </p:txBody>
      </p:sp>
      <p:sp>
        <p:nvSpPr>
          <p:cNvPr id="29" name="TextBox 28"/>
          <p:cNvSpPr txBox="1"/>
          <p:nvPr/>
        </p:nvSpPr>
        <p:spPr>
          <a:xfrm>
            <a:off x="327116" y="764704"/>
            <a:ext cx="5288627" cy="523220"/>
          </a:xfrm>
          <a:prstGeom prst="rect">
            <a:avLst/>
          </a:prstGeom>
          <a:gradFill>
            <a:gsLst>
              <a:gs pos="99000">
                <a:schemeClr val="accent1">
                  <a:lumMod val="40000"/>
                  <a:lumOff val="60000"/>
                </a:schemeClr>
              </a:gs>
              <a:gs pos="0">
                <a:schemeClr val="accent4">
                  <a:lumMod val="40000"/>
                  <a:lumOff val="60000"/>
                </a:schemeClr>
              </a:gs>
              <a:gs pos="100000">
                <a:srgbClr val="9ECBD9"/>
              </a:gs>
              <a:gs pos="0">
                <a:schemeClr val="accent5">
                  <a:lumMod val="20000"/>
                  <a:lumOff val="80000"/>
                </a:schemeClr>
              </a:gs>
              <a:gs pos="100000">
                <a:schemeClr val="accent5">
                  <a:lumMod val="60000"/>
                  <a:lumOff val="40000"/>
                </a:schemeClr>
              </a:gs>
              <a:gs pos="100000">
                <a:srgbClr val="DED5CA"/>
              </a:gs>
              <a:gs pos="0">
                <a:schemeClr val="accent5">
                  <a:lumMod val="60000"/>
                  <a:lumOff val="40000"/>
                </a:schemeClr>
              </a:gs>
              <a:gs pos="100000">
                <a:schemeClr val="accent5">
                  <a:lumMod val="40000"/>
                  <a:lumOff val="60000"/>
                </a:schemeClr>
              </a:gs>
              <a:gs pos="100000">
                <a:schemeClr val="accent6">
                  <a:lumMod val="105000"/>
                  <a:satMod val="103000"/>
                  <a:tint val="73000"/>
                </a:schemeClr>
              </a:gs>
              <a:gs pos="100000">
                <a:schemeClr val="accent6">
                  <a:lumMod val="105000"/>
                  <a:satMod val="109000"/>
                  <a:tint val="81000"/>
                </a:schemeClr>
              </a:gs>
            </a:gsLst>
          </a:gradFill>
          <a:ln>
            <a:solidFill>
              <a:schemeClr val="accent3"/>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none">
            <a:spAutoFit/>
          </a:bodyPr>
          <a:lstStyle/>
          <a:p>
            <a:pPr algn="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1 </a:t>
            </a:r>
            <a:r>
              <a:rPr lang="zh-CN" altLang="en-US" sz="2800" b="1" dirty="0" smtClean="0">
                <a:latin typeface="微软雅黑" pitchFamily="34" charset="-122"/>
                <a:ea typeface="微软雅黑" pitchFamily="34" charset="-122"/>
              </a:rPr>
              <a:t> 常用低压电器认识及测试</a:t>
            </a:r>
            <a:endParaRPr lang="zh-CN" altLang="en-US" sz="2800" b="1" dirty="0">
              <a:latin typeface="微软雅黑" pitchFamily="34" charset="-122"/>
              <a:ea typeface="微软雅黑" pitchFamily="34" charset="-122"/>
            </a:endParaRPr>
          </a:p>
        </p:txBody>
      </p:sp>
      <p:grpSp>
        <p:nvGrpSpPr>
          <p:cNvPr id="59" name="组合 58"/>
          <p:cNvGrpSpPr/>
          <p:nvPr/>
        </p:nvGrpSpPr>
        <p:grpSpPr>
          <a:xfrm>
            <a:off x="825500" y="1816138"/>
            <a:ext cx="7298088" cy="4258108"/>
            <a:chOff x="825500" y="1816138"/>
            <a:chExt cx="7298088" cy="4258108"/>
          </a:xfrm>
        </p:grpSpPr>
        <p:sp>
          <p:nvSpPr>
            <p:cNvPr id="2"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rgbClr val="002060"/>
                  </a:solidFill>
                  <a:latin typeface="微软雅黑" pitchFamily="34" charset="-122"/>
                </a:rPr>
                <a:t>目  </a:t>
              </a:r>
              <a:endParaRPr lang="en-US" altLang="zh-CN" sz="2800" b="1" kern="0" dirty="0" smtClean="0">
                <a:solidFill>
                  <a:srgbClr val="002060"/>
                </a:solidFill>
                <a:latin typeface="微软雅黑" pitchFamily="34" charset="-122"/>
              </a:endParaRPr>
            </a:p>
            <a:p>
              <a:pPr algn="l" eaLnBrk="1" hangingPunct="1">
                <a:defRPr/>
              </a:pPr>
              <a:endParaRPr lang="en-US" altLang="zh-CN" sz="2800" b="1" kern="0" dirty="0" smtClean="0">
                <a:solidFill>
                  <a:srgbClr val="002060"/>
                </a:solidFill>
                <a:latin typeface="微软雅黑" pitchFamily="34" charset="-122"/>
              </a:endParaRPr>
            </a:p>
            <a:p>
              <a:pPr algn="l" eaLnBrk="1" hangingPunct="1">
                <a:defRPr/>
              </a:pPr>
              <a:r>
                <a:rPr lang="zh-CN" altLang="en-US" sz="2800" b="1" kern="0" dirty="0" smtClean="0">
                  <a:solidFill>
                    <a:srgbClr val="002060"/>
                  </a:solidFill>
                  <a:latin typeface="微软雅黑" pitchFamily="34" charset="-122"/>
                </a:rPr>
                <a:t>录</a:t>
              </a:r>
              <a:endParaRPr lang="en-US" altLang="zh-CN" sz="2800" b="1" kern="0" dirty="0" smtClean="0">
                <a:solidFill>
                  <a:srgbClr val="002060"/>
                </a:solidFill>
                <a:latin typeface="微软雅黑" pitchFamily="34" charset="-122"/>
              </a:endParaRPr>
            </a:p>
          </p:txBody>
        </p:sp>
        <p:grpSp>
          <p:nvGrpSpPr>
            <p:cNvPr id="6" name="Group 3"/>
            <p:cNvGrpSpPr>
              <a:grpSpLocks/>
            </p:cNvGrpSpPr>
            <p:nvPr/>
          </p:nvGrpSpPr>
          <p:grpSpPr bwMode="auto">
            <a:xfrm>
              <a:off x="1906750" y="1871639"/>
              <a:ext cx="1791169" cy="499934"/>
              <a:chOff x="816" y="2304"/>
              <a:chExt cx="1440" cy="448"/>
            </a:xfrm>
          </p:grpSpPr>
          <p:sp>
            <p:nvSpPr>
              <p:cNvPr id="26"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7"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7" name="Group 6"/>
            <p:cNvGrpSpPr>
              <a:grpSpLocks/>
            </p:cNvGrpSpPr>
            <p:nvPr/>
          </p:nvGrpSpPr>
          <p:grpSpPr bwMode="auto">
            <a:xfrm>
              <a:off x="1894050" y="2728514"/>
              <a:ext cx="1791169" cy="499934"/>
              <a:chOff x="816" y="2304"/>
              <a:chExt cx="1440" cy="448"/>
            </a:xfrm>
          </p:grpSpPr>
          <p:sp>
            <p:nvSpPr>
              <p:cNvPr id="24"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5"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8" name="Group 9"/>
            <p:cNvGrpSpPr>
              <a:grpSpLocks/>
            </p:cNvGrpSpPr>
            <p:nvPr/>
          </p:nvGrpSpPr>
          <p:grpSpPr bwMode="auto">
            <a:xfrm>
              <a:off x="1907372" y="3661719"/>
              <a:ext cx="1791169" cy="499934"/>
              <a:chOff x="816" y="2304"/>
              <a:chExt cx="1440" cy="448"/>
            </a:xfrm>
          </p:grpSpPr>
          <p:sp>
            <p:nvSpPr>
              <p:cNvPr id="22"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3"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9" name="Group 12"/>
            <p:cNvGrpSpPr>
              <a:grpSpLocks/>
            </p:cNvGrpSpPr>
            <p:nvPr/>
          </p:nvGrpSpPr>
          <p:grpSpPr bwMode="auto">
            <a:xfrm>
              <a:off x="1894050" y="4582176"/>
              <a:ext cx="1791169" cy="501049"/>
              <a:chOff x="816" y="1972"/>
              <a:chExt cx="1440" cy="449"/>
            </a:xfrm>
          </p:grpSpPr>
          <p:sp>
            <p:nvSpPr>
              <p:cNvPr id="20" name="Freeform 13"/>
              <p:cNvSpPr>
                <a:spLocks/>
              </p:cNvSpPr>
              <p:nvPr/>
            </p:nvSpPr>
            <p:spPr bwMode="gray">
              <a:xfrm>
                <a:off x="905" y="2231"/>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1"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10"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17"/>
            <p:cNvCxnSpPr>
              <a:cxnSpLocks noChangeShapeType="1"/>
              <a:endCxn id="21"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4"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5"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7"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8"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9"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5" name="直接连接符 4"/>
            <p:cNvCxnSpPr/>
            <p:nvPr/>
          </p:nvCxnSpPr>
          <p:spPr bwMode="auto">
            <a:xfrm>
              <a:off x="1894050" y="1816138"/>
              <a:ext cx="0" cy="4196732"/>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30" name="Group 12"/>
            <p:cNvGrpSpPr>
              <a:grpSpLocks/>
            </p:cNvGrpSpPr>
            <p:nvPr/>
          </p:nvGrpSpPr>
          <p:grpSpPr bwMode="auto">
            <a:xfrm>
              <a:off x="1947790" y="5574312"/>
              <a:ext cx="1791169" cy="499934"/>
              <a:chOff x="816" y="2304"/>
              <a:chExt cx="1440" cy="448"/>
            </a:xfrm>
          </p:grpSpPr>
          <p:sp>
            <p:nvSpPr>
              <p:cNvPr id="31"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2"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33"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43"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8" name="矩形 57"/>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Tree>
    <p:extLst>
      <p:ext uri="{BB962C8B-B14F-4D97-AF65-F5344CB8AC3E}">
        <p14:creationId xmlns:p14="http://schemas.microsoft.com/office/powerpoint/2010/main" val="2567167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p:cNvSpPr txBox="1">
            <a:spLocks noChangeArrowheads="1"/>
          </p:cNvSpPr>
          <p:nvPr/>
        </p:nvSpPr>
        <p:spPr bwMode="auto">
          <a:xfrm>
            <a:off x="559953" y="836712"/>
            <a:ext cx="2528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2</a:t>
            </a:r>
            <a:r>
              <a:rPr lang="zh-CN" altLang="en-US" sz="2400" b="1" dirty="0" smtClean="0">
                <a:solidFill>
                  <a:schemeClr val="tx2"/>
                </a:solidFill>
                <a:latin typeface="微软雅黑" pitchFamily="34" charset="-122"/>
                <a:ea typeface="微软雅黑" pitchFamily="34" charset="-122"/>
                <a:cs typeface="+mj-cs"/>
              </a:rPr>
              <a:t>）触电的形式</a:t>
            </a:r>
            <a:endParaRPr lang="zh-CN" altLang="en-US" sz="2400" b="1" dirty="0">
              <a:solidFill>
                <a:schemeClr val="tx2"/>
              </a:solidFill>
              <a:latin typeface="微软雅黑" pitchFamily="34" charset="-122"/>
              <a:ea typeface="微软雅黑" pitchFamily="34" charset="-122"/>
              <a:cs typeface="+mj-cs"/>
            </a:endParaRPr>
          </a:p>
        </p:txBody>
      </p:sp>
      <p:sp>
        <p:nvSpPr>
          <p:cNvPr id="6" name="Rectangle 2"/>
          <p:cNvSpPr>
            <a:spLocks noChangeArrowheads="1"/>
          </p:cNvSpPr>
          <p:nvPr/>
        </p:nvSpPr>
        <p:spPr bwMode="auto">
          <a:xfrm>
            <a:off x="670922" y="1412776"/>
            <a:ext cx="72723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400" dirty="0" smtClean="0">
                <a:solidFill>
                  <a:srgbClr val="002060"/>
                </a:solidFill>
                <a:latin typeface="微软雅黑" pitchFamily="34" charset="-122"/>
                <a:ea typeface="微软雅黑" pitchFamily="34" charset="-122"/>
              </a:rPr>
              <a:t>3</a:t>
            </a:r>
            <a:r>
              <a:rPr lang="zh-CN" altLang="en-US" sz="2400" dirty="0" smtClean="0">
                <a:solidFill>
                  <a:srgbClr val="002060"/>
                </a:solidFill>
                <a:latin typeface="微软雅黑" pitchFamily="34" charset="-122"/>
                <a:ea typeface="微软雅黑" pitchFamily="34" charset="-122"/>
              </a:rPr>
              <a:t>）跨步电压</a:t>
            </a:r>
            <a:r>
              <a:rPr lang="zh-CN" sz="2400" dirty="0" smtClean="0">
                <a:solidFill>
                  <a:srgbClr val="002060"/>
                </a:solidFill>
                <a:latin typeface="微软雅黑" pitchFamily="34" charset="-122"/>
                <a:ea typeface="微软雅黑" pitchFamily="34" charset="-122"/>
              </a:rPr>
              <a:t>触电</a:t>
            </a:r>
            <a:endParaRPr lang="zh-CN" sz="2400" dirty="0">
              <a:solidFill>
                <a:srgbClr val="002060"/>
              </a:solidFill>
              <a:latin typeface="微软雅黑" pitchFamily="34" charset="-122"/>
              <a:ea typeface="微软雅黑" pitchFamily="34" charset="-122"/>
            </a:endParaRPr>
          </a:p>
          <a:p>
            <a:pPr>
              <a:lnSpc>
                <a:spcPct val="150000"/>
              </a:lnSpc>
            </a:pPr>
            <a:r>
              <a:rPr lang="zh-CN" altLang="zh-CN" sz="2400" dirty="0">
                <a:latin typeface="微软雅黑" pitchFamily="34" charset="-122"/>
                <a:ea typeface="微软雅黑" pitchFamily="34" charset="-122"/>
              </a:rPr>
              <a:t>带电体着地时，电流流过周围土壤，产生电压降，人接近着地点时，两脚之间形成跨步电压，其大小决定于离着地点的远近及两脚正对着地点的跨步距离，跨步电压在一定程度上也会引起触电事故。</a:t>
            </a:r>
          </a:p>
        </p:txBody>
      </p:sp>
    </p:spTree>
    <p:extLst>
      <p:ext uri="{BB962C8B-B14F-4D97-AF65-F5344CB8AC3E}">
        <p14:creationId xmlns:p14="http://schemas.microsoft.com/office/powerpoint/2010/main" val="9175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3. </a:t>
            </a:r>
            <a:r>
              <a:rPr lang="zh-CN" altLang="en-US" sz="2400" b="1" dirty="0" smtClean="0">
                <a:solidFill>
                  <a:schemeClr val="tx2"/>
                </a:solidFill>
                <a:latin typeface="微软雅黑" pitchFamily="34" charset="-122"/>
                <a:ea typeface="微软雅黑" pitchFamily="34" charset="-122"/>
                <a:cs typeface="+mj-cs"/>
              </a:rPr>
              <a:t>安全措施</a:t>
            </a:r>
            <a:endParaRPr lang="zh-CN" altLang="en-US" sz="2400" b="1" dirty="0">
              <a:solidFill>
                <a:schemeClr val="tx2"/>
              </a:solidFill>
              <a:latin typeface="微软雅黑" pitchFamily="34" charset="-122"/>
              <a:ea typeface="微软雅黑" pitchFamily="34" charset="-122"/>
              <a:cs typeface="+mj-cs"/>
            </a:endParaRPr>
          </a:p>
        </p:txBody>
      </p:sp>
      <p:sp>
        <p:nvSpPr>
          <p:cNvPr id="5" name="TextBox 16"/>
          <p:cNvSpPr txBox="1">
            <a:spLocks noChangeArrowheads="1"/>
          </p:cNvSpPr>
          <p:nvPr/>
        </p:nvSpPr>
        <p:spPr bwMode="auto">
          <a:xfrm>
            <a:off x="561813" y="1604615"/>
            <a:ext cx="22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1</a:t>
            </a:r>
            <a:r>
              <a:rPr lang="zh-CN" altLang="en-US" sz="2400" b="1" dirty="0" smtClean="0">
                <a:solidFill>
                  <a:schemeClr val="tx2"/>
                </a:solidFill>
                <a:latin typeface="微软雅黑" pitchFamily="34" charset="-122"/>
                <a:ea typeface="微软雅黑" pitchFamily="34" charset="-122"/>
                <a:cs typeface="+mj-cs"/>
              </a:rPr>
              <a:t>）保护接地</a:t>
            </a:r>
            <a:endParaRPr lang="zh-CN" altLang="en-US"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65981" y="2276872"/>
            <a:ext cx="7416824" cy="1754326"/>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把电动机、变压器等电器设备的金属外壳用电阻很小的导线与埋在地中的接地装置可靠地连接起来，称保护接地。</a:t>
            </a:r>
            <a:endParaRPr lang="zh-CN" altLang="en-US" sz="2400" dirty="0">
              <a:latin typeface="微软雅黑" pitchFamily="34" charset="-122"/>
              <a:ea typeface="微软雅黑" pitchFamily="34" charset="-122"/>
            </a:endParaRPr>
          </a:p>
        </p:txBody>
      </p:sp>
      <p:sp>
        <p:nvSpPr>
          <p:cNvPr id="6" name="TextBox 16"/>
          <p:cNvSpPr txBox="1">
            <a:spLocks noChangeArrowheads="1"/>
          </p:cNvSpPr>
          <p:nvPr/>
        </p:nvSpPr>
        <p:spPr bwMode="auto">
          <a:xfrm>
            <a:off x="599789" y="4031197"/>
            <a:ext cx="22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2</a:t>
            </a:r>
            <a:r>
              <a:rPr lang="zh-CN" altLang="en-US" sz="2400" b="1" dirty="0" smtClean="0">
                <a:solidFill>
                  <a:schemeClr val="tx2"/>
                </a:solidFill>
                <a:latin typeface="微软雅黑" pitchFamily="34" charset="-122"/>
                <a:ea typeface="微软雅黑" pitchFamily="34" charset="-122"/>
                <a:cs typeface="+mj-cs"/>
              </a:rPr>
              <a:t>）保护接零</a:t>
            </a:r>
            <a:endParaRPr lang="zh-CN" altLang="en-US" sz="2400" b="1" dirty="0">
              <a:solidFill>
                <a:schemeClr val="tx2"/>
              </a:solidFill>
              <a:latin typeface="微软雅黑" pitchFamily="34" charset="-122"/>
              <a:ea typeface="微软雅黑" pitchFamily="34" charset="-122"/>
              <a:cs typeface="+mj-cs"/>
            </a:endParaRPr>
          </a:p>
        </p:txBody>
      </p:sp>
      <p:sp>
        <p:nvSpPr>
          <p:cNvPr id="4" name="矩形 3"/>
          <p:cNvSpPr/>
          <p:nvPr/>
        </p:nvSpPr>
        <p:spPr>
          <a:xfrm>
            <a:off x="821160" y="4581128"/>
            <a:ext cx="7180336" cy="1200329"/>
          </a:xfrm>
          <a:prstGeom prst="rect">
            <a:avLst/>
          </a:prstGeom>
        </p:spPr>
        <p:txBody>
          <a:bodyPr wrap="square">
            <a:spAutoFit/>
          </a:bodyPr>
          <a:lstStyle/>
          <a:p>
            <a:pPr>
              <a:lnSpc>
                <a:spcPct val="150000"/>
              </a:lnSpc>
            </a:pPr>
            <a:r>
              <a:rPr lang="zh-CN" altLang="zh-CN" sz="2400" dirty="0" smtClean="0">
                <a:latin typeface="微软雅黑" pitchFamily="34" charset="-122"/>
                <a:ea typeface="微软雅黑" pitchFamily="34" charset="-122"/>
              </a:rPr>
              <a:t>把</a:t>
            </a:r>
            <a:r>
              <a:rPr lang="zh-CN" altLang="zh-CN" sz="2400" dirty="0">
                <a:latin typeface="微软雅黑" pitchFamily="34" charset="-122"/>
                <a:ea typeface="微软雅黑" pitchFamily="34" charset="-122"/>
              </a:rPr>
              <a:t>电气设备的金属外壳接到线路系统的中性点上叫做保护接零（或称保护接中线）。</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1682093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6"/>
          <p:cNvSpPr txBox="1">
            <a:spLocks noChangeArrowheads="1"/>
          </p:cNvSpPr>
          <p:nvPr/>
        </p:nvSpPr>
        <p:spPr bwMode="auto">
          <a:xfrm>
            <a:off x="737753" y="908720"/>
            <a:ext cx="22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2</a:t>
            </a:r>
            <a:r>
              <a:rPr lang="zh-CN" altLang="en-US" sz="2400" b="1" dirty="0" smtClean="0">
                <a:solidFill>
                  <a:schemeClr val="tx2"/>
                </a:solidFill>
                <a:latin typeface="微软雅黑" pitchFamily="34" charset="-122"/>
                <a:ea typeface="微软雅黑" pitchFamily="34" charset="-122"/>
                <a:cs typeface="+mj-cs"/>
              </a:rPr>
              <a:t>）保护接零</a:t>
            </a:r>
            <a:endParaRPr lang="zh-CN" altLang="en-US" sz="2400" b="1" dirty="0">
              <a:solidFill>
                <a:schemeClr val="tx2"/>
              </a:solidFill>
              <a:latin typeface="微软雅黑" pitchFamily="34" charset="-122"/>
              <a:ea typeface="微软雅黑" pitchFamily="34" charset="-122"/>
              <a:cs typeface="+mj-cs"/>
            </a:endParaRPr>
          </a:p>
        </p:txBody>
      </p:sp>
      <p:sp>
        <p:nvSpPr>
          <p:cNvPr id="4" name="矩形 3"/>
          <p:cNvSpPr/>
          <p:nvPr/>
        </p:nvSpPr>
        <p:spPr>
          <a:xfrm>
            <a:off x="849388" y="1484784"/>
            <a:ext cx="7389092" cy="5632311"/>
          </a:xfrm>
          <a:prstGeom prst="rect">
            <a:avLst/>
          </a:prstGeom>
        </p:spPr>
        <p:txBody>
          <a:bodyPr wrap="square">
            <a:spAutoFit/>
          </a:bodyPr>
          <a:lstStyle/>
          <a:p>
            <a:r>
              <a:rPr lang="zh-CN" altLang="zh-CN" sz="2400" dirty="0">
                <a:latin typeface="微软雅黑" pitchFamily="34" charset="-122"/>
                <a:ea typeface="微软雅黑" pitchFamily="34" charset="-122"/>
              </a:rPr>
              <a:t> 把电气设备的金属外壳接到线路系统的中性点上叫做保护接零（或称保护接中线）</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接中线（即接零）时，应满足以下要求</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457200" indent="-457200">
              <a:buClr>
                <a:srgbClr val="002060"/>
              </a:buClr>
              <a:buFont typeface="+mj-ea"/>
              <a:buAutoNum type="circleNumDbPlain"/>
            </a:pPr>
            <a:r>
              <a:rPr lang="zh-CN" altLang="zh-CN" sz="2400" dirty="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在</a:t>
            </a:r>
            <a:r>
              <a:rPr lang="zh-CN" altLang="zh-CN" sz="2400" dirty="0">
                <a:latin typeface="微软雅黑" pitchFamily="34" charset="-122"/>
                <a:ea typeface="微软雅黑" pitchFamily="34" charset="-122"/>
              </a:rPr>
              <a:t>同一电网中，不得把一部分电气设备接零，而另一部分电气设备接地</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457200" indent="-457200">
              <a:buClr>
                <a:srgbClr val="002060"/>
              </a:buClr>
              <a:buFont typeface="+mj-ea"/>
              <a:buAutoNum type="circleNumDbPlain"/>
            </a:pPr>
            <a:r>
              <a:rPr lang="en-US" altLang="zh-CN" sz="2400" dirty="0" smtClean="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中线</a:t>
            </a:r>
            <a:r>
              <a:rPr lang="zh-CN" altLang="zh-CN" sz="2400" dirty="0">
                <a:latin typeface="微软雅黑" pitchFamily="34" charset="-122"/>
                <a:ea typeface="微软雅黑" pitchFamily="34" charset="-122"/>
              </a:rPr>
              <a:t>上不得装有熔断器和断路设备，仅允许采用在切断中线时，必须同时切断相线的开关的方法。</a:t>
            </a:r>
          </a:p>
          <a:p>
            <a:pPr marL="457200" indent="-457200">
              <a:buClr>
                <a:srgbClr val="002060"/>
              </a:buClr>
              <a:buFont typeface="+mj-ea"/>
              <a:buAutoNum type="circleNumDbPlain"/>
            </a:pPr>
            <a:r>
              <a:rPr lang="en-US" altLang="zh-CN" sz="2400" dirty="0" smtClean="0">
                <a:latin typeface="微软雅黑" pitchFamily="34" charset="-122"/>
                <a:ea typeface="微软雅黑" pitchFamily="34" charset="-122"/>
              </a:rPr>
              <a:t> </a:t>
            </a:r>
            <a:r>
              <a:rPr lang="zh-CN" altLang="zh-CN" sz="2400" dirty="0" smtClean="0">
                <a:latin typeface="微软雅黑" pitchFamily="34" charset="-122"/>
                <a:ea typeface="微软雅黑" pitchFamily="34" charset="-122"/>
              </a:rPr>
              <a:t>接</a:t>
            </a:r>
            <a:r>
              <a:rPr lang="zh-CN" altLang="zh-CN" sz="2400" dirty="0">
                <a:latin typeface="微软雅黑" pitchFamily="34" charset="-122"/>
                <a:ea typeface="微软雅黑" pitchFamily="34" charset="-122"/>
              </a:rPr>
              <a:t>零的干线（中线）不得小于相线截面的</a:t>
            </a:r>
            <a:r>
              <a:rPr lang="en-US" altLang="zh-CN" sz="2400" dirty="0">
                <a:latin typeface="微软雅黑" pitchFamily="34" charset="-122"/>
                <a:ea typeface="微软雅黑" pitchFamily="34" charset="-122"/>
              </a:rPr>
              <a:t>1/2,</a:t>
            </a:r>
            <a:r>
              <a:rPr lang="zh-CN" altLang="zh-CN" sz="2400" dirty="0">
                <a:latin typeface="微软雅黑" pitchFamily="34" charset="-122"/>
                <a:ea typeface="微软雅黑" pitchFamily="34" charset="-122"/>
              </a:rPr>
              <a:t>支线应不小于相线截面的</a:t>
            </a:r>
            <a:r>
              <a:rPr lang="en-US" altLang="zh-CN" sz="2400" dirty="0">
                <a:latin typeface="微软雅黑" pitchFamily="34" charset="-122"/>
                <a:ea typeface="微软雅黑" pitchFamily="34" charset="-122"/>
              </a:rPr>
              <a:t>1/3</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marL="457200" indent="-457200">
              <a:buClr>
                <a:srgbClr val="002060"/>
              </a:buClr>
              <a:buFont typeface="+mj-ea"/>
              <a:buAutoNum type="circleNumDbPlain"/>
            </a:pPr>
            <a:r>
              <a:rPr lang="zh-CN" altLang="zh-CN" sz="2400" dirty="0" smtClean="0">
                <a:latin typeface="微软雅黑" pitchFamily="34" charset="-122"/>
                <a:ea typeface="微软雅黑" pitchFamily="34" charset="-122"/>
              </a:rPr>
              <a:t>在</a:t>
            </a:r>
            <a:r>
              <a:rPr lang="zh-CN" altLang="zh-CN" sz="2400" dirty="0">
                <a:latin typeface="微软雅黑" pitchFamily="34" charset="-122"/>
                <a:ea typeface="微软雅黑" pitchFamily="34" charset="-122"/>
              </a:rPr>
              <a:t>变电室线路的起点和架空线路的分支处及支线的末端应将零线重复接地，重复接地的接地电阻不大于</a:t>
            </a:r>
            <a:r>
              <a:rPr lang="en-US" altLang="zh-CN" sz="2400" dirty="0">
                <a:latin typeface="微软雅黑" pitchFamily="34" charset="-122"/>
                <a:ea typeface="微软雅黑" pitchFamily="34" charset="-122"/>
              </a:rPr>
              <a:t>10 </a:t>
            </a:r>
            <a:r>
              <a:rPr lang="zh-CN" altLang="zh-CN" sz="2400" dirty="0">
                <a:latin typeface="微软雅黑" pitchFamily="34" charset="-122"/>
                <a:ea typeface="微软雅黑" pitchFamily="34" charset="-122"/>
              </a:rPr>
              <a:t>Ω 。</a:t>
            </a:r>
          </a:p>
          <a:p>
            <a:endParaRPr lang="en-US" altLang="zh-CN" dirty="0"/>
          </a:p>
          <a:p>
            <a:endParaRPr lang="en-US" altLang="zh-CN" dirty="0" smtClean="0"/>
          </a:p>
          <a:p>
            <a:endParaRPr lang="en-US" altLang="zh-CN" dirty="0"/>
          </a:p>
          <a:p>
            <a:endParaRPr lang="zh-CN" altLang="en-US" dirty="0"/>
          </a:p>
        </p:txBody>
      </p:sp>
    </p:spTree>
    <p:extLst>
      <p:ext uri="{BB962C8B-B14F-4D97-AF65-F5344CB8AC3E}">
        <p14:creationId xmlns:p14="http://schemas.microsoft.com/office/powerpoint/2010/main" val="3915811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6"/>
          <p:cNvSpPr txBox="1">
            <a:spLocks noChangeArrowheads="1"/>
          </p:cNvSpPr>
          <p:nvPr/>
        </p:nvSpPr>
        <p:spPr bwMode="auto">
          <a:xfrm>
            <a:off x="737753" y="908720"/>
            <a:ext cx="22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smtClean="0">
                <a:solidFill>
                  <a:schemeClr val="tx2"/>
                </a:solidFill>
                <a:latin typeface="微软雅黑" pitchFamily="34" charset="-122"/>
                <a:ea typeface="微软雅黑" pitchFamily="34" charset="-122"/>
                <a:cs typeface="+mj-cs"/>
              </a:rPr>
              <a:t>（</a:t>
            </a:r>
            <a:r>
              <a:rPr lang="en-US" altLang="zh-CN" sz="2400" b="1" dirty="0" smtClean="0">
                <a:solidFill>
                  <a:schemeClr val="tx2"/>
                </a:solidFill>
                <a:latin typeface="微软雅黑" pitchFamily="34" charset="-122"/>
                <a:ea typeface="微软雅黑" pitchFamily="34" charset="-122"/>
                <a:cs typeface="+mj-cs"/>
              </a:rPr>
              <a:t>3</a:t>
            </a:r>
            <a:r>
              <a:rPr lang="zh-CN" altLang="en-US" sz="2400" b="1" dirty="0" smtClean="0">
                <a:solidFill>
                  <a:schemeClr val="tx2"/>
                </a:solidFill>
                <a:latin typeface="微软雅黑" pitchFamily="34" charset="-122"/>
                <a:ea typeface="微软雅黑" pitchFamily="34" charset="-122"/>
                <a:cs typeface="+mj-cs"/>
              </a:rPr>
              <a:t>）安全用电</a:t>
            </a:r>
            <a:endParaRPr lang="zh-CN" altLang="en-US" sz="2400" b="1" dirty="0">
              <a:solidFill>
                <a:schemeClr val="tx2"/>
              </a:solidFill>
              <a:latin typeface="微软雅黑" pitchFamily="34" charset="-122"/>
              <a:ea typeface="微软雅黑" pitchFamily="34" charset="-122"/>
              <a:cs typeface="+mj-cs"/>
            </a:endParaRPr>
          </a:p>
        </p:txBody>
      </p:sp>
      <p:sp>
        <p:nvSpPr>
          <p:cNvPr id="4" name="矩形 3"/>
          <p:cNvSpPr/>
          <p:nvPr/>
        </p:nvSpPr>
        <p:spPr>
          <a:xfrm>
            <a:off x="833364" y="1581329"/>
            <a:ext cx="7605116" cy="5632311"/>
          </a:xfrm>
          <a:prstGeom prst="rect">
            <a:avLst/>
          </a:prstGeom>
        </p:spPr>
        <p:txBody>
          <a:bodyPr wrap="square">
            <a:spAutoFit/>
          </a:bodyPr>
          <a:lstStyle/>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无论何时</a:t>
            </a:r>
            <a:r>
              <a:rPr lang="zh-CN" altLang="zh-CN" sz="2400" dirty="0">
                <a:latin typeface="微软雅黑" pitchFamily="34" charset="-122"/>
                <a:ea typeface="微软雅黑" pitchFamily="34" charset="-122"/>
              </a:rPr>
              <a:t>何地，不能用手来判断接线端或裸导体是否带电。</a:t>
            </a:r>
          </a:p>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换</a:t>
            </a:r>
            <a:r>
              <a:rPr lang="zh-CN" altLang="zh-CN" sz="2400" dirty="0">
                <a:latin typeface="微软雅黑" pitchFamily="34" charset="-122"/>
                <a:ea typeface="微软雅黑" pitchFamily="34" charset="-122"/>
              </a:rPr>
              <a:t>接熔丝时，首先要切断电源，切勿带电操作。如确实有必要带电操作，则应采取安全措施。</a:t>
            </a:r>
          </a:p>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常用</a:t>
            </a:r>
            <a:r>
              <a:rPr lang="zh-CN" altLang="zh-CN" sz="2400" dirty="0">
                <a:latin typeface="微软雅黑" pitchFamily="34" charset="-122"/>
                <a:ea typeface="微软雅黑" pitchFamily="34" charset="-122"/>
              </a:rPr>
              <a:t>的电气设备的金属外壳必须接有专用的接零导线。</a:t>
            </a:r>
          </a:p>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在</a:t>
            </a:r>
            <a:r>
              <a:rPr lang="zh-CN" altLang="zh-CN" sz="2400" dirty="0">
                <a:latin typeface="微软雅黑" pitchFamily="34" charset="-122"/>
                <a:ea typeface="微软雅黑" pitchFamily="34" charset="-122"/>
              </a:rPr>
              <a:t>特殊情况下，使用安全电压。</a:t>
            </a:r>
          </a:p>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处理</a:t>
            </a:r>
            <a:r>
              <a:rPr lang="zh-CN" altLang="zh-CN" sz="2400" dirty="0">
                <a:latin typeface="微软雅黑" pitchFamily="34" charset="-122"/>
                <a:ea typeface="微软雅黑" pitchFamily="34" charset="-122"/>
              </a:rPr>
              <a:t>好导线的带电接头的绝缘。</a:t>
            </a:r>
          </a:p>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操作</a:t>
            </a:r>
            <a:r>
              <a:rPr lang="zh-CN" altLang="zh-CN" sz="2400" dirty="0">
                <a:latin typeface="微软雅黑" pitchFamily="34" charset="-122"/>
                <a:ea typeface="微软雅黑" pitchFamily="34" charset="-122"/>
              </a:rPr>
              <a:t>电器开关、按钮等，手应保持干燥。</a:t>
            </a:r>
          </a:p>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若</a:t>
            </a:r>
            <a:r>
              <a:rPr lang="zh-CN" altLang="zh-CN" sz="2400" dirty="0">
                <a:latin typeface="微软雅黑" pitchFamily="34" charset="-122"/>
                <a:ea typeface="微软雅黑" pitchFamily="34" charset="-122"/>
              </a:rPr>
              <a:t>遇有人触电时，应立即切断电源。不可用手直接拉触电者使之脱离电源。</a:t>
            </a:r>
          </a:p>
          <a:p>
            <a:pPr marL="457200" indent="-457200">
              <a:buClr>
                <a:srgbClr val="0070C0"/>
              </a:buClr>
              <a:buFont typeface="+mj-ea"/>
              <a:buAutoNum type="circleNumDbPlain"/>
            </a:pPr>
            <a:r>
              <a:rPr lang="zh-CN" altLang="zh-CN" sz="2400" dirty="0" smtClean="0">
                <a:latin typeface="微软雅黑" pitchFamily="34" charset="-122"/>
                <a:ea typeface="微软雅黑" pitchFamily="34" charset="-122"/>
              </a:rPr>
              <a:t>严格</a:t>
            </a:r>
            <a:r>
              <a:rPr lang="zh-CN" altLang="zh-CN" sz="2400" dirty="0">
                <a:latin typeface="微软雅黑" pitchFamily="34" charset="-122"/>
                <a:ea typeface="微软雅黑" pitchFamily="34" charset="-122"/>
              </a:rPr>
              <a:t>遵守电气设备的安全操作规程。</a:t>
            </a:r>
          </a:p>
          <a:p>
            <a:pPr marL="285750" indent="-285750">
              <a:buFont typeface="Wingdings" pitchFamily="2" charset="2"/>
              <a:buChar char="ü"/>
            </a:pPr>
            <a:endParaRPr lang="en-US" altLang="zh-CN" dirty="0"/>
          </a:p>
          <a:p>
            <a:endParaRPr lang="en-US" altLang="zh-CN" dirty="0" smtClean="0"/>
          </a:p>
          <a:p>
            <a:endParaRPr lang="en-US" altLang="zh-CN" dirty="0"/>
          </a:p>
          <a:p>
            <a:endParaRPr lang="zh-CN" altLang="en-US" dirty="0"/>
          </a:p>
        </p:txBody>
      </p:sp>
    </p:spTree>
    <p:extLst>
      <p:ext uri="{BB962C8B-B14F-4D97-AF65-F5344CB8AC3E}">
        <p14:creationId xmlns:p14="http://schemas.microsoft.com/office/powerpoint/2010/main" val="1588435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触电的急救</a:t>
            </a:r>
            <a:endParaRPr lang="zh-CN" altLang="en-US" sz="2400" b="1" dirty="0">
              <a:solidFill>
                <a:schemeClr val="tx2"/>
              </a:solidFill>
              <a:latin typeface="微软雅黑" pitchFamily="34" charset="-122"/>
              <a:ea typeface="微软雅黑" pitchFamily="34" charset="-122"/>
              <a:cs typeface="+mj-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181093"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触电的急救</a:t>
            </a:r>
            <a:endParaRPr lang="zh-CN" altLang="en-US"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597581" y="3198167"/>
            <a:ext cx="2869604" cy="461665"/>
          </a:xfrm>
          <a:prstGeom prst="rect">
            <a:avLst/>
          </a:prstGeom>
        </p:spPr>
        <p:txBody>
          <a:bodyPr wrap="square">
            <a:spAutoFit/>
          </a:bodyPr>
          <a:lstStyle/>
          <a:p>
            <a:r>
              <a:rPr lang="zh-CN" altLang="zh-CN" sz="2400" dirty="0">
                <a:solidFill>
                  <a:srgbClr val="002060"/>
                </a:solidFill>
                <a:latin typeface="微软雅黑" pitchFamily="34" charset="-122"/>
                <a:ea typeface="微软雅黑" pitchFamily="34" charset="-122"/>
              </a:rPr>
              <a:t>（</a:t>
            </a:r>
            <a:r>
              <a:rPr lang="en-US" altLang="zh-CN" sz="2400" dirty="0">
                <a:solidFill>
                  <a:srgbClr val="002060"/>
                </a:solidFill>
                <a:latin typeface="微软雅黑" pitchFamily="34" charset="-122"/>
                <a:ea typeface="微软雅黑" pitchFamily="34" charset="-122"/>
              </a:rPr>
              <a:t>1</a:t>
            </a:r>
            <a:r>
              <a:rPr lang="zh-CN" altLang="zh-CN" sz="2400" dirty="0">
                <a:solidFill>
                  <a:srgbClr val="002060"/>
                </a:solidFill>
                <a:latin typeface="微软雅黑" pitchFamily="34" charset="-122"/>
                <a:ea typeface="微软雅黑" pitchFamily="34" charset="-122"/>
              </a:rPr>
              <a:t>）脱离电源</a:t>
            </a:r>
            <a:endParaRPr lang="zh-CN" altLang="en-US" sz="2400" dirty="0">
              <a:solidFill>
                <a:srgbClr val="002060"/>
              </a:solidFill>
              <a:latin typeface="微软雅黑" pitchFamily="34" charset="-122"/>
              <a:ea typeface="微软雅黑" pitchFamily="34" charset="-122"/>
            </a:endParaRPr>
          </a:p>
        </p:txBody>
      </p:sp>
      <p:sp>
        <p:nvSpPr>
          <p:cNvPr id="9" name="矩形 8"/>
          <p:cNvSpPr/>
          <p:nvPr/>
        </p:nvSpPr>
        <p:spPr>
          <a:xfrm>
            <a:off x="838300" y="1470968"/>
            <a:ext cx="4957836" cy="1569660"/>
          </a:xfrm>
          <a:prstGeom prst="rect">
            <a:avLst/>
          </a:prstGeom>
        </p:spPr>
        <p:txBody>
          <a:bodyPr wrap="square">
            <a:spAutoFit/>
          </a:bodyPr>
          <a:lstStyle/>
          <a:p>
            <a:r>
              <a:rPr lang="zh-CN" altLang="zh-CN" sz="2400" dirty="0">
                <a:latin typeface="微软雅黑" pitchFamily="34" charset="-122"/>
                <a:ea typeface="微软雅黑" pitchFamily="34" charset="-122"/>
              </a:rPr>
              <a:t>一旦发生触电事故，抢救者要保持冷静，首先应使触电者脱离电源，然后进行急救。急救的要点是镇静、迅速、得法。</a:t>
            </a:r>
            <a:endParaRPr lang="zh-CN" altLang="en-US" sz="2400" dirty="0">
              <a:latin typeface="微软雅黑" pitchFamily="34" charset="-122"/>
              <a:ea typeface="微软雅黑" pitchFamily="34" charset="-122"/>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68" y="3802073"/>
            <a:ext cx="3815783" cy="241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椭圆形标注 10"/>
          <p:cNvSpPr/>
          <p:nvPr/>
        </p:nvSpPr>
        <p:spPr>
          <a:xfrm>
            <a:off x="5796136" y="2204863"/>
            <a:ext cx="3096344" cy="1250013"/>
          </a:xfrm>
          <a:prstGeom prst="wedgeEllipseCallout">
            <a:avLst>
              <a:gd name="adj1" fmla="val -58271"/>
              <a:gd name="adj2" fmla="val 74536"/>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itchFamily="34" charset="-122"/>
                <a:ea typeface="微软雅黑" pitchFamily="34" charset="-122"/>
              </a:rPr>
              <a:t>就近拉开电源开关，使电源断开</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1636979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触电的急救</a:t>
            </a:r>
            <a:endParaRPr lang="zh-CN" altLang="en-US" sz="2400" b="1" dirty="0">
              <a:solidFill>
                <a:schemeClr val="tx2"/>
              </a:solidFill>
              <a:latin typeface="微软雅黑" pitchFamily="34" charset="-122"/>
              <a:ea typeface="微软雅黑" pitchFamily="34" charset="-122"/>
              <a:cs typeface="+mj-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59832"/>
            <a:ext cx="3539551" cy="292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4788024" y="2659832"/>
            <a:ext cx="4176464" cy="2376264"/>
          </a:xfrm>
          <a:prstGeom prst="wedgeEllipseCallout">
            <a:avLst>
              <a:gd name="adj1" fmla="val -62439"/>
              <a:gd name="adj2" fmla="val 35059"/>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itchFamily="34" charset="-122"/>
                <a:ea typeface="微软雅黑" pitchFamily="34" charset="-122"/>
              </a:rPr>
              <a:t>如果导线搭落在触电者身上或压在身下，可用干燥的木棒、竹竿将导线挑开</a:t>
            </a:r>
            <a:endParaRPr lang="zh-CN" altLang="en-US" sz="2400" dirty="0">
              <a:latin typeface="微软雅黑" pitchFamily="34" charset="-122"/>
              <a:ea typeface="微软雅黑" pitchFamily="34" charset="-122"/>
            </a:endParaRPr>
          </a:p>
        </p:txBody>
      </p:sp>
      <p:sp>
        <p:nvSpPr>
          <p:cNvPr id="6" name="矩形 5"/>
          <p:cNvSpPr/>
          <p:nvPr/>
        </p:nvSpPr>
        <p:spPr>
          <a:xfrm>
            <a:off x="574637" y="1412776"/>
            <a:ext cx="2869604" cy="461665"/>
          </a:xfrm>
          <a:prstGeom prst="rect">
            <a:avLst/>
          </a:prstGeom>
        </p:spPr>
        <p:txBody>
          <a:bodyPr wrap="square">
            <a:spAutoFit/>
          </a:bodyPr>
          <a:lstStyle/>
          <a:p>
            <a:r>
              <a:rPr lang="zh-CN" altLang="zh-CN" sz="2400" dirty="0">
                <a:solidFill>
                  <a:srgbClr val="002060"/>
                </a:solidFill>
                <a:latin typeface="微软雅黑" pitchFamily="34" charset="-122"/>
                <a:ea typeface="微软雅黑" pitchFamily="34" charset="-122"/>
              </a:rPr>
              <a:t>（</a:t>
            </a:r>
            <a:r>
              <a:rPr lang="en-US" altLang="zh-CN" sz="2400" dirty="0">
                <a:solidFill>
                  <a:srgbClr val="002060"/>
                </a:solidFill>
                <a:latin typeface="微软雅黑" pitchFamily="34" charset="-122"/>
                <a:ea typeface="微软雅黑" pitchFamily="34" charset="-122"/>
              </a:rPr>
              <a:t>1</a:t>
            </a:r>
            <a:r>
              <a:rPr lang="zh-CN" altLang="zh-CN" sz="2400" dirty="0">
                <a:solidFill>
                  <a:srgbClr val="002060"/>
                </a:solidFill>
                <a:latin typeface="微软雅黑" pitchFamily="34" charset="-122"/>
                <a:ea typeface="微软雅黑" pitchFamily="34" charset="-122"/>
              </a:rPr>
              <a:t>）脱离电源</a:t>
            </a:r>
            <a:endParaRPr lang="zh-CN" altLang="en-US" sz="2400"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1741215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触电的急救</a:t>
            </a:r>
            <a:endParaRPr lang="zh-CN" altLang="en-US" sz="2400" b="1" dirty="0">
              <a:solidFill>
                <a:schemeClr val="tx2"/>
              </a:solidFill>
              <a:latin typeface="微软雅黑" pitchFamily="34" charset="-122"/>
              <a:ea typeface="微软雅黑" pitchFamily="34" charset="-122"/>
              <a:cs typeface="+mj-cs"/>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81" y="2561855"/>
            <a:ext cx="365628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形标注 1"/>
          <p:cNvSpPr/>
          <p:nvPr/>
        </p:nvSpPr>
        <p:spPr>
          <a:xfrm>
            <a:off x="4788024" y="2561855"/>
            <a:ext cx="3960440" cy="2289448"/>
          </a:xfrm>
          <a:prstGeom prst="wedgeEllipseCallout">
            <a:avLst>
              <a:gd name="adj1" fmla="val -64326"/>
              <a:gd name="adj2" fmla="val 40800"/>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itchFamily="34" charset="-122"/>
                <a:ea typeface="微软雅黑" pitchFamily="34" charset="-122"/>
              </a:rPr>
              <a:t>如果导线搭落在触电者身上或压在身下，可用干燥的木棒、竹竿将导线挑开</a:t>
            </a:r>
            <a:endParaRPr lang="zh-CN" altLang="en-US" sz="2400" dirty="0">
              <a:latin typeface="微软雅黑" pitchFamily="34" charset="-122"/>
              <a:ea typeface="微软雅黑" pitchFamily="34" charset="-122"/>
            </a:endParaRPr>
          </a:p>
        </p:txBody>
      </p:sp>
      <p:sp>
        <p:nvSpPr>
          <p:cNvPr id="6" name="矩形 5"/>
          <p:cNvSpPr/>
          <p:nvPr/>
        </p:nvSpPr>
        <p:spPr>
          <a:xfrm>
            <a:off x="574637" y="1412776"/>
            <a:ext cx="2869604" cy="461665"/>
          </a:xfrm>
          <a:prstGeom prst="rect">
            <a:avLst/>
          </a:prstGeom>
        </p:spPr>
        <p:txBody>
          <a:bodyPr wrap="square">
            <a:spAutoFit/>
          </a:bodyPr>
          <a:lstStyle/>
          <a:p>
            <a:r>
              <a:rPr lang="zh-CN" altLang="zh-CN" sz="2400" dirty="0">
                <a:solidFill>
                  <a:srgbClr val="002060"/>
                </a:solidFill>
                <a:latin typeface="微软雅黑" pitchFamily="34" charset="-122"/>
                <a:ea typeface="微软雅黑" pitchFamily="34" charset="-122"/>
              </a:rPr>
              <a:t>（</a:t>
            </a:r>
            <a:r>
              <a:rPr lang="en-US" altLang="zh-CN" sz="2400" dirty="0">
                <a:solidFill>
                  <a:srgbClr val="002060"/>
                </a:solidFill>
                <a:latin typeface="微软雅黑" pitchFamily="34" charset="-122"/>
                <a:ea typeface="微软雅黑" pitchFamily="34" charset="-122"/>
              </a:rPr>
              <a:t>1</a:t>
            </a:r>
            <a:r>
              <a:rPr lang="zh-CN" altLang="zh-CN" sz="2400" dirty="0">
                <a:solidFill>
                  <a:srgbClr val="002060"/>
                </a:solidFill>
                <a:latin typeface="微软雅黑" pitchFamily="34" charset="-122"/>
                <a:ea typeface="微软雅黑" pitchFamily="34" charset="-122"/>
              </a:rPr>
              <a:t>）脱离电源</a:t>
            </a:r>
            <a:endParaRPr lang="zh-CN" altLang="en-US" sz="2400" dirty="0">
              <a:solidFill>
                <a:srgbClr val="002060"/>
              </a:solidFill>
              <a:latin typeface="微软雅黑" pitchFamily="34" charset="-122"/>
              <a:ea typeface="微软雅黑" pitchFamily="34" charset="-122"/>
            </a:endParaRPr>
          </a:p>
        </p:txBody>
      </p:sp>
    </p:spTree>
    <p:extLst>
      <p:ext uri="{BB962C8B-B14F-4D97-AF65-F5344CB8AC3E}">
        <p14:creationId xmlns:p14="http://schemas.microsoft.com/office/powerpoint/2010/main" val="1619691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1"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触电的急救</a:t>
            </a:r>
            <a:endParaRPr lang="zh-CN" altLang="en-US"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641081" y="1412776"/>
            <a:ext cx="8225329" cy="5355312"/>
          </a:xfrm>
          <a:prstGeom prst="rect">
            <a:avLst/>
          </a:prstGeom>
        </p:spPr>
        <p:txBody>
          <a:bodyPr wrap="none">
            <a:spAutoFit/>
          </a:bodyPr>
          <a:lstStyle/>
          <a:p>
            <a:pPr>
              <a:lnSpc>
                <a:spcPct val="150000"/>
              </a:lnSpc>
            </a:pPr>
            <a:r>
              <a:rPr lang="zh-CN" altLang="zh-CN" sz="2400" dirty="0" smtClean="0">
                <a:solidFill>
                  <a:srgbClr val="002060"/>
                </a:solidFill>
                <a:latin typeface="微软雅黑" pitchFamily="34" charset="-122"/>
                <a:ea typeface="微软雅黑" pitchFamily="34" charset="-122"/>
              </a:rPr>
              <a:t>（</a:t>
            </a:r>
            <a:r>
              <a:rPr lang="en-US" altLang="zh-CN" sz="2400" dirty="0" smtClean="0">
                <a:solidFill>
                  <a:srgbClr val="002060"/>
                </a:solidFill>
                <a:latin typeface="微软雅黑" pitchFamily="34" charset="-122"/>
                <a:ea typeface="微软雅黑" pitchFamily="34" charset="-122"/>
              </a:rPr>
              <a:t>2</a:t>
            </a:r>
            <a:r>
              <a:rPr lang="zh-CN" altLang="zh-CN" sz="2400" dirty="0" smtClean="0">
                <a:solidFill>
                  <a:srgbClr val="002060"/>
                </a:solidFill>
                <a:latin typeface="微软雅黑" pitchFamily="34" charset="-122"/>
                <a:ea typeface="微软雅黑" pitchFamily="34" charset="-122"/>
              </a:rPr>
              <a:t>）</a:t>
            </a:r>
            <a:r>
              <a:rPr lang="zh-CN" altLang="en-US" sz="2400" dirty="0" smtClean="0">
                <a:solidFill>
                  <a:srgbClr val="002060"/>
                </a:solidFill>
                <a:latin typeface="微软雅黑" pitchFamily="34" charset="-122"/>
                <a:ea typeface="微软雅黑" pitchFamily="34" charset="-122"/>
              </a:rPr>
              <a:t>现场急救</a:t>
            </a:r>
            <a:endParaRPr lang="en-US" altLang="zh-CN" sz="2400" dirty="0" smtClean="0">
              <a:solidFill>
                <a:srgbClr val="002060"/>
              </a:solidFill>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针对不同情况进行救治：</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a:latin typeface="微软雅黑" pitchFamily="34" charset="-122"/>
                <a:ea typeface="微软雅黑" pitchFamily="34" charset="-122"/>
              </a:rPr>
              <a:t>触电者</a:t>
            </a:r>
            <a:r>
              <a:rPr lang="zh-CN" altLang="en-US" sz="2400" dirty="0" smtClean="0">
                <a:latin typeface="微软雅黑" pitchFamily="34" charset="-122"/>
                <a:ea typeface="微软雅黑" pitchFamily="34" charset="-122"/>
              </a:rPr>
              <a:t>神智尚清醒，但感觉头晕、心悸、出冷汗、恶心、</a:t>
            </a:r>
            <a:endParaRPr lang="en-US" altLang="zh-CN" sz="2400" dirty="0" smtClean="0">
              <a:latin typeface="微软雅黑" pitchFamily="34" charset="-122"/>
              <a:ea typeface="微软雅黑" pitchFamily="34" charset="-122"/>
            </a:endParaRPr>
          </a:p>
          <a:p>
            <a:pPr>
              <a:lnSpc>
                <a:spcPct val="150000"/>
              </a:lnSpc>
              <a:buClr>
                <a:srgbClr val="0070C0"/>
              </a:buClr>
            </a:pPr>
            <a:r>
              <a:rPr lang="zh-CN" altLang="en-US" sz="2400" dirty="0" smtClean="0">
                <a:latin typeface="微软雅黑" pitchFamily="34" charset="-122"/>
                <a:ea typeface="微软雅黑" pitchFamily="34" charset="-122"/>
              </a:rPr>
              <a:t>    呕吐等，应让其静卧休息，减轻心脏负担。</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a:latin typeface="微软雅黑" pitchFamily="34" charset="-122"/>
                <a:ea typeface="微软雅黑" pitchFamily="34" charset="-122"/>
              </a:rPr>
              <a:t>触电者神智有时清醒</a:t>
            </a:r>
            <a:r>
              <a:rPr lang="zh-CN" altLang="en-US" sz="2400" dirty="0" smtClean="0">
                <a:latin typeface="微软雅黑" pitchFamily="34" charset="-122"/>
                <a:ea typeface="微软雅黑" pitchFamily="34" charset="-122"/>
              </a:rPr>
              <a:t>，有时昏迷，应静卧休息，并请医</a:t>
            </a:r>
            <a:endParaRPr lang="en-US" altLang="zh-CN" sz="2400" dirty="0" smtClean="0">
              <a:latin typeface="微软雅黑" pitchFamily="34" charset="-122"/>
              <a:ea typeface="微软雅黑" pitchFamily="34" charset="-122"/>
            </a:endParaRPr>
          </a:p>
          <a:p>
            <a:pPr>
              <a:lnSpc>
                <a:spcPct val="150000"/>
              </a:lnSpc>
              <a:buClr>
                <a:srgbClr val="0070C0"/>
              </a:buClr>
            </a:pPr>
            <a:r>
              <a:rPr lang="zh-CN" altLang="en-US" sz="2400" dirty="0" smtClean="0">
                <a:latin typeface="微软雅黑" pitchFamily="34" charset="-122"/>
                <a:ea typeface="微软雅黑" pitchFamily="34" charset="-122"/>
              </a:rPr>
              <a:t>    生救治。</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a:latin typeface="微软雅黑" pitchFamily="34" charset="-122"/>
                <a:ea typeface="微软雅黑" pitchFamily="34" charset="-122"/>
              </a:rPr>
              <a:t>触电者无知觉</a:t>
            </a:r>
            <a:r>
              <a:rPr lang="zh-CN" altLang="en-US"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有呼吸、心跳</a:t>
            </a:r>
            <a:r>
              <a:rPr lang="zh-CN" altLang="en-US"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在请医生的同时</a:t>
            </a:r>
            <a:r>
              <a:rPr lang="zh-CN" altLang="en-US" sz="2400" dirty="0" smtClean="0">
                <a:latin typeface="微软雅黑" pitchFamily="34" charset="-122"/>
                <a:ea typeface="微软雅黑" pitchFamily="34" charset="-122"/>
              </a:rPr>
              <a:t>，应进</a:t>
            </a:r>
            <a:endParaRPr lang="en-US" altLang="zh-CN" sz="2400" dirty="0" smtClean="0">
              <a:latin typeface="微软雅黑" pitchFamily="34" charset="-122"/>
              <a:ea typeface="微软雅黑" pitchFamily="34" charset="-122"/>
            </a:endParaRPr>
          </a:p>
          <a:p>
            <a:pPr>
              <a:lnSpc>
                <a:spcPct val="150000"/>
              </a:lnSpc>
              <a:buClr>
                <a:srgbClr val="0070C0"/>
              </a:buClr>
            </a:pPr>
            <a:r>
              <a:rPr lang="zh-CN" altLang="en-US" sz="2400" dirty="0" smtClean="0">
                <a:latin typeface="微软雅黑" pitchFamily="34" charset="-122"/>
                <a:ea typeface="微软雅黑" pitchFamily="34" charset="-122"/>
              </a:rPr>
              <a:t>    行人工呼吸法。</a:t>
            </a:r>
            <a:endParaRPr lang="en-US" altLang="zh-CN" sz="2400" dirty="0" smtClean="0">
              <a:latin typeface="微软雅黑" pitchFamily="34" charset="-122"/>
              <a:ea typeface="微软雅黑" pitchFamily="34" charset="-122"/>
            </a:endParaRPr>
          </a:p>
          <a:p>
            <a:pPr marL="342900" indent="-342900">
              <a:lnSpc>
                <a:spcPct val="150000"/>
              </a:lnSpc>
              <a:buClr>
                <a:srgbClr val="0070C0"/>
              </a:buClr>
              <a:buFont typeface="Wingdings" pitchFamily="2" charset="2"/>
              <a:buChar char="ü"/>
            </a:pPr>
            <a:r>
              <a:rPr lang="zh-CN" altLang="en-US" sz="2400" dirty="0">
                <a:latin typeface="微软雅黑" pitchFamily="34" charset="-122"/>
                <a:ea typeface="微软雅黑" pitchFamily="34" charset="-122"/>
              </a:rPr>
              <a:t>触电者呼吸停止</a:t>
            </a:r>
            <a:r>
              <a:rPr lang="zh-CN" altLang="en-US"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但心跳尚存</a:t>
            </a:r>
            <a:r>
              <a:rPr lang="zh-CN" altLang="en-US" sz="2400" dirty="0" smtClean="0">
                <a:latin typeface="微软雅黑" pitchFamily="34" charset="-122"/>
                <a:ea typeface="微软雅黑" pitchFamily="34" charset="-122"/>
              </a:rPr>
              <a:t>，应进行胸外挤压法。</a:t>
            </a:r>
            <a:endParaRPr lang="en-US" altLang="zh-CN" sz="2400" dirty="0" smtClean="0">
              <a:latin typeface="微软雅黑" pitchFamily="34" charset="-122"/>
              <a:ea typeface="微软雅黑" pitchFamily="34" charset="-122"/>
            </a:endParaRPr>
          </a:p>
          <a:p>
            <a:endParaRPr lang="en-US" altLang="zh-CN" dirty="0"/>
          </a:p>
        </p:txBody>
      </p:sp>
    </p:spTree>
    <p:extLst>
      <p:ext uri="{BB962C8B-B14F-4D97-AF65-F5344CB8AC3E}">
        <p14:creationId xmlns:p14="http://schemas.microsoft.com/office/powerpoint/2010/main" val="1082934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748" y="908720"/>
            <a:ext cx="1723549" cy="461665"/>
          </a:xfrm>
          <a:prstGeom prst="rect">
            <a:avLst/>
          </a:prstGeom>
        </p:spPr>
        <p:txBody>
          <a:bodyPr wrap="none">
            <a:spAutoFit/>
          </a:bodyPr>
          <a:lstStyle/>
          <a:p>
            <a:r>
              <a:rPr lang="zh-CN" altLang="zh-CN" sz="2400" dirty="0">
                <a:solidFill>
                  <a:srgbClr val="002060"/>
                </a:solidFill>
                <a:latin typeface="微软雅黑" pitchFamily="34" charset="-122"/>
                <a:ea typeface="微软雅黑" pitchFamily="34" charset="-122"/>
              </a:rPr>
              <a:t>人工呼吸法</a:t>
            </a:r>
            <a:endParaRPr lang="zh-CN" altLang="en-US" sz="2400" dirty="0">
              <a:solidFill>
                <a:srgbClr val="002060"/>
              </a:solidFill>
              <a:latin typeface="微软雅黑" pitchFamily="34" charset="-122"/>
              <a:ea typeface="微软雅黑" pitchFamily="34" charset="-122"/>
            </a:endParaRP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936824" y="1663700"/>
            <a:ext cx="4905375" cy="1143000"/>
          </a:xfrm>
          <a:prstGeom prst="rect">
            <a:avLst/>
          </a:prstGeom>
          <a:noFill/>
          <a:ln>
            <a:noFill/>
          </a:ln>
        </p:spPr>
      </p:pic>
      <p:sp>
        <p:nvSpPr>
          <p:cNvPr id="4" name="矩形 3"/>
          <p:cNvSpPr/>
          <p:nvPr/>
        </p:nvSpPr>
        <p:spPr>
          <a:xfrm>
            <a:off x="1001068" y="3040102"/>
            <a:ext cx="1723549" cy="461665"/>
          </a:xfrm>
          <a:prstGeom prst="rect">
            <a:avLst/>
          </a:prstGeom>
        </p:spPr>
        <p:txBody>
          <a:bodyPr wrap="none">
            <a:spAutoFit/>
          </a:bodyPr>
          <a:lstStyle/>
          <a:p>
            <a:r>
              <a:rPr lang="zh-CN" altLang="zh-CN" sz="2400" dirty="0" smtClean="0">
                <a:solidFill>
                  <a:srgbClr val="002060"/>
                </a:solidFill>
                <a:latin typeface="微软雅黑" pitchFamily="34" charset="-122"/>
                <a:ea typeface="微软雅黑" pitchFamily="34" charset="-122"/>
              </a:rPr>
              <a:t>胸</a:t>
            </a:r>
            <a:r>
              <a:rPr lang="zh-CN" altLang="zh-CN" sz="2400" dirty="0">
                <a:solidFill>
                  <a:srgbClr val="002060"/>
                </a:solidFill>
                <a:latin typeface="微软雅黑" pitchFamily="34" charset="-122"/>
                <a:ea typeface="微软雅黑" pitchFamily="34" charset="-122"/>
              </a:rPr>
              <a:t>外挤压法</a:t>
            </a:r>
          </a:p>
        </p:txBody>
      </p:sp>
      <p:pic>
        <p:nvPicPr>
          <p:cNvPr id="8" name="图片 7"/>
          <p:cNvPicPr/>
          <p:nvPr/>
        </p:nvPicPr>
        <p:blipFill>
          <a:blip r:embed="rId3">
            <a:extLst>
              <a:ext uri="{28A0092B-C50C-407E-A947-70E740481C1C}">
                <a14:useLocalDpi xmlns:a14="http://schemas.microsoft.com/office/drawing/2010/main" val="0"/>
              </a:ext>
            </a:extLst>
          </a:blip>
          <a:srcRect/>
          <a:stretch>
            <a:fillRect/>
          </a:stretch>
        </p:blipFill>
        <p:spPr bwMode="auto">
          <a:xfrm>
            <a:off x="914748" y="4005261"/>
            <a:ext cx="5210175" cy="1152525"/>
          </a:xfrm>
          <a:prstGeom prst="rect">
            <a:avLst/>
          </a:prstGeom>
          <a:noFill/>
          <a:ln>
            <a:noFill/>
          </a:ln>
        </p:spPr>
      </p:pic>
    </p:spTree>
    <p:extLst>
      <p:ext uri="{BB962C8B-B14F-4D97-AF65-F5344CB8AC3E}">
        <p14:creationId xmlns:p14="http://schemas.microsoft.com/office/powerpoint/2010/main" val="2622507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539552" y="2564904"/>
            <a:ext cx="8424936" cy="3832225"/>
          </a:xfrm>
        </p:spPr>
        <p:txBody>
          <a:bodyPr/>
          <a:lstStyle/>
          <a:p>
            <a:pPr>
              <a:lnSpc>
                <a:spcPct val="150000"/>
              </a:lnSpc>
              <a:buClr>
                <a:srgbClr val="FF0000"/>
              </a:buClr>
              <a:buFont typeface="Wingdings" pitchFamily="2" charset="2"/>
              <a:buChar char="Ø"/>
            </a:pPr>
            <a:r>
              <a:rPr lang="zh-CN" altLang="zh-CN" sz="2400" dirty="0"/>
              <a:t>认识交流接触器、电流继电器等常用低压电器的一般</a:t>
            </a:r>
            <a:r>
              <a:rPr lang="zh-CN" altLang="zh-CN" sz="2400" dirty="0" smtClean="0"/>
              <a:t>结构</a:t>
            </a:r>
            <a:r>
              <a:rPr lang="zh-CN" altLang="en-US" sz="2400" dirty="0" smtClean="0"/>
              <a:t>；</a:t>
            </a:r>
            <a:endParaRPr lang="en-US" altLang="zh-CN" sz="2400" dirty="0" smtClean="0"/>
          </a:p>
          <a:p>
            <a:pPr>
              <a:lnSpc>
                <a:spcPct val="150000"/>
              </a:lnSpc>
              <a:buClr>
                <a:srgbClr val="FF0000"/>
              </a:buClr>
              <a:buFont typeface="Wingdings" pitchFamily="2" charset="2"/>
              <a:buChar char="Ø"/>
            </a:pPr>
            <a:r>
              <a:rPr lang="zh-CN" altLang="zh-CN" sz="2400" dirty="0"/>
              <a:t>掌握交流接触器的测试</a:t>
            </a:r>
            <a:r>
              <a:rPr lang="zh-CN" altLang="zh-CN" sz="2400" dirty="0" smtClean="0"/>
              <a:t>方法</a:t>
            </a:r>
            <a:r>
              <a:rPr lang="zh-CN" altLang="en-US" sz="2400" dirty="0" smtClean="0"/>
              <a:t>；</a:t>
            </a:r>
            <a:endParaRPr lang="en-US" altLang="zh-CN" sz="2400" dirty="0" smtClean="0"/>
          </a:p>
          <a:p>
            <a:pPr>
              <a:lnSpc>
                <a:spcPct val="150000"/>
              </a:lnSpc>
              <a:buClr>
                <a:srgbClr val="FF0000"/>
              </a:buClr>
              <a:buFont typeface="Wingdings" pitchFamily="2" charset="2"/>
              <a:buChar char="Ø"/>
            </a:pPr>
            <a:r>
              <a:rPr lang="zh-CN" altLang="zh-CN" sz="2400" dirty="0"/>
              <a:t>学习常用电工工具和电工仪表的使用。</a:t>
            </a: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smtClean="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611560" y="1772816"/>
            <a:ext cx="3168352" cy="461665"/>
          </a:xfrm>
          <a:prstGeom prst="rect">
            <a:avLst/>
          </a:prstGeom>
          <a:gradFill flip="none" rotWithShape="1">
            <a:gsLst>
              <a:gs pos="0">
                <a:schemeClr val="accent1">
                  <a:lumMod val="40000"/>
                  <a:lumOff val="60000"/>
                </a:schemeClr>
              </a:gs>
              <a:gs pos="86000">
                <a:schemeClr val="accent1">
                  <a:lumMod val="95000"/>
                  <a:lumOff val="5000"/>
                </a:schemeClr>
              </a:gs>
              <a:gs pos="100000">
                <a:schemeClr val="accent1">
                  <a:lumMod val="60000"/>
                </a:schemeClr>
              </a:gs>
            </a:gsLst>
            <a:path path="circle">
              <a:fillToRect l="50000" t="130000" r="50000" b="-3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597581" y="764704"/>
            <a:ext cx="3312368" cy="4616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7" name="TextBox 16"/>
          <p:cNvSpPr txBox="1">
            <a:spLocks noChangeArrowheads="1"/>
          </p:cNvSpPr>
          <p:nvPr/>
        </p:nvSpPr>
        <p:spPr bwMode="auto">
          <a:xfrm>
            <a:off x="597581" y="1556792"/>
            <a:ext cx="3015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认识常用低压电器</a:t>
            </a:r>
            <a:endParaRPr lang="zh-CN" altLang="en-US"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899592" y="2204864"/>
            <a:ext cx="7416824" cy="960776"/>
          </a:xfrm>
          <a:prstGeom prst="rect">
            <a:avLst/>
          </a:prstGeom>
        </p:spPr>
        <p:txBody>
          <a:bodyPr wrap="square">
            <a:spAutoFit/>
          </a:bodyPr>
          <a:lstStyle/>
          <a:p>
            <a:pPr>
              <a:lnSpc>
                <a:spcPct val="150000"/>
              </a:lnSpc>
            </a:pPr>
            <a:r>
              <a:rPr lang="zh-CN" altLang="zh-CN" sz="2000" dirty="0">
                <a:ea typeface="微软雅黑" pitchFamily="34" charset="-122"/>
              </a:rPr>
              <a:t>根据低压电器的实物，写出各电器的名称。例如，</a:t>
            </a:r>
            <a:r>
              <a:rPr lang="en-US" altLang="zh-CN" sz="2000" dirty="0">
                <a:ea typeface="微软雅黑" pitchFamily="34" charset="-122"/>
              </a:rPr>
              <a:t>HK2</a:t>
            </a:r>
            <a:r>
              <a:rPr lang="zh-CN" altLang="zh-CN" sz="2000" dirty="0">
                <a:ea typeface="微软雅黑" pitchFamily="34" charset="-122"/>
              </a:rPr>
              <a:t>、</a:t>
            </a:r>
            <a:r>
              <a:rPr lang="en-US" altLang="zh-CN" sz="2000" dirty="0">
                <a:ea typeface="微软雅黑" pitchFamily="34" charset="-122"/>
              </a:rPr>
              <a:t>HR5</a:t>
            </a:r>
            <a:r>
              <a:rPr lang="zh-CN" altLang="zh-CN" sz="2000" dirty="0">
                <a:ea typeface="微软雅黑" pitchFamily="34" charset="-122"/>
              </a:rPr>
              <a:t>、</a:t>
            </a:r>
            <a:r>
              <a:rPr lang="en-US" altLang="zh-CN" sz="2000" dirty="0">
                <a:ea typeface="微软雅黑" pitchFamily="34" charset="-122"/>
              </a:rPr>
              <a:t>DZ15</a:t>
            </a:r>
            <a:r>
              <a:rPr lang="zh-CN" altLang="zh-CN" sz="2000" dirty="0">
                <a:ea typeface="微软雅黑" pitchFamily="34" charset="-122"/>
              </a:rPr>
              <a:t>、</a:t>
            </a:r>
            <a:r>
              <a:rPr lang="en-US" altLang="zh-CN" sz="2000" dirty="0">
                <a:ea typeface="微软雅黑" pitchFamily="34" charset="-122"/>
              </a:rPr>
              <a:t>LA18</a:t>
            </a:r>
            <a:r>
              <a:rPr lang="zh-CN" altLang="zh-CN" sz="2000" dirty="0">
                <a:ea typeface="微软雅黑" pitchFamily="34" charset="-122"/>
              </a:rPr>
              <a:t>、</a:t>
            </a:r>
            <a:r>
              <a:rPr lang="en-US" altLang="zh-CN" sz="2000" dirty="0">
                <a:ea typeface="微软雅黑" pitchFamily="34" charset="-122"/>
              </a:rPr>
              <a:t>010-20</a:t>
            </a:r>
            <a:r>
              <a:rPr lang="zh-CN" altLang="zh-CN" sz="2000" dirty="0">
                <a:ea typeface="微软雅黑" pitchFamily="34" charset="-122"/>
              </a:rPr>
              <a:t>、</a:t>
            </a:r>
            <a:r>
              <a:rPr lang="en-US" altLang="zh-CN" sz="2000" dirty="0">
                <a:ea typeface="微软雅黑" pitchFamily="34" charset="-122"/>
              </a:rPr>
              <a:t>RT0</a:t>
            </a:r>
            <a:r>
              <a:rPr lang="zh-CN" altLang="zh-CN" sz="2000" dirty="0">
                <a:ea typeface="微软雅黑" pitchFamily="34" charset="-122"/>
              </a:rPr>
              <a:t>等系列的低压电器。</a:t>
            </a:r>
          </a:p>
        </p:txBody>
      </p:sp>
      <p:sp>
        <p:nvSpPr>
          <p:cNvPr id="8" name="TextBox 16"/>
          <p:cNvSpPr txBox="1">
            <a:spLocks noChangeArrowheads="1"/>
          </p:cNvSpPr>
          <p:nvPr/>
        </p:nvSpPr>
        <p:spPr bwMode="auto">
          <a:xfrm>
            <a:off x="611908" y="3267968"/>
            <a:ext cx="51700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zh-CN" sz="2400" b="1" dirty="0" smtClean="0">
                <a:solidFill>
                  <a:schemeClr val="tx2"/>
                </a:solidFill>
                <a:latin typeface="微软雅黑" pitchFamily="34" charset="-122"/>
                <a:ea typeface="微软雅黑" pitchFamily="34" charset="-122"/>
                <a:cs typeface="+mj-cs"/>
              </a:rPr>
              <a:t>对</a:t>
            </a:r>
            <a:r>
              <a:rPr lang="zh-CN" altLang="zh-CN" sz="2400" b="1" dirty="0">
                <a:solidFill>
                  <a:schemeClr val="tx2"/>
                </a:solidFill>
                <a:latin typeface="微软雅黑" pitchFamily="34" charset="-122"/>
                <a:ea typeface="微软雅黑" pitchFamily="34" charset="-122"/>
                <a:cs typeface="+mj-cs"/>
              </a:rPr>
              <a:t>交流接触器的释放电压进行测试</a:t>
            </a:r>
          </a:p>
          <a:p>
            <a:endParaRPr lang="zh-CN" altLang="en-US" sz="2400" b="1" dirty="0">
              <a:solidFill>
                <a:schemeClr val="tx2"/>
              </a:solidFill>
              <a:latin typeface="微软雅黑" pitchFamily="34" charset="-122"/>
              <a:ea typeface="微软雅黑" pitchFamily="34" charset="-122"/>
              <a:cs typeface="+mj-cs"/>
            </a:endParaRPr>
          </a:p>
        </p:txBody>
      </p:sp>
      <p:pic>
        <p:nvPicPr>
          <p:cNvPr id="9" name="图片 8"/>
          <p:cNvPicPr/>
          <p:nvPr/>
        </p:nvPicPr>
        <p:blipFill>
          <a:blip r:embed="rId2">
            <a:extLst>
              <a:ext uri="{28A0092B-C50C-407E-A947-70E740481C1C}">
                <a14:useLocalDpi xmlns:a14="http://schemas.microsoft.com/office/drawing/2010/main" val="0"/>
              </a:ext>
            </a:extLst>
          </a:blip>
          <a:srcRect/>
          <a:stretch>
            <a:fillRect/>
          </a:stretch>
        </p:blipFill>
        <p:spPr bwMode="auto">
          <a:xfrm>
            <a:off x="1660972" y="3933056"/>
            <a:ext cx="4423196" cy="1962973"/>
          </a:xfrm>
          <a:prstGeom prst="rect">
            <a:avLst/>
          </a:prstGeom>
          <a:noFill/>
          <a:ln>
            <a:noFill/>
          </a:ln>
        </p:spPr>
      </p:pic>
      <p:sp>
        <p:nvSpPr>
          <p:cNvPr id="4" name="矩形 3"/>
          <p:cNvSpPr/>
          <p:nvPr/>
        </p:nvSpPr>
        <p:spPr>
          <a:xfrm>
            <a:off x="2223284" y="5879692"/>
            <a:ext cx="3161443" cy="369332"/>
          </a:xfrm>
          <a:prstGeom prst="rect">
            <a:avLst/>
          </a:prstGeom>
        </p:spPr>
        <p:txBody>
          <a:bodyPr wrap="none">
            <a:spAutoFit/>
          </a:bodyPr>
          <a:lstStyle/>
          <a:p>
            <a:r>
              <a:rPr lang="zh-CN" altLang="zh-CN" dirty="0">
                <a:latin typeface="微软雅黑" pitchFamily="34" charset="-122"/>
                <a:ea typeface="微软雅黑" pitchFamily="34" charset="-122"/>
              </a:rPr>
              <a:t>图1-5 交流接触器的测试电路</a:t>
            </a:r>
          </a:p>
        </p:txBody>
      </p:sp>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631504" y="908720"/>
            <a:ext cx="52613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 2. </a:t>
            </a:r>
            <a:r>
              <a:rPr lang="zh-CN" altLang="zh-CN" sz="2400" b="1" dirty="0" smtClean="0">
                <a:solidFill>
                  <a:schemeClr val="tx2"/>
                </a:solidFill>
                <a:latin typeface="微软雅黑" pitchFamily="34" charset="-122"/>
                <a:ea typeface="微软雅黑" pitchFamily="34" charset="-122"/>
                <a:cs typeface="+mj-cs"/>
              </a:rPr>
              <a:t>对</a:t>
            </a:r>
            <a:r>
              <a:rPr lang="zh-CN" altLang="zh-CN" sz="2400" b="1" dirty="0">
                <a:solidFill>
                  <a:schemeClr val="tx2"/>
                </a:solidFill>
                <a:latin typeface="微软雅黑" pitchFamily="34" charset="-122"/>
                <a:ea typeface="微软雅黑" pitchFamily="34" charset="-122"/>
                <a:cs typeface="+mj-cs"/>
              </a:rPr>
              <a:t>交流接触器的释放电压进行测试</a:t>
            </a:r>
          </a:p>
          <a:p>
            <a:endParaRPr lang="zh-CN" altLang="en-US" sz="2400" b="1" dirty="0">
              <a:solidFill>
                <a:schemeClr val="tx2"/>
              </a:solidFill>
              <a:latin typeface="微软雅黑" pitchFamily="34" charset="-122"/>
              <a:ea typeface="微软雅黑" pitchFamily="34" charset="-122"/>
              <a:cs typeface="+mj-cs"/>
            </a:endParaRPr>
          </a:p>
        </p:txBody>
      </p:sp>
      <p:sp>
        <p:nvSpPr>
          <p:cNvPr id="6" name="Rectangle 1"/>
          <p:cNvSpPr>
            <a:spLocks noChangeArrowheads="1"/>
          </p:cNvSpPr>
          <p:nvPr/>
        </p:nvSpPr>
        <p:spPr bwMode="auto">
          <a:xfrm>
            <a:off x="323528" y="1362022"/>
            <a:ext cx="806022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5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）按照图</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1-5</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接线。</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）闭合刀开关</a:t>
            </a:r>
            <a:r>
              <a:rPr kumimoji="0" lang="en-US" altLang="zh-CN" sz="2000" b="0" i="0" u="none" strike="noStrike" cap="none" normalizeH="0" baseline="0" dirty="0" err="1" smtClean="0">
                <a:ln>
                  <a:noFill/>
                </a:ln>
                <a:solidFill>
                  <a:schemeClr val="tx1"/>
                </a:solidFill>
                <a:effectLst/>
                <a:latin typeface="微软雅黑" pitchFamily="34" charset="-122"/>
                <a:ea typeface="微软雅黑" pitchFamily="34" charset="-122"/>
                <a:cs typeface="Times New Roman" pitchFamily="18" charset="0"/>
              </a:rPr>
              <a:t>QSl</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，调节调压器为</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380V</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；闭合</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QS2</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，交流接触器</a:t>
            </a:r>
            <a:endPar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       吸合。</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）转动调压器手柄，使电压均匀下降，同时注意接触器的变化，</a:t>
            </a:r>
            <a:endPar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       并在表</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1-5</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中记录数据。</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26670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                             表</a:t>
            </a:r>
            <a:r>
              <a:rPr kumimoji="0" lang="en-US" altLang="zh-CN"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1-5  </a:t>
            </a:r>
            <a:r>
              <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交流接触器测试</a:t>
            </a:r>
            <a:endParaRPr kumimoji="0" lang="zh-CN" altLang="en-US" sz="2000"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20866172"/>
              </p:ext>
            </p:extLst>
          </p:nvPr>
        </p:nvGraphicFramePr>
        <p:xfrm>
          <a:off x="1185286" y="4293096"/>
          <a:ext cx="6336704" cy="1663961"/>
        </p:xfrm>
        <a:graphic>
          <a:graphicData uri="http://schemas.openxmlformats.org/drawingml/2006/table">
            <a:tbl>
              <a:tblPr/>
              <a:tblGrid>
                <a:gridCol w="703610"/>
                <a:gridCol w="1183317"/>
                <a:gridCol w="1058725"/>
                <a:gridCol w="1245914"/>
                <a:gridCol w="934134"/>
                <a:gridCol w="1211004"/>
              </a:tblGrid>
              <a:tr h="1104103">
                <a:tc>
                  <a:txBody>
                    <a:bodyPr/>
                    <a:lstStyle/>
                    <a:p>
                      <a:pPr algn="ctr">
                        <a:lnSpc>
                          <a:spcPts val="2300"/>
                        </a:lnSpc>
                        <a:spcAft>
                          <a:spcPts val="0"/>
                        </a:spcAft>
                      </a:pPr>
                      <a:r>
                        <a:rPr lang="zh-CN" sz="1800" kern="100" dirty="0">
                          <a:effectLst/>
                          <a:latin typeface="微软雅黑" pitchFamily="34" charset="-122"/>
                          <a:ea typeface="微软雅黑" pitchFamily="34" charset="-122"/>
                        </a:rPr>
                        <a:t>电源</a:t>
                      </a:r>
                    </a:p>
                    <a:p>
                      <a:pPr algn="ctr">
                        <a:lnSpc>
                          <a:spcPts val="2300"/>
                        </a:lnSpc>
                        <a:spcAft>
                          <a:spcPts val="0"/>
                        </a:spcAft>
                      </a:pPr>
                      <a:r>
                        <a:rPr lang="zh-CN" sz="1800" kern="100" dirty="0">
                          <a:effectLst/>
                          <a:latin typeface="微软雅黑" pitchFamily="34" charset="-122"/>
                          <a:ea typeface="微软雅黑" pitchFamily="34" charset="-122"/>
                        </a:rPr>
                        <a:t>电压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开始出现</a:t>
                      </a:r>
                    </a:p>
                    <a:p>
                      <a:pPr algn="ctr">
                        <a:lnSpc>
                          <a:spcPts val="2300"/>
                        </a:lnSpc>
                        <a:spcAft>
                          <a:spcPts val="0"/>
                        </a:spcAft>
                      </a:pPr>
                      <a:r>
                        <a:rPr lang="zh-CN" sz="1800" kern="100" dirty="0">
                          <a:effectLst/>
                          <a:latin typeface="微软雅黑" pitchFamily="34" charset="-122"/>
                          <a:ea typeface="微软雅黑" pitchFamily="34" charset="-122"/>
                        </a:rPr>
                        <a:t>噪声电压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接触器释放电压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释放电压</a:t>
                      </a:r>
                      <a:r>
                        <a:rPr lang="en-US" sz="1800" kern="100" dirty="0">
                          <a:effectLst/>
                          <a:latin typeface="微软雅黑" pitchFamily="34" charset="-122"/>
                          <a:ea typeface="微软雅黑" pitchFamily="34" charset="-122"/>
                        </a:rPr>
                        <a:t>/</a:t>
                      </a:r>
                      <a:r>
                        <a:rPr lang="zh-CN" sz="1800" kern="100" dirty="0">
                          <a:effectLst/>
                          <a:latin typeface="微软雅黑" pitchFamily="34" charset="-122"/>
                          <a:ea typeface="微软雅黑" pitchFamily="34" charset="-122"/>
                        </a:rPr>
                        <a:t>额定电压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l">
                        <a:lnSpc>
                          <a:spcPts val="2300"/>
                        </a:lnSpc>
                        <a:spcAft>
                          <a:spcPts val="0"/>
                        </a:spcAft>
                      </a:pPr>
                      <a:r>
                        <a:rPr lang="zh-CN" sz="1800" kern="100" dirty="0">
                          <a:effectLst/>
                          <a:latin typeface="微软雅黑" pitchFamily="34" charset="-122"/>
                          <a:ea typeface="微软雅黑" pitchFamily="34" charset="-122"/>
                        </a:rPr>
                        <a:t>最低</a:t>
                      </a:r>
                      <a:r>
                        <a:rPr lang="zh-CN" sz="1800" kern="100" dirty="0" smtClean="0">
                          <a:effectLst/>
                          <a:latin typeface="微软雅黑" pitchFamily="34" charset="-122"/>
                          <a:ea typeface="微软雅黑" pitchFamily="34" charset="-122"/>
                        </a:rPr>
                        <a:t>吸合电压</a:t>
                      </a:r>
                      <a:endParaRPr lang="zh-CN" sz="18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c>
                  <a:txBody>
                    <a:bodyPr/>
                    <a:lstStyle/>
                    <a:p>
                      <a:pPr algn="ctr">
                        <a:lnSpc>
                          <a:spcPts val="2300"/>
                        </a:lnSpc>
                        <a:spcAft>
                          <a:spcPts val="0"/>
                        </a:spcAft>
                      </a:pPr>
                      <a:r>
                        <a:rPr lang="zh-CN" sz="1800" kern="100" dirty="0">
                          <a:effectLst/>
                          <a:latin typeface="微软雅黑" pitchFamily="34" charset="-122"/>
                          <a:ea typeface="微软雅黑" pitchFamily="34" charset="-122"/>
                        </a:rPr>
                        <a:t>吸合电压</a:t>
                      </a:r>
                      <a:r>
                        <a:rPr lang="en-US" sz="1800" kern="100" dirty="0">
                          <a:effectLst/>
                          <a:latin typeface="微软雅黑" pitchFamily="34" charset="-122"/>
                          <a:ea typeface="微软雅黑" pitchFamily="34" charset="-122"/>
                        </a:rPr>
                        <a:t>/</a:t>
                      </a:r>
                      <a:r>
                        <a:rPr lang="zh-CN" sz="1800" kern="100" dirty="0">
                          <a:effectLst/>
                          <a:latin typeface="微软雅黑" pitchFamily="34" charset="-122"/>
                          <a:ea typeface="微软雅黑" pitchFamily="34" charset="-122"/>
                        </a:rPr>
                        <a:t>电源电压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tcPr>
                </a:tc>
              </a:tr>
              <a:tr h="559858">
                <a:tc>
                  <a:txBody>
                    <a:bodyPr/>
                    <a:lstStyle/>
                    <a:p>
                      <a:pPr indent="266700" algn="ctr">
                        <a:lnSpc>
                          <a:spcPts val="2300"/>
                        </a:lnSpc>
                        <a:spcAft>
                          <a:spcPts val="0"/>
                        </a:spcAft>
                      </a:pPr>
                      <a:r>
                        <a:rPr lang="en-US" sz="1800" kern="100">
                          <a:effectLst/>
                          <a:latin typeface="微软雅黑" pitchFamily="34" charset="-122"/>
                          <a:ea typeface="微软雅黑" pitchFamily="34" charset="-122"/>
                        </a:rPr>
                        <a:t> </a:t>
                      </a:r>
                      <a:endParaRPr lang="zh-CN" sz="18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gn="ctr">
                        <a:lnSpc>
                          <a:spcPts val="2300"/>
                        </a:lnSpc>
                        <a:spcAft>
                          <a:spcPts val="0"/>
                        </a:spcAft>
                      </a:pPr>
                      <a:r>
                        <a:rPr lang="en-US" sz="1800" kern="100" dirty="0">
                          <a:effectLst/>
                          <a:latin typeface="微软雅黑" pitchFamily="34" charset="-122"/>
                          <a:ea typeface="微软雅黑" pitchFamily="34" charset="-122"/>
                        </a:rPr>
                        <a:t> </a:t>
                      </a:r>
                      <a:endParaRPr lang="zh-CN" sz="18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gn="ctr">
                        <a:lnSpc>
                          <a:spcPts val="2300"/>
                        </a:lnSpc>
                        <a:spcAft>
                          <a:spcPts val="0"/>
                        </a:spcAft>
                      </a:pPr>
                      <a:r>
                        <a:rPr lang="en-US" sz="1800" kern="100">
                          <a:effectLst/>
                          <a:latin typeface="微软雅黑" pitchFamily="34" charset="-122"/>
                          <a:ea typeface="微软雅黑" pitchFamily="34" charset="-122"/>
                        </a:rPr>
                        <a:t> </a:t>
                      </a:r>
                      <a:endParaRPr lang="zh-CN" sz="18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gn="ctr">
                        <a:lnSpc>
                          <a:spcPts val="2300"/>
                        </a:lnSpc>
                        <a:spcAft>
                          <a:spcPts val="0"/>
                        </a:spcAft>
                      </a:pPr>
                      <a:r>
                        <a:rPr lang="en-US" sz="1800" kern="100">
                          <a:effectLst/>
                          <a:latin typeface="微软雅黑" pitchFamily="34" charset="-122"/>
                          <a:ea typeface="微软雅黑" pitchFamily="34" charset="-122"/>
                        </a:rPr>
                        <a:t> </a:t>
                      </a:r>
                      <a:endParaRPr lang="zh-CN" sz="18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gn="ctr">
                        <a:lnSpc>
                          <a:spcPts val="2300"/>
                        </a:lnSpc>
                        <a:spcAft>
                          <a:spcPts val="0"/>
                        </a:spcAft>
                      </a:pPr>
                      <a:r>
                        <a:rPr lang="en-US" sz="1800" kern="100" dirty="0">
                          <a:effectLst/>
                          <a:latin typeface="微软雅黑" pitchFamily="34" charset="-122"/>
                          <a:ea typeface="微软雅黑" pitchFamily="34" charset="-122"/>
                        </a:rPr>
                        <a:t> </a:t>
                      </a:r>
                      <a:endParaRPr lang="zh-CN" sz="18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66700" algn="ctr">
                        <a:lnSpc>
                          <a:spcPts val="2300"/>
                        </a:lnSpc>
                        <a:spcAft>
                          <a:spcPts val="0"/>
                        </a:spcAft>
                      </a:pPr>
                      <a:r>
                        <a:rPr lang="en-US" sz="1800" kern="100" dirty="0">
                          <a:effectLst/>
                          <a:latin typeface="微软雅黑" pitchFamily="34" charset="-122"/>
                          <a:ea typeface="微软雅黑" pitchFamily="34" charset="-122"/>
                        </a:rPr>
                        <a:t> </a:t>
                      </a:r>
                      <a:endParaRPr lang="zh-CN" sz="18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09126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6"/>
          <p:cNvSpPr txBox="1">
            <a:spLocks noChangeArrowheads="1"/>
          </p:cNvSpPr>
          <p:nvPr/>
        </p:nvSpPr>
        <p:spPr bwMode="auto">
          <a:xfrm>
            <a:off x="631504" y="908720"/>
            <a:ext cx="5968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  3. </a:t>
            </a:r>
            <a:r>
              <a:rPr lang="zh-CN" altLang="zh-CN" sz="2400" b="1" dirty="0" smtClean="0">
                <a:solidFill>
                  <a:schemeClr val="tx2"/>
                </a:solidFill>
                <a:latin typeface="微软雅黑" pitchFamily="34" charset="-122"/>
                <a:ea typeface="微软雅黑" pitchFamily="34" charset="-122"/>
                <a:cs typeface="+mj-cs"/>
              </a:rPr>
              <a:t>对</a:t>
            </a:r>
            <a:r>
              <a:rPr lang="zh-CN" altLang="zh-CN" sz="2400" b="1" dirty="0">
                <a:solidFill>
                  <a:schemeClr val="tx2"/>
                </a:solidFill>
                <a:latin typeface="微软雅黑" pitchFamily="34" charset="-122"/>
                <a:ea typeface="微软雅黑" pitchFamily="34" charset="-122"/>
                <a:cs typeface="+mj-cs"/>
              </a:rPr>
              <a:t>交流接触器的最低吸合电压进行测试</a:t>
            </a:r>
            <a:endParaRPr lang="zh-CN" altLang="en-US"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827584" y="1637943"/>
            <a:ext cx="7344816" cy="1422954"/>
          </a:xfrm>
          <a:prstGeom prst="rect">
            <a:avLst/>
          </a:prstGeom>
        </p:spPr>
        <p:txBody>
          <a:bodyPr wrap="square">
            <a:spAutoFit/>
          </a:bodyPr>
          <a:lstStyle/>
          <a:p>
            <a:pPr>
              <a:lnSpc>
                <a:spcPct val="150000"/>
              </a:lnSpc>
            </a:pPr>
            <a:r>
              <a:rPr lang="zh-CN" altLang="zh-CN" sz="2000" dirty="0">
                <a:latin typeface="微软雅黑" pitchFamily="34" charset="-122"/>
                <a:ea typeface="微软雅黑" pitchFamily="34" charset="-122"/>
              </a:rPr>
              <a:t>从释放电压开始，每次将电压上调</a:t>
            </a:r>
            <a:r>
              <a:rPr lang="en-US" altLang="zh-CN" sz="2000" dirty="0">
                <a:latin typeface="微软雅黑" pitchFamily="34" charset="-122"/>
                <a:ea typeface="微软雅黑" pitchFamily="34" charset="-122"/>
              </a:rPr>
              <a:t>10V</a:t>
            </a:r>
            <a:r>
              <a:rPr lang="zh-CN" altLang="zh-CN" sz="2000" dirty="0">
                <a:latin typeface="微软雅黑" pitchFamily="34" charset="-122"/>
                <a:ea typeface="微软雅黑" pitchFamily="34" charset="-122"/>
              </a:rPr>
              <a:t>，然后闭合刀开关，观察接触器是否闭合。如此重复，直到交流接触器能可靠地闭合为止，记录数据填入表</a:t>
            </a:r>
            <a:r>
              <a:rPr lang="en-US" altLang="zh-CN" sz="2000" dirty="0">
                <a:latin typeface="微软雅黑" pitchFamily="34" charset="-122"/>
                <a:ea typeface="微软雅黑" pitchFamily="34" charset="-122"/>
              </a:rPr>
              <a:t>1-5</a:t>
            </a:r>
            <a:r>
              <a:rPr lang="zh-CN" altLang="zh-CN" sz="2000" dirty="0">
                <a:latin typeface="微软雅黑" pitchFamily="34" charset="-122"/>
                <a:ea typeface="微软雅黑" pitchFamily="34" charset="-122"/>
              </a:rPr>
              <a:t>。</a:t>
            </a:r>
          </a:p>
        </p:txBody>
      </p:sp>
      <p:sp>
        <p:nvSpPr>
          <p:cNvPr id="3" name="矩形 2"/>
          <p:cNvSpPr/>
          <p:nvPr/>
        </p:nvSpPr>
        <p:spPr>
          <a:xfrm>
            <a:off x="791816" y="3284983"/>
            <a:ext cx="7380584" cy="2769989"/>
          </a:xfrm>
          <a:prstGeom prst="rect">
            <a:avLst/>
          </a:prstGeom>
        </p:spPr>
        <p:txBody>
          <a:bodyPr wrap="square">
            <a:spAutoFit/>
          </a:bodyPr>
          <a:lstStyle/>
          <a:p>
            <a:r>
              <a:rPr lang="en-US" altLang="zh-CN" sz="2400" b="1" dirty="0" smtClean="0">
                <a:solidFill>
                  <a:schemeClr val="tx2"/>
                </a:solidFill>
                <a:latin typeface="微软雅黑" pitchFamily="34" charset="-122"/>
                <a:ea typeface="微软雅黑" pitchFamily="34" charset="-122"/>
                <a:cs typeface="+mj-cs"/>
              </a:rPr>
              <a:t>4. </a:t>
            </a:r>
            <a:r>
              <a:rPr lang="zh-CN" altLang="zh-CN" sz="2400" b="1" dirty="0" smtClean="0">
                <a:solidFill>
                  <a:schemeClr val="tx2"/>
                </a:solidFill>
                <a:latin typeface="微软雅黑" pitchFamily="34" charset="-122"/>
                <a:ea typeface="微软雅黑" pitchFamily="34" charset="-122"/>
                <a:cs typeface="+mj-cs"/>
              </a:rPr>
              <a:t>注意</a:t>
            </a:r>
            <a:r>
              <a:rPr lang="zh-CN" altLang="zh-CN" sz="2400" b="1" dirty="0">
                <a:solidFill>
                  <a:schemeClr val="tx2"/>
                </a:solidFill>
                <a:latin typeface="微软雅黑" pitchFamily="34" charset="-122"/>
                <a:ea typeface="微软雅黑" pitchFamily="34" charset="-122"/>
                <a:cs typeface="+mj-cs"/>
              </a:rPr>
              <a:t>事项</a:t>
            </a:r>
          </a:p>
          <a:p>
            <a:pPr>
              <a:lnSpc>
                <a:spcPct val="150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）接线要求牢靠、整齐、清楚、安全可靠。</a:t>
            </a:r>
          </a:p>
          <a:p>
            <a:pPr>
              <a:lnSpc>
                <a:spcPct val="150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）操作时要胆大、心细、谨慎，不允许用手触及电气元件的导电部分以免触电及意外损伤。</a:t>
            </a:r>
          </a:p>
          <a:p>
            <a:pPr>
              <a:lnSpc>
                <a:spcPct val="150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）通电观察接触器动作情况时，要注意安全，防止碰触带电部位。</a:t>
            </a:r>
          </a:p>
        </p:txBody>
      </p:sp>
    </p:spTree>
    <p:extLst>
      <p:ext uri="{BB962C8B-B14F-4D97-AF65-F5344CB8AC3E}">
        <p14:creationId xmlns:p14="http://schemas.microsoft.com/office/powerpoint/2010/main" val="2269580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1052736"/>
            <a:ext cx="7344816" cy="2215991"/>
          </a:xfrm>
          <a:prstGeom prst="rect">
            <a:avLst/>
          </a:prstGeom>
        </p:spPr>
        <p:txBody>
          <a:bodyPr wrap="square">
            <a:spAutoFit/>
          </a:bodyPr>
          <a:lstStyle/>
          <a:p>
            <a:r>
              <a:rPr lang="en-US" altLang="zh-CN" sz="2400" b="1" dirty="0">
                <a:solidFill>
                  <a:schemeClr val="tx2"/>
                </a:solidFill>
                <a:latin typeface="微软雅黑" pitchFamily="34" charset="-122"/>
                <a:ea typeface="微软雅黑" pitchFamily="34" charset="-122"/>
                <a:cs typeface="+mj-cs"/>
              </a:rPr>
              <a:t>5. </a:t>
            </a:r>
            <a:r>
              <a:rPr lang="zh-CN" altLang="zh-CN" sz="2400" b="1" dirty="0">
                <a:solidFill>
                  <a:schemeClr val="tx2"/>
                </a:solidFill>
                <a:latin typeface="微软雅黑" pitchFamily="34" charset="-122"/>
                <a:ea typeface="微软雅黑" pitchFamily="34" charset="-122"/>
                <a:cs typeface="+mj-cs"/>
              </a:rPr>
              <a:t>思考与</a:t>
            </a:r>
            <a:r>
              <a:rPr lang="zh-CN" altLang="zh-CN" sz="2400" b="1" dirty="0" smtClean="0">
                <a:solidFill>
                  <a:schemeClr val="tx2"/>
                </a:solidFill>
                <a:latin typeface="微软雅黑" pitchFamily="34" charset="-122"/>
                <a:ea typeface="微软雅黑" pitchFamily="34" charset="-122"/>
                <a:cs typeface="+mj-cs"/>
              </a:rPr>
              <a:t>讨论</a:t>
            </a:r>
            <a:endParaRPr lang="en-US" altLang="zh-CN" sz="2400" b="1" dirty="0" smtClean="0">
              <a:solidFill>
                <a:schemeClr val="tx2"/>
              </a:solidFill>
              <a:latin typeface="微软雅黑" pitchFamily="34" charset="-122"/>
              <a:ea typeface="微软雅黑" pitchFamily="34" charset="-122"/>
              <a:cs typeface="+mj-cs"/>
            </a:endParaRPr>
          </a:p>
          <a:p>
            <a:endParaRPr lang="zh-CN" altLang="zh-CN" sz="2400" b="1" dirty="0">
              <a:solidFill>
                <a:schemeClr val="tx2"/>
              </a:solidFill>
              <a:latin typeface="微软雅黑" pitchFamily="34" charset="-122"/>
              <a:ea typeface="微软雅黑" pitchFamily="34" charset="-122"/>
              <a:cs typeface="+mj-cs"/>
            </a:endParaRPr>
          </a:p>
          <a:p>
            <a:pPr>
              <a:lnSpc>
                <a:spcPct val="150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）将电气设备不带电的金属部分接地的目的是什么？</a:t>
            </a:r>
          </a:p>
          <a:p>
            <a:pPr>
              <a:lnSpc>
                <a:spcPct val="150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）低压开关电器动断、动合为什么采用桥式触头？</a:t>
            </a:r>
          </a:p>
          <a:p>
            <a:pPr>
              <a:lnSpc>
                <a:spcPct val="1500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）交流电磁式电器的铁芯上为什么要有分磁环？</a:t>
            </a:r>
          </a:p>
        </p:txBody>
      </p:sp>
    </p:spTree>
    <p:extLst>
      <p:ext uri="{BB962C8B-B14F-4D97-AF65-F5344CB8AC3E}">
        <p14:creationId xmlns:p14="http://schemas.microsoft.com/office/powerpoint/2010/main" val="2049045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79686" y="908720"/>
            <a:ext cx="4250332" cy="461665"/>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09757036"/>
              </p:ext>
            </p:extLst>
          </p:nvPr>
        </p:nvGraphicFramePr>
        <p:xfrm>
          <a:off x="1907704" y="2204864"/>
          <a:ext cx="5760640" cy="4089400"/>
        </p:xfrm>
        <a:graphic>
          <a:graphicData uri="http://schemas.openxmlformats.org/drawingml/2006/table">
            <a:tbl>
              <a:tblPr/>
              <a:tblGrid>
                <a:gridCol w="1080120"/>
                <a:gridCol w="1639296"/>
                <a:gridCol w="1279062"/>
                <a:gridCol w="1279062"/>
                <a:gridCol w="483100"/>
              </a:tblGrid>
              <a:tr h="277495">
                <a:tc>
                  <a:txBody>
                    <a:bodyPr/>
                    <a:lstStyle/>
                    <a:p>
                      <a:pPr algn="ctr">
                        <a:lnSpc>
                          <a:spcPts val="2300"/>
                        </a:lnSpc>
                        <a:spcAft>
                          <a:spcPts val="0"/>
                        </a:spcAft>
                      </a:pPr>
                      <a:r>
                        <a:rPr lang="zh-CN" sz="1200" kern="100" dirty="0">
                          <a:solidFill>
                            <a:srgbClr val="FFC000"/>
                          </a:solidFill>
                          <a:effectLst/>
                          <a:latin typeface="微软雅黑" pitchFamily="34" charset="-122"/>
                          <a:ea typeface="微软雅黑" pitchFamily="34" charset="-122"/>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ts val="2300"/>
                        </a:lnSpc>
                        <a:spcAft>
                          <a:spcPts val="0"/>
                        </a:spcAft>
                      </a:pPr>
                      <a:r>
                        <a:rPr lang="zh-CN" sz="1200" kern="100" dirty="0">
                          <a:solidFill>
                            <a:srgbClr val="FFC000"/>
                          </a:solidFill>
                          <a:effectLst/>
                          <a:latin typeface="微软雅黑" pitchFamily="34" charset="-122"/>
                          <a:ea typeface="微软雅黑" pitchFamily="34" charset="-122"/>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ts val="2300"/>
                        </a:lnSpc>
                        <a:spcAft>
                          <a:spcPts val="0"/>
                        </a:spcAft>
                      </a:pPr>
                      <a:r>
                        <a:rPr lang="zh-CN" sz="1200" kern="100" dirty="0">
                          <a:solidFill>
                            <a:srgbClr val="FFC000"/>
                          </a:solidFill>
                          <a:effectLst/>
                          <a:latin typeface="微软雅黑" pitchFamily="34" charset="-122"/>
                          <a:ea typeface="微软雅黑" pitchFamily="34" charset="-122"/>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indent="0" algn="ctr">
                        <a:lnSpc>
                          <a:spcPts val="2300"/>
                        </a:lnSpc>
                        <a:spcAft>
                          <a:spcPts val="0"/>
                        </a:spcAft>
                      </a:pPr>
                      <a:r>
                        <a:rPr lang="zh-CN" sz="1200" kern="100" dirty="0">
                          <a:solidFill>
                            <a:srgbClr val="FFC000"/>
                          </a:solidFill>
                          <a:effectLst/>
                          <a:latin typeface="微软雅黑" pitchFamily="34" charset="-122"/>
                          <a:ea typeface="微软雅黑" pitchFamily="34" charset="-122"/>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a:lnSpc>
                          <a:spcPts val="2300"/>
                        </a:lnSpc>
                        <a:spcAft>
                          <a:spcPts val="0"/>
                        </a:spcAft>
                      </a:pPr>
                      <a:r>
                        <a:rPr lang="zh-CN" sz="1200" kern="100" dirty="0">
                          <a:solidFill>
                            <a:srgbClr val="FFC000"/>
                          </a:solidFill>
                          <a:effectLst/>
                          <a:latin typeface="微软雅黑" pitchFamily="34" charset="-122"/>
                          <a:ea typeface="微软雅黑" pitchFamily="34" charset="-122"/>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277495">
                <a:tc rowSpan="3">
                  <a:txBody>
                    <a:bodyPr/>
                    <a:lstStyle/>
                    <a:p>
                      <a:pPr indent="266700" algn="just">
                        <a:lnSpc>
                          <a:spcPts val="2300"/>
                        </a:lnSpc>
                        <a:spcAft>
                          <a:spcPts val="0"/>
                        </a:spcAft>
                      </a:pPr>
                      <a:r>
                        <a:rPr lang="zh-CN" sz="1200" kern="100" dirty="0">
                          <a:effectLst/>
                          <a:latin typeface="微软雅黑" pitchFamily="34" charset="-122"/>
                          <a:ea typeface="微软雅黑" pitchFamily="34" charset="-122"/>
                        </a:rPr>
                        <a:t>态度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200" kern="100">
                          <a:effectLst/>
                          <a:latin typeface="微软雅黑" pitchFamily="34" charset="-122"/>
                          <a:ea typeface="微软雅黑" pitchFamily="34" charset="-122"/>
                        </a:rPr>
                        <a:t>认真听讲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200" kern="100">
                          <a:effectLst/>
                          <a:latin typeface="微软雅黑" pitchFamily="34" charset="-122"/>
                          <a:ea typeface="微软雅黑" pitchFamily="34" charset="-122"/>
                        </a:rPr>
                        <a:t>10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zh-CN" sz="1200" kern="100">
                          <a:effectLst/>
                          <a:latin typeface="微软雅黑" pitchFamily="34" charset="-122"/>
                          <a:ea typeface="微软雅黑" pitchFamily="34" charset="-122"/>
                        </a:rPr>
                        <a:t>笔记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75">
                <a:tc vMerge="1">
                  <a:txBody>
                    <a:bodyPr/>
                    <a:lstStyle/>
                    <a:p>
                      <a:endParaRPr lang="zh-CN" altLang="en-US"/>
                    </a:p>
                  </a:txBody>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善于思考</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200" kern="100">
                          <a:effectLst/>
                          <a:latin typeface="微软雅黑" pitchFamily="34" charset="-122"/>
                          <a:ea typeface="微软雅黑" pitchFamily="34" charset="-122"/>
                        </a:rPr>
                        <a:t>10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200" kern="100">
                          <a:effectLst/>
                          <a:latin typeface="微软雅黑" pitchFamily="34" charset="-122"/>
                          <a:ea typeface="微软雅黑" pitchFamily="34" charset="-122"/>
                        </a:rPr>
                        <a:t>提问题及回答问题情况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75">
                <a:tc vMerge="1">
                  <a:txBody>
                    <a:bodyPr/>
                    <a:lstStyle/>
                    <a:p>
                      <a:endParaRPr lang="zh-CN" altLang="en-US"/>
                    </a:p>
                  </a:txBody>
                  <a:tcPr/>
                </a:tc>
                <a:tc>
                  <a:txBody>
                    <a:bodyPr/>
                    <a:lstStyle/>
                    <a:p>
                      <a:pPr algn="ctr">
                        <a:lnSpc>
                          <a:spcPts val="2300"/>
                        </a:lnSpc>
                        <a:spcAft>
                          <a:spcPts val="0"/>
                        </a:spcAft>
                      </a:pPr>
                      <a:r>
                        <a:rPr lang="zh-CN" sz="1200" kern="100" dirty="0">
                          <a:effectLst/>
                          <a:latin typeface="微软雅黑" pitchFamily="34" charset="-122"/>
                          <a:ea typeface="微软雅黑" pitchFamily="34" charset="-122"/>
                        </a:rPr>
                        <a:t>动手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200" kern="100">
                          <a:effectLst/>
                          <a:latin typeface="微软雅黑" pitchFamily="34" charset="-122"/>
                          <a:ea typeface="微软雅黑" pitchFamily="34" charset="-122"/>
                        </a:rPr>
                        <a:t>10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zh-CN" sz="1200" kern="100">
                          <a:effectLst/>
                          <a:latin typeface="微软雅黑" pitchFamily="34" charset="-122"/>
                          <a:ea typeface="微软雅黑" pitchFamily="34" charset="-122"/>
                        </a:rPr>
                        <a:t>积极动手操作</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355">
                <a:tc>
                  <a:txBody>
                    <a:bodyPr/>
                    <a:lstStyle/>
                    <a:p>
                      <a:pPr algn="ctr">
                        <a:lnSpc>
                          <a:spcPts val="2300"/>
                        </a:lnSpc>
                        <a:spcAft>
                          <a:spcPts val="0"/>
                        </a:spcAft>
                      </a:pPr>
                      <a:r>
                        <a:rPr lang="zh-CN" sz="1200" kern="100" dirty="0">
                          <a:effectLst/>
                          <a:latin typeface="微软雅黑" pitchFamily="34" charset="-122"/>
                          <a:ea typeface="微软雅黑" pitchFamily="34" charset="-122"/>
                        </a:rPr>
                        <a:t>实训报告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200" kern="100">
                          <a:effectLst/>
                          <a:latin typeface="微软雅黑" pitchFamily="34" charset="-122"/>
                          <a:ea typeface="微软雅黑" pitchFamily="34" charset="-122"/>
                        </a:rPr>
                        <a:t>按照报告要求完成、正确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200" kern="100">
                          <a:effectLst/>
                          <a:latin typeface="微软雅黑" pitchFamily="34" charset="-122"/>
                          <a:ea typeface="微软雅黑" pitchFamily="34" charset="-122"/>
                        </a:rPr>
                        <a:t>50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zh-CN" sz="1200" kern="100">
                          <a:effectLst/>
                          <a:latin typeface="微软雅黑" pitchFamily="34" charset="-122"/>
                          <a:ea typeface="微软雅黑" pitchFamily="34" charset="-122"/>
                        </a:rPr>
                        <a:t>报告内容</a:t>
                      </a:r>
                      <a:r>
                        <a:rPr lang="en-US" sz="1200" kern="100">
                          <a:effectLst/>
                          <a:latin typeface="微软雅黑" pitchFamily="34" charset="-122"/>
                          <a:ea typeface="微软雅黑" pitchFamily="34" charset="-122"/>
                        </a:rPr>
                        <a:t>40</a:t>
                      </a:r>
                      <a:r>
                        <a:rPr lang="zh-CN" sz="1200" kern="100">
                          <a:effectLst/>
                          <a:latin typeface="微软雅黑" pitchFamily="34" charset="-122"/>
                          <a:ea typeface="微软雅黑" pitchFamily="34" charset="-122"/>
                        </a:rPr>
                        <a:t>分，思考题</a:t>
                      </a:r>
                      <a:r>
                        <a:rPr lang="en-US" sz="1200" kern="100">
                          <a:effectLst/>
                          <a:latin typeface="微软雅黑" pitchFamily="34" charset="-122"/>
                          <a:ea typeface="微软雅黑" pitchFamily="34" charset="-122"/>
                        </a:rPr>
                        <a:t>10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495">
                <a:tc>
                  <a:txBody>
                    <a:bodyPr/>
                    <a:lstStyle/>
                    <a:p>
                      <a:pPr algn="ctr">
                        <a:lnSpc>
                          <a:spcPts val="2300"/>
                        </a:lnSpc>
                        <a:spcAft>
                          <a:spcPts val="0"/>
                        </a:spcAft>
                      </a:pPr>
                      <a:r>
                        <a:rPr lang="zh-CN" sz="1200" kern="100" dirty="0">
                          <a:effectLst/>
                          <a:latin typeface="微软雅黑" pitchFamily="34" charset="-122"/>
                          <a:ea typeface="微软雅黑" pitchFamily="34" charset="-122"/>
                        </a:rPr>
                        <a:t>安全文明意识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a:lnSpc>
                          <a:spcPts val="2300"/>
                        </a:lnSpc>
                        <a:spcAft>
                          <a:spcPts val="0"/>
                        </a:spcAft>
                      </a:pPr>
                      <a:r>
                        <a:rPr lang="zh-CN" sz="1200" kern="100">
                          <a:effectLst/>
                          <a:latin typeface="微软雅黑" pitchFamily="34" charset="-122"/>
                          <a:ea typeface="微软雅黑" pitchFamily="34" charset="-122"/>
                        </a:rPr>
                        <a:t>正确使用设备工具、无操作不当事故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300"/>
                        </a:lnSpc>
                        <a:spcAft>
                          <a:spcPts val="0"/>
                        </a:spcAft>
                      </a:pPr>
                      <a:r>
                        <a:rPr lang="en-US" sz="1200" kern="100">
                          <a:effectLst/>
                          <a:latin typeface="微软雅黑" pitchFamily="34" charset="-122"/>
                          <a:ea typeface="微软雅黑" pitchFamily="34" charset="-122"/>
                        </a:rPr>
                        <a:t>10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zh-CN" sz="1200" kern="100">
                          <a:effectLst/>
                          <a:latin typeface="微软雅黑" pitchFamily="34" charset="-122"/>
                          <a:ea typeface="微软雅黑" pitchFamily="34" charset="-122"/>
                        </a:rPr>
                        <a:t>教师掌握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495">
                <a:tc>
                  <a:txBody>
                    <a:bodyPr/>
                    <a:lstStyle/>
                    <a:p>
                      <a:pPr algn="ctr">
                        <a:lnSpc>
                          <a:spcPts val="2300"/>
                        </a:lnSpc>
                        <a:spcAft>
                          <a:spcPts val="0"/>
                        </a:spcAft>
                      </a:pPr>
                      <a:r>
                        <a:rPr lang="zh-CN" sz="1200" kern="100" dirty="0">
                          <a:effectLst/>
                          <a:latin typeface="微软雅黑" pitchFamily="34" charset="-122"/>
                          <a:ea typeface="微软雅黑" pitchFamily="34" charset="-122"/>
                        </a:rPr>
                        <a:t>团结协作精神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200" kern="100">
                          <a:effectLst/>
                          <a:latin typeface="微软雅黑" pitchFamily="34" charset="-122"/>
                          <a:ea typeface="微软雅黑" pitchFamily="34" charset="-122"/>
                        </a:rPr>
                        <a:t>小组成员分工协作、积极参与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200" kern="100">
                          <a:effectLst/>
                          <a:latin typeface="微软雅黑" pitchFamily="34" charset="-122"/>
                          <a:ea typeface="微软雅黑" pitchFamily="34" charset="-122"/>
                        </a:rPr>
                        <a:t>10</a:t>
                      </a:r>
                      <a:r>
                        <a:rPr lang="zh-CN" sz="12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zh-CN" sz="1200" kern="100">
                          <a:effectLst/>
                          <a:latin typeface="微软雅黑" pitchFamily="34" charset="-122"/>
                          <a:ea typeface="微软雅黑" pitchFamily="34" charset="-122"/>
                        </a:rPr>
                        <a:t>教师掌握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algn="ctr">
                        <a:lnSpc>
                          <a:spcPts val="2300"/>
                        </a:lnSpc>
                        <a:spcAft>
                          <a:spcPts val="0"/>
                        </a:spcAft>
                      </a:pPr>
                      <a:r>
                        <a:rPr lang="zh-CN" sz="1200" kern="100" dirty="0">
                          <a:effectLst/>
                          <a:latin typeface="微软雅黑" pitchFamily="34" charset="-122"/>
                          <a:ea typeface="微软雅黑" pitchFamily="34" charset="-122"/>
                        </a:rPr>
                        <a:t>实际总得分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indent="266700" algn="ctr">
                        <a:lnSpc>
                          <a:spcPts val="2300"/>
                        </a:lnSpc>
                        <a:spcAft>
                          <a:spcPts val="0"/>
                        </a:spcAft>
                      </a:pPr>
                      <a:r>
                        <a:rPr lang="en-US" sz="1200" kern="100">
                          <a:effectLst/>
                          <a:latin typeface="微软雅黑" pitchFamily="34" charset="-122"/>
                          <a:ea typeface="微软雅黑" pitchFamily="34" charset="-122"/>
                        </a:rPr>
                        <a:t> </a:t>
                      </a:r>
                      <a:endParaRPr lang="zh-CN" sz="12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ctr">
                        <a:lnSpc>
                          <a:spcPts val="2300"/>
                        </a:lnSpc>
                        <a:spcAft>
                          <a:spcPts val="0"/>
                        </a:spcAft>
                      </a:pPr>
                      <a:r>
                        <a:rPr lang="zh-CN" sz="1200" kern="100">
                          <a:effectLst/>
                          <a:latin typeface="微软雅黑" pitchFamily="34" charset="-122"/>
                          <a:ea typeface="微软雅黑" pitchFamily="34" charset="-122"/>
                        </a:rPr>
                        <a:t>教师签字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indent="266700" algn="ctr">
                        <a:lnSpc>
                          <a:spcPts val="2300"/>
                        </a:lnSpc>
                        <a:spcAft>
                          <a:spcPts val="0"/>
                        </a:spcAft>
                      </a:pPr>
                      <a:r>
                        <a:rPr lang="en-US" sz="1200" kern="100" dirty="0">
                          <a:effectLst/>
                          <a:latin typeface="微软雅黑" pitchFamily="34" charset="-122"/>
                          <a:ea typeface="微软雅黑" pitchFamily="34" charset="-122"/>
                        </a:rPr>
                        <a:t> </a:t>
                      </a:r>
                      <a:endParaRPr lang="zh-CN" sz="12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2411760" y="1700808"/>
            <a:ext cx="2542684" cy="400110"/>
          </a:xfrm>
          <a:prstGeom prst="rect">
            <a:avLst/>
          </a:prstGeom>
        </p:spPr>
        <p:txBody>
          <a:bodyPr wrap="none">
            <a:spAutoFit/>
          </a:bodyPr>
          <a:lstStyle/>
          <a:p>
            <a:r>
              <a:rPr lang="zh-CN" altLang="zh-CN" sz="2000" dirty="0">
                <a:latin typeface="微软雅黑" pitchFamily="34" charset="-122"/>
                <a:ea typeface="微软雅黑" pitchFamily="34" charset="-122"/>
              </a:rPr>
              <a:t>表1-6  实训考核标准</a:t>
            </a:r>
          </a:p>
        </p:txBody>
      </p:sp>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527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2"/>
            <a:ext cx="3312368" cy="461665"/>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chemeClr val="bg1">
                <a:lumMod val="8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676352" y="1741458"/>
            <a:ext cx="3392275" cy="369332"/>
          </a:xfrm>
          <a:prstGeom prst="rect">
            <a:avLst/>
          </a:prstGeom>
        </p:spPr>
        <p:txBody>
          <a:bodyPr wrap="none">
            <a:spAutoFit/>
          </a:bodyPr>
          <a:lstStyle/>
          <a:p>
            <a:r>
              <a:rPr lang="zh-CN" altLang="zh-CN" dirty="0">
                <a:latin typeface="微软雅黑" pitchFamily="34" charset="-122"/>
                <a:ea typeface="微软雅黑" pitchFamily="34" charset="-122"/>
              </a:rPr>
              <a:t>表1-</a:t>
            </a:r>
            <a:r>
              <a:rPr lang="zh-CN" altLang="zh-CN" dirty="0" smtClean="0">
                <a:latin typeface="微软雅黑" pitchFamily="34" charset="-122"/>
                <a:ea typeface="微软雅黑" pitchFamily="34" charset="-122"/>
              </a:rPr>
              <a:t>1</a:t>
            </a:r>
            <a:r>
              <a:rPr lang="en-US" altLang="zh-CN" smtClean="0">
                <a:latin typeface="微软雅黑" pitchFamily="34" charset="-122"/>
                <a:ea typeface="微软雅黑" pitchFamily="34" charset="-122"/>
              </a:rPr>
              <a:t> </a:t>
            </a:r>
            <a:r>
              <a:rPr lang="zh-CN" altLang="zh-CN"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6" name="表格 5"/>
          <p:cNvGraphicFramePr>
            <a:graphicFrameLocks noGrp="1"/>
          </p:cNvGraphicFramePr>
          <p:nvPr>
            <p:extLst>
              <p:ext uri="{D42A27DB-BD31-4B8C-83A1-F6EECF244321}">
                <p14:modId xmlns:p14="http://schemas.microsoft.com/office/powerpoint/2010/main" val="3229935377"/>
              </p:ext>
            </p:extLst>
          </p:nvPr>
        </p:nvGraphicFramePr>
        <p:xfrm>
          <a:off x="1259632" y="2276874"/>
          <a:ext cx="6435972" cy="3322270"/>
        </p:xfrm>
        <a:graphic>
          <a:graphicData uri="http://schemas.openxmlformats.org/drawingml/2006/table">
            <a:tbl>
              <a:tblPr/>
              <a:tblGrid>
                <a:gridCol w="1119395"/>
                <a:gridCol w="1070657"/>
                <a:gridCol w="534309"/>
                <a:gridCol w="1213411"/>
                <a:gridCol w="1784429"/>
                <a:gridCol w="713771"/>
              </a:tblGrid>
              <a:tr h="644485">
                <a:tc>
                  <a:txBody>
                    <a:bodyPr/>
                    <a:lstStyle/>
                    <a:p>
                      <a:pPr indent="266700" algn="l">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名</a:t>
                      </a:r>
                      <a:r>
                        <a:rPr lang="en-US" sz="1800" kern="100" dirty="0">
                          <a:solidFill>
                            <a:schemeClr val="tx1">
                              <a:lumMod val="50000"/>
                            </a:schemeClr>
                          </a:solidFill>
                          <a:effectLst/>
                          <a:latin typeface="微软雅黑" pitchFamily="34" charset="-122"/>
                          <a:ea typeface="微软雅黑" pitchFamily="34" charset="-122"/>
                        </a:rPr>
                        <a:t>  </a:t>
                      </a:r>
                      <a:r>
                        <a:rPr lang="zh-CN" sz="1800" kern="100" dirty="0">
                          <a:solidFill>
                            <a:schemeClr val="tx1">
                              <a:lumMod val="50000"/>
                            </a:schemeClr>
                          </a:solidFill>
                          <a:effectLst/>
                          <a:latin typeface="微软雅黑" pitchFamily="34" charset="-122"/>
                          <a:ea typeface="微软雅黑" pitchFamily="34" charset="-122"/>
                        </a:rPr>
                        <a:t>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型号</a:t>
                      </a:r>
                      <a:r>
                        <a:rPr lang="zh-CN" sz="1800" kern="100" dirty="0" smtClean="0">
                          <a:solidFill>
                            <a:schemeClr val="tx1">
                              <a:lumMod val="50000"/>
                            </a:schemeClr>
                          </a:solidFill>
                          <a:effectLst/>
                          <a:latin typeface="微软雅黑" pitchFamily="34" charset="-122"/>
                          <a:ea typeface="微软雅黑" pitchFamily="34" charset="-122"/>
                        </a:rPr>
                        <a:t>或</a:t>
                      </a:r>
                      <a:endParaRPr lang="en-US" altLang="zh-CN" sz="1800" kern="100" dirty="0" smtClean="0">
                        <a:solidFill>
                          <a:schemeClr val="tx1">
                            <a:lumMod val="50000"/>
                          </a:schemeClr>
                        </a:solidFill>
                        <a:effectLst/>
                        <a:latin typeface="微软雅黑" pitchFamily="34" charset="-122"/>
                        <a:ea typeface="微软雅黑" pitchFamily="34" charset="-122"/>
                      </a:endParaRPr>
                    </a:p>
                    <a:p>
                      <a:pPr algn="ctr">
                        <a:lnSpc>
                          <a:spcPts val="2300"/>
                        </a:lnSpc>
                        <a:spcAft>
                          <a:spcPts val="0"/>
                        </a:spcAft>
                      </a:pPr>
                      <a:r>
                        <a:rPr lang="zh-CN" sz="1800" kern="100" dirty="0" smtClean="0">
                          <a:solidFill>
                            <a:schemeClr val="tx1">
                              <a:lumMod val="50000"/>
                            </a:schemeClr>
                          </a:solidFill>
                          <a:effectLst/>
                          <a:latin typeface="微软雅黑" pitchFamily="34" charset="-122"/>
                          <a:ea typeface="微软雅黑" pitchFamily="34" charset="-122"/>
                        </a:rPr>
                        <a:t>规格</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indent="266700"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名</a:t>
                      </a:r>
                      <a:r>
                        <a:rPr lang="en-US" sz="1800" kern="100" dirty="0">
                          <a:solidFill>
                            <a:schemeClr val="tx1">
                              <a:lumMod val="50000"/>
                            </a:schemeClr>
                          </a:solidFill>
                          <a:effectLst/>
                          <a:latin typeface="微软雅黑" pitchFamily="34" charset="-122"/>
                          <a:ea typeface="微软雅黑" pitchFamily="34" charset="-122"/>
                        </a:rPr>
                        <a:t>  </a:t>
                      </a:r>
                      <a:r>
                        <a:rPr lang="zh-CN" sz="1800" kern="100" dirty="0">
                          <a:solidFill>
                            <a:schemeClr val="tx1">
                              <a:lumMod val="50000"/>
                            </a:schemeClr>
                          </a:solidFill>
                          <a:effectLst/>
                          <a:latin typeface="微软雅黑" pitchFamily="34" charset="-122"/>
                          <a:ea typeface="微软雅黑" pitchFamily="34" charset="-122"/>
                        </a:rPr>
                        <a:t>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indent="400050"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型号或规格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r>
              <a:tr h="644485">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单向调压器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266700" algn="ctr">
                        <a:lnSpc>
                          <a:spcPts val="2300"/>
                        </a:lnSpc>
                        <a:spcAft>
                          <a:spcPts val="0"/>
                        </a:spcAft>
                      </a:pPr>
                      <a:r>
                        <a:rPr lang="en-US" sz="1800" kern="100" dirty="0">
                          <a:solidFill>
                            <a:schemeClr val="tx1">
                              <a:lumMod val="50000"/>
                            </a:schemeClr>
                          </a:solidFill>
                          <a:effectLst/>
                          <a:latin typeface="微软雅黑" pitchFamily="34" charset="-122"/>
                          <a:ea typeface="微软雅黑" pitchFamily="34" charset="-122"/>
                        </a:rPr>
                        <a:t>1KW</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800" kern="100" dirty="0">
                          <a:solidFill>
                            <a:schemeClr val="tx1">
                              <a:lumMod val="50000"/>
                            </a:schemeClr>
                          </a:solidFill>
                          <a:effectLst/>
                          <a:latin typeface="微软雅黑" pitchFamily="34" charset="-122"/>
                          <a:ea typeface="微软雅黑" pitchFamily="34" charset="-122"/>
                        </a:rPr>
                        <a:t>1</a:t>
                      </a:r>
                      <a:r>
                        <a:rPr lang="zh-CN" sz="1800" kern="100" dirty="0">
                          <a:solidFill>
                            <a:schemeClr val="tx1">
                              <a:lumMod val="50000"/>
                            </a:schemeClr>
                          </a:solidFill>
                          <a:effectLst/>
                          <a:latin typeface="微软雅黑" pitchFamily="34" charset="-122"/>
                          <a:ea typeface="微软雅黑" pitchFamily="34" charset="-122"/>
                        </a:rPr>
                        <a:t>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接触器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just">
                        <a:lnSpc>
                          <a:spcPts val="2300"/>
                        </a:lnSpc>
                        <a:spcAft>
                          <a:spcPts val="0"/>
                        </a:spcAft>
                      </a:pPr>
                      <a:r>
                        <a:rPr lang="en-US" sz="1800" kern="100" dirty="0">
                          <a:solidFill>
                            <a:schemeClr val="tx1">
                              <a:lumMod val="50000"/>
                            </a:schemeClr>
                          </a:solidFill>
                          <a:effectLst/>
                          <a:latin typeface="微软雅黑" pitchFamily="34" charset="-122"/>
                          <a:ea typeface="微软雅黑" pitchFamily="34" charset="-122"/>
                        </a:rPr>
                        <a:t>CJ10-20</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1</a:t>
                      </a:r>
                      <a:r>
                        <a:rPr lang="zh-CN" sz="1800" kern="100">
                          <a:solidFill>
                            <a:schemeClr val="tx1">
                              <a:lumMod val="50000"/>
                            </a:schemeClr>
                          </a:solidFill>
                          <a:effectLst/>
                          <a:latin typeface="微软雅黑" pitchFamily="34" charset="-122"/>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330">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电压表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266700"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 </a:t>
                      </a:r>
                      <a:endParaRPr lang="zh-CN" sz="1800" kern="10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1</a:t>
                      </a:r>
                      <a:r>
                        <a:rPr lang="zh-CN" sz="1800" kern="100">
                          <a:solidFill>
                            <a:schemeClr val="tx1">
                              <a:lumMod val="50000"/>
                            </a:schemeClr>
                          </a:solidFill>
                          <a:effectLst/>
                          <a:latin typeface="微软雅黑" pitchFamily="34" charset="-122"/>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一般电工工具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扳手、测电笔、剥线钳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1</a:t>
                      </a:r>
                      <a:r>
                        <a:rPr lang="zh-CN" sz="1800" kern="100">
                          <a:solidFill>
                            <a:schemeClr val="tx1">
                              <a:lumMod val="50000"/>
                            </a:schemeClr>
                          </a:solidFill>
                          <a:effectLst/>
                          <a:latin typeface="微软雅黑" pitchFamily="34" charset="-122"/>
                          <a:ea typeface="微软雅黑" pitchFamily="34" charset="-122"/>
                        </a:rPr>
                        <a:t>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85">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刀开关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266700"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HK2</a:t>
                      </a:r>
                      <a:endParaRPr lang="zh-CN" sz="1800" kern="10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1</a:t>
                      </a:r>
                      <a:r>
                        <a:rPr lang="zh-CN" sz="1800" kern="100">
                          <a:solidFill>
                            <a:schemeClr val="tx1">
                              <a:lumMod val="50000"/>
                            </a:schemeClr>
                          </a:solidFill>
                          <a:effectLst/>
                          <a:latin typeface="微软雅黑" pitchFamily="34" charset="-122"/>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ctr">
                        <a:lnSpc>
                          <a:spcPts val="2300"/>
                        </a:lnSpc>
                        <a:spcAft>
                          <a:spcPts val="0"/>
                        </a:spcAft>
                      </a:pPr>
                      <a:r>
                        <a:rPr lang="zh-CN" sz="1800" kern="100" dirty="0" smtClean="0">
                          <a:solidFill>
                            <a:schemeClr val="tx1">
                              <a:lumMod val="50000"/>
                            </a:schemeClr>
                          </a:solidFill>
                          <a:effectLst/>
                          <a:latin typeface="微软雅黑" pitchFamily="34" charset="-122"/>
                          <a:ea typeface="微软雅黑" pitchFamily="34" charset="-122"/>
                        </a:rPr>
                        <a:t>低压</a:t>
                      </a:r>
                      <a:endParaRPr lang="en-US" altLang="zh-CN" sz="1800" kern="100" dirty="0" smtClean="0">
                        <a:solidFill>
                          <a:schemeClr val="tx1">
                            <a:lumMod val="50000"/>
                          </a:schemeClr>
                        </a:solidFill>
                        <a:effectLst/>
                        <a:latin typeface="微软雅黑" pitchFamily="34" charset="-122"/>
                        <a:ea typeface="微软雅黑" pitchFamily="34" charset="-122"/>
                      </a:endParaRPr>
                    </a:p>
                    <a:p>
                      <a:pPr indent="133350" algn="ctr">
                        <a:lnSpc>
                          <a:spcPts val="2300"/>
                        </a:lnSpc>
                        <a:spcAft>
                          <a:spcPts val="0"/>
                        </a:spcAft>
                      </a:pPr>
                      <a:r>
                        <a:rPr lang="zh-CN" sz="1800" kern="100" dirty="0" smtClean="0">
                          <a:solidFill>
                            <a:schemeClr val="tx1">
                              <a:lumMod val="50000"/>
                            </a:schemeClr>
                          </a:solidFill>
                          <a:effectLst/>
                          <a:latin typeface="微软雅黑" pitchFamily="34" charset="-122"/>
                          <a:ea typeface="微软雅黑" pitchFamily="34" charset="-122"/>
                        </a:rPr>
                        <a:t>断路器</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800" kern="100" dirty="0">
                          <a:solidFill>
                            <a:schemeClr val="tx1">
                              <a:lumMod val="50000"/>
                            </a:schemeClr>
                          </a:solidFill>
                          <a:effectLst/>
                          <a:latin typeface="微软雅黑" pitchFamily="34" charset="-122"/>
                          <a:ea typeface="微软雅黑" pitchFamily="34" charset="-122"/>
                        </a:rPr>
                        <a:t>DZ15</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zh-CN" sz="1800" kern="100">
                          <a:solidFill>
                            <a:schemeClr val="tx1">
                              <a:lumMod val="50000"/>
                            </a:schemeClr>
                          </a:solidFill>
                          <a:effectLst/>
                          <a:latin typeface="微软雅黑" pitchFamily="34" charset="-122"/>
                          <a:ea typeface="微软雅黑" pitchFamily="34" charset="-122"/>
                        </a:rPr>
                        <a:t>若干个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85">
                <a:tc>
                  <a:txBody>
                    <a:bodyPr/>
                    <a:lstStyle/>
                    <a:p>
                      <a:pPr algn="ctr">
                        <a:lnSpc>
                          <a:spcPts val="2300"/>
                        </a:lnSpc>
                        <a:spcAft>
                          <a:spcPts val="0"/>
                        </a:spcAft>
                      </a:pPr>
                      <a:r>
                        <a:rPr lang="zh-CN" sz="1800" kern="100" dirty="0">
                          <a:solidFill>
                            <a:schemeClr val="tx1">
                              <a:lumMod val="50000"/>
                            </a:schemeClr>
                          </a:solidFill>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266700"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RL1</a:t>
                      </a:r>
                      <a:endParaRPr lang="zh-CN" sz="1800" kern="10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300"/>
                        </a:lnSpc>
                        <a:spcAft>
                          <a:spcPts val="0"/>
                        </a:spcAft>
                      </a:pPr>
                      <a:r>
                        <a:rPr lang="en-US" sz="1800" kern="100">
                          <a:solidFill>
                            <a:schemeClr val="tx1">
                              <a:lumMod val="50000"/>
                            </a:schemeClr>
                          </a:solidFill>
                          <a:effectLst/>
                          <a:latin typeface="微软雅黑" pitchFamily="34" charset="-122"/>
                          <a:ea typeface="微软雅黑" pitchFamily="34" charset="-122"/>
                        </a:rPr>
                        <a:t>2</a:t>
                      </a:r>
                      <a:r>
                        <a:rPr lang="zh-CN" sz="1800" kern="100">
                          <a:solidFill>
                            <a:schemeClr val="tx1">
                              <a:lumMod val="50000"/>
                            </a:schemeClr>
                          </a:solidFill>
                          <a:effectLst/>
                          <a:latin typeface="微软雅黑" pitchFamily="34" charset="-122"/>
                          <a:ea typeface="微软雅黑" pitchFamily="34" charset="-122"/>
                        </a:rPr>
                        <a:t>只</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800" kern="100" dirty="0">
                          <a:solidFill>
                            <a:schemeClr val="tx1">
                              <a:lumMod val="50000"/>
                            </a:schemeClr>
                          </a:solidFill>
                          <a:effectLst/>
                          <a:latin typeface="微软雅黑" pitchFamily="34" charset="-122"/>
                          <a:ea typeface="微软雅黑" pitchFamily="34" charset="-122"/>
                        </a:rPr>
                        <a:t> </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800" kern="100" dirty="0">
                          <a:solidFill>
                            <a:schemeClr val="tx1">
                              <a:lumMod val="50000"/>
                            </a:schemeClr>
                          </a:solidFill>
                          <a:effectLst/>
                          <a:latin typeface="微软雅黑" pitchFamily="34" charset="-122"/>
                          <a:ea typeface="微软雅黑" pitchFamily="34" charset="-122"/>
                        </a:rPr>
                        <a:t> </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ts val="2300"/>
                        </a:lnSpc>
                        <a:spcAft>
                          <a:spcPts val="0"/>
                        </a:spcAft>
                      </a:pPr>
                      <a:r>
                        <a:rPr lang="en-US" sz="1800" kern="100" dirty="0">
                          <a:solidFill>
                            <a:schemeClr val="tx1">
                              <a:lumMod val="50000"/>
                            </a:schemeClr>
                          </a:solidFill>
                          <a:effectLst/>
                          <a:latin typeface="微软雅黑" pitchFamily="34" charset="-122"/>
                          <a:ea typeface="微软雅黑" pitchFamily="34" charset="-122"/>
                        </a:rPr>
                        <a:t> </a:t>
                      </a:r>
                      <a:endParaRPr lang="zh-CN" sz="1800" kern="100" dirty="0">
                        <a:solidFill>
                          <a:schemeClr val="tx1">
                            <a:lumMod val="50000"/>
                          </a:schemeClr>
                        </a:solidFill>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560" y="836712"/>
            <a:ext cx="3312368" cy="461665"/>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solidFill>
              <a:schemeClr val="bg1">
                <a:lumMod val="9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8" name="TextBox 16"/>
          <p:cNvSpPr txBox="1">
            <a:spLocks noChangeArrowheads="1"/>
          </p:cNvSpPr>
          <p:nvPr/>
        </p:nvSpPr>
        <p:spPr bwMode="auto">
          <a:xfrm>
            <a:off x="579860" y="1620812"/>
            <a:ext cx="37898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1.3.1 </a:t>
            </a:r>
            <a:r>
              <a:rPr lang="zh-CN" altLang="en-US" sz="2400" b="1" dirty="0" smtClean="0">
                <a:solidFill>
                  <a:schemeClr val="tx2"/>
                </a:solidFill>
                <a:latin typeface="微软雅黑" pitchFamily="34" charset="-122"/>
                <a:ea typeface="微软雅黑" pitchFamily="34" charset="-122"/>
                <a:cs typeface="+mj-cs"/>
              </a:rPr>
              <a:t>低压电器的基础知识</a:t>
            </a:r>
            <a:endParaRPr lang="zh-CN" altLang="en-US" sz="2400" b="1" dirty="0">
              <a:solidFill>
                <a:schemeClr val="tx2"/>
              </a:solidFill>
              <a:latin typeface="微软雅黑" pitchFamily="34" charset="-122"/>
              <a:ea typeface="微软雅黑" pitchFamily="34" charset="-122"/>
              <a:cs typeface="+mj-cs"/>
            </a:endParaRPr>
          </a:p>
        </p:txBody>
      </p:sp>
      <p:sp>
        <p:nvSpPr>
          <p:cNvPr id="9" name="TextBox 16"/>
          <p:cNvSpPr txBox="1">
            <a:spLocks noChangeArrowheads="1"/>
          </p:cNvSpPr>
          <p:nvPr/>
        </p:nvSpPr>
        <p:spPr bwMode="auto">
          <a:xfrm>
            <a:off x="615986" y="2348880"/>
            <a:ext cx="3323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低压电器定义及分类</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27584" y="3140968"/>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038152" y="2967335"/>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定义</a:t>
            </a:r>
            <a:endParaRPr lang="zh-CN" altLang="en-US" sz="2400" dirty="0">
              <a:latin typeface="微软雅黑" pitchFamily="34" charset="-122"/>
              <a:ea typeface="微软雅黑" pitchFamily="34" charset="-122"/>
            </a:endParaRPr>
          </a:p>
        </p:txBody>
      </p:sp>
      <p:sp>
        <p:nvSpPr>
          <p:cNvPr id="16" name="TextBox 15"/>
          <p:cNvSpPr txBox="1"/>
          <p:nvPr/>
        </p:nvSpPr>
        <p:spPr>
          <a:xfrm>
            <a:off x="683568" y="3452807"/>
            <a:ext cx="7344816" cy="830997"/>
          </a:xfrm>
          <a:prstGeom prst="rect">
            <a:avLst/>
          </a:prstGeom>
          <a:noFill/>
        </p:spPr>
        <p:txBody>
          <a:bodyPr wrap="square" rtlCol="0">
            <a:spAutoFit/>
          </a:bodyPr>
          <a:lstStyle/>
          <a:p>
            <a:r>
              <a:rPr lang="zh-CN" altLang="en-US" sz="2400" dirty="0" smtClean="0">
                <a:solidFill>
                  <a:schemeClr val="tx1">
                    <a:lumMod val="50000"/>
                  </a:schemeClr>
                </a:solidFill>
                <a:latin typeface="微软雅黑" pitchFamily="34" charset="-122"/>
                <a:ea typeface="微软雅黑" pitchFamily="34" charset="-122"/>
              </a:rPr>
              <a:t>电器</a:t>
            </a:r>
            <a:r>
              <a:rPr lang="en-US" altLang="zh-CN" sz="2400" dirty="0" smtClean="0">
                <a:solidFill>
                  <a:schemeClr val="tx1">
                    <a:lumMod val="50000"/>
                  </a:schemeClr>
                </a:solidFill>
                <a:latin typeface="微软雅黑" pitchFamily="34" charset="-122"/>
                <a:ea typeface="微软雅黑" pitchFamily="34" charset="-122"/>
              </a:rPr>
              <a:t>--</a:t>
            </a:r>
            <a:r>
              <a:rPr lang="zh-CN" altLang="zh-CN" sz="2400" dirty="0" smtClean="0">
                <a:solidFill>
                  <a:schemeClr val="tx1">
                    <a:lumMod val="50000"/>
                  </a:schemeClr>
                </a:solidFill>
                <a:latin typeface="微软雅黑" pitchFamily="34" charset="-122"/>
                <a:ea typeface="微软雅黑" pitchFamily="34" charset="-122"/>
              </a:rPr>
              <a:t>凡是</a:t>
            </a:r>
            <a:r>
              <a:rPr lang="zh-CN" altLang="zh-CN" sz="2400" dirty="0">
                <a:solidFill>
                  <a:schemeClr val="tx1">
                    <a:lumMod val="50000"/>
                  </a:schemeClr>
                </a:solidFill>
                <a:latin typeface="微软雅黑" pitchFamily="34" charset="-122"/>
                <a:ea typeface="微软雅黑" pitchFamily="34" charset="-122"/>
              </a:rPr>
              <a:t>对电能的生产、输送、分配和使用起控制、调节、检测、转换及保护作用的电工器械称为电器。</a:t>
            </a:r>
            <a:endParaRPr lang="zh-CN" altLang="en-US" sz="2400" dirty="0">
              <a:solidFill>
                <a:schemeClr val="tx1">
                  <a:lumMod val="50000"/>
                </a:schemeClr>
              </a:solidFill>
              <a:latin typeface="微软雅黑" pitchFamily="34" charset="-122"/>
              <a:ea typeface="微软雅黑" pitchFamily="34" charset="-122"/>
            </a:endParaRPr>
          </a:p>
        </p:txBody>
      </p:sp>
      <p:sp>
        <p:nvSpPr>
          <p:cNvPr id="17" name="TextBox 16"/>
          <p:cNvSpPr txBox="1"/>
          <p:nvPr/>
        </p:nvSpPr>
        <p:spPr>
          <a:xfrm>
            <a:off x="732036" y="4715401"/>
            <a:ext cx="7200800" cy="1200329"/>
          </a:xfrm>
          <a:prstGeom prst="rect">
            <a:avLst/>
          </a:prstGeom>
          <a:noFill/>
        </p:spPr>
        <p:txBody>
          <a:bodyPr wrap="square" rtlCol="0">
            <a:spAutoFit/>
          </a:bodyPr>
          <a:lstStyle/>
          <a:p>
            <a:r>
              <a:rPr lang="zh-CN" altLang="en-US" sz="2400" dirty="0" smtClean="0">
                <a:solidFill>
                  <a:schemeClr val="tx1">
                    <a:lumMod val="50000"/>
                  </a:schemeClr>
                </a:solidFill>
                <a:latin typeface="微软雅黑" pitchFamily="34" charset="-122"/>
                <a:ea typeface="微软雅黑" pitchFamily="34" charset="-122"/>
              </a:rPr>
              <a:t>低压电器</a:t>
            </a:r>
            <a:r>
              <a:rPr lang="en-US" altLang="zh-CN" sz="2400" dirty="0" smtClean="0">
                <a:solidFill>
                  <a:schemeClr val="tx1">
                    <a:lumMod val="50000"/>
                  </a:schemeClr>
                </a:solidFill>
                <a:latin typeface="微软雅黑" pitchFamily="34" charset="-122"/>
                <a:ea typeface="微软雅黑" pitchFamily="34" charset="-122"/>
              </a:rPr>
              <a:t>--</a:t>
            </a:r>
            <a:r>
              <a:rPr lang="zh-CN" altLang="zh-CN" sz="2400" dirty="0">
                <a:solidFill>
                  <a:schemeClr val="tx1">
                    <a:lumMod val="50000"/>
                  </a:schemeClr>
                </a:solidFill>
                <a:latin typeface="微软雅黑" pitchFamily="34" charset="-122"/>
                <a:ea typeface="微软雅黑" pitchFamily="34" charset="-122"/>
              </a:rPr>
              <a:t>用于交流</a:t>
            </a:r>
            <a:r>
              <a:rPr lang="en-US" altLang="zh-CN" sz="2400" dirty="0">
                <a:solidFill>
                  <a:schemeClr val="tx1">
                    <a:lumMod val="50000"/>
                  </a:schemeClr>
                </a:solidFill>
                <a:latin typeface="微软雅黑" pitchFamily="34" charset="-122"/>
                <a:ea typeface="微软雅黑" pitchFamily="34" charset="-122"/>
              </a:rPr>
              <a:t>50Hz</a:t>
            </a:r>
            <a:r>
              <a:rPr lang="zh-CN" altLang="zh-CN" sz="2400" dirty="0">
                <a:solidFill>
                  <a:schemeClr val="tx1">
                    <a:lumMod val="50000"/>
                  </a:schemeClr>
                </a:solidFill>
                <a:latin typeface="微软雅黑" pitchFamily="34" charset="-122"/>
                <a:ea typeface="微软雅黑" pitchFamily="34" charset="-122"/>
              </a:rPr>
              <a:t>或</a:t>
            </a:r>
            <a:r>
              <a:rPr lang="en-US" altLang="zh-CN" sz="2400" dirty="0">
                <a:solidFill>
                  <a:schemeClr val="tx1">
                    <a:lumMod val="50000"/>
                  </a:schemeClr>
                </a:solidFill>
                <a:latin typeface="微软雅黑" pitchFamily="34" charset="-122"/>
                <a:ea typeface="微软雅黑" pitchFamily="34" charset="-122"/>
              </a:rPr>
              <a:t>60Hz</a:t>
            </a:r>
            <a:r>
              <a:rPr lang="zh-CN" altLang="zh-CN" sz="2400" dirty="0">
                <a:solidFill>
                  <a:schemeClr val="tx1">
                    <a:lumMod val="50000"/>
                  </a:schemeClr>
                </a:solidFill>
                <a:latin typeface="微软雅黑" pitchFamily="34" charset="-122"/>
                <a:ea typeface="微软雅黑" pitchFamily="34" charset="-122"/>
              </a:rPr>
              <a:t>额定电压</a:t>
            </a:r>
            <a:r>
              <a:rPr lang="en-US" altLang="zh-CN" sz="2400" dirty="0">
                <a:solidFill>
                  <a:schemeClr val="tx1">
                    <a:lumMod val="50000"/>
                  </a:schemeClr>
                </a:solidFill>
                <a:latin typeface="微软雅黑" pitchFamily="34" charset="-122"/>
                <a:ea typeface="微软雅黑" pitchFamily="34" charset="-122"/>
              </a:rPr>
              <a:t>1200V</a:t>
            </a:r>
            <a:r>
              <a:rPr lang="zh-CN" altLang="zh-CN" sz="2400" dirty="0">
                <a:solidFill>
                  <a:schemeClr val="tx1">
                    <a:lumMod val="50000"/>
                  </a:schemeClr>
                </a:solidFill>
                <a:latin typeface="微软雅黑" pitchFamily="34" charset="-122"/>
                <a:ea typeface="微软雅黑" pitchFamily="34" charset="-122"/>
              </a:rPr>
              <a:t>以下，直流额定电压</a:t>
            </a:r>
            <a:r>
              <a:rPr lang="en-US" altLang="zh-CN" sz="2400" dirty="0">
                <a:solidFill>
                  <a:schemeClr val="tx1">
                    <a:lumMod val="50000"/>
                  </a:schemeClr>
                </a:solidFill>
                <a:latin typeface="微软雅黑" pitchFamily="34" charset="-122"/>
                <a:ea typeface="微软雅黑" pitchFamily="34" charset="-122"/>
              </a:rPr>
              <a:t>1500V</a:t>
            </a:r>
            <a:r>
              <a:rPr lang="zh-CN" altLang="zh-CN" sz="2400" dirty="0">
                <a:solidFill>
                  <a:schemeClr val="tx1">
                    <a:lumMod val="50000"/>
                  </a:schemeClr>
                </a:solidFill>
                <a:latin typeface="微软雅黑" pitchFamily="34" charset="-122"/>
                <a:ea typeface="微软雅黑" pitchFamily="34" charset="-122"/>
              </a:rPr>
              <a:t>以下的电路内起接通、断开、保护、控制或调节作用的电器称为低压电器。</a:t>
            </a:r>
            <a:endParaRPr lang="zh-CN" altLang="en-US" sz="2400" dirty="0">
              <a:solidFill>
                <a:schemeClr val="tx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3323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低压电器定义及分类</a:t>
            </a:r>
            <a:endParaRPr lang="zh-CN" altLang="en-US" sz="2400" b="1" dirty="0">
              <a:solidFill>
                <a:schemeClr val="tx2"/>
              </a:solidFill>
              <a:latin typeface="微软雅黑" pitchFamily="34" charset="-122"/>
              <a:ea typeface="微软雅黑" pitchFamily="34" charset="-122"/>
              <a:cs typeface="+mj-cs"/>
            </a:endParaRPr>
          </a:p>
        </p:txBody>
      </p:sp>
      <p:sp>
        <p:nvSpPr>
          <p:cNvPr id="14" name="矩形 13"/>
          <p:cNvSpPr/>
          <p:nvPr/>
        </p:nvSpPr>
        <p:spPr>
          <a:xfrm>
            <a:off x="845574" y="155679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15616" y="1397966"/>
            <a:ext cx="4176464"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分类</a:t>
            </a:r>
            <a:endParaRPr lang="zh-CN" altLang="en-US" sz="2400" dirty="0">
              <a:latin typeface="微软雅黑" pitchFamily="34" charset="-122"/>
              <a:ea typeface="微软雅黑" pitchFamily="34" charset="-122"/>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0848"/>
            <a:ext cx="6103915" cy="30253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925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电磁式电器</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6624736" cy="2677656"/>
          </a:xfrm>
          <a:prstGeom prst="rect">
            <a:avLst/>
          </a:prstGeom>
          <a:noFill/>
        </p:spPr>
        <p:txBody>
          <a:bodyPr wrap="square" rtlCol="0">
            <a:spAutoFit/>
          </a:bodyPr>
          <a:lstStyle/>
          <a:p>
            <a:pPr marL="342900" indent="-342900">
              <a:lnSpc>
                <a:spcPct val="150000"/>
              </a:lnSpc>
              <a:buClr>
                <a:srgbClr val="002060"/>
              </a:buClr>
              <a:buFont typeface="Wingdings" pitchFamily="2" charset="2"/>
              <a:buChar char="ü"/>
            </a:pPr>
            <a:r>
              <a:rPr lang="zh-CN" altLang="en-US" sz="2400" dirty="0" smtClean="0">
                <a:latin typeface="微软雅黑" pitchFamily="34" charset="-122"/>
                <a:ea typeface="微软雅黑" pitchFamily="34" charset="-122"/>
              </a:rPr>
              <a:t>最常用的低压电器</a:t>
            </a:r>
            <a:endParaRPr lang="en-US" altLang="zh-CN" sz="2400" dirty="0" smtClean="0">
              <a:latin typeface="微软雅黑" pitchFamily="34" charset="-122"/>
              <a:ea typeface="微软雅黑" pitchFamily="34" charset="-122"/>
            </a:endParaRPr>
          </a:p>
          <a:p>
            <a:pPr marL="342900" indent="-342900">
              <a:lnSpc>
                <a:spcPct val="150000"/>
              </a:lnSpc>
              <a:buClr>
                <a:srgbClr val="002060"/>
              </a:buClr>
              <a:buFont typeface="Wingdings" pitchFamily="2" charset="2"/>
              <a:buChar char="ü"/>
            </a:pPr>
            <a:r>
              <a:rPr lang="zh-CN" altLang="en-US" sz="2400" dirty="0" smtClean="0">
                <a:latin typeface="微软雅黑" pitchFamily="34" charset="-122"/>
                <a:ea typeface="微软雅黑" pitchFamily="34" charset="-122"/>
              </a:rPr>
              <a:t>主要由电磁机构和执行机构组成</a:t>
            </a:r>
            <a:endParaRPr lang="en-US" altLang="zh-CN" sz="2400" dirty="0" smtClean="0">
              <a:latin typeface="微软雅黑" pitchFamily="34" charset="-122"/>
              <a:ea typeface="微软雅黑" pitchFamily="34" charset="-122"/>
            </a:endParaRPr>
          </a:p>
          <a:p>
            <a:pPr marL="342900" indent="-342900">
              <a:lnSpc>
                <a:spcPct val="150000"/>
              </a:lnSpc>
              <a:buClr>
                <a:srgbClr val="002060"/>
              </a:buClr>
              <a:buFont typeface="Wingdings" pitchFamily="2" charset="2"/>
              <a:buChar char="ü"/>
            </a:pPr>
            <a:r>
              <a:rPr lang="zh-CN" altLang="en-US" sz="2400" dirty="0" smtClean="0">
                <a:latin typeface="微软雅黑" pitchFamily="34" charset="-122"/>
                <a:ea typeface="微软雅黑" pitchFamily="34" charset="-122"/>
              </a:rPr>
              <a:t>电磁结构分为交流和直流两种</a:t>
            </a:r>
            <a:endParaRPr lang="en-US" altLang="zh-CN" sz="2400" dirty="0" smtClean="0">
              <a:latin typeface="微软雅黑" pitchFamily="34" charset="-122"/>
              <a:ea typeface="微软雅黑" pitchFamily="34" charset="-122"/>
            </a:endParaRPr>
          </a:p>
          <a:p>
            <a:pPr marL="342900" indent="-342900">
              <a:lnSpc>
                <a:spcPct val="150000"/>
              </a:lnSpc>
              <a:buClr>
                <a:srgbClr val="002060"/>
              </a:buClr>
              <a:buFont typeface="Wingdings" pitchFamily="2" charset="2"/>
              <a:buChar char="ü"/>
            </a:pPr>
            <a:r>
              <a:rPr lang="zh-CN" altLang="en-US" sz="2400" dirty="0" smtClean="0">
                <a:latin typeface="微软雅黑" pitchFamily="34" charset="-122"/>
                <a:ea typeface="微软雅黑" pitchFamily="34" charset="-122"/>
              </a:rPr>
              <a:t>执行机构分为触头系统和灭弧装置两部分 </a:t>
            </a:r>
            <a:endParaRPr lang="en-US" altLang="zh-CN" sz="2400" dirty="0" smtClean="0">
              <a:latin typeface="微软雅黑" pitchFamily="34" charset="-122"/>
              <a:ea typeface="微软雅黑" pitchFamily="34" charset="-122"/>
            </a:endParaRPr>
          </a:p>
          <a:p>
            <a:endParaRPr lang="zh-CN" altLang="en-US" sz="2400" dirty="0"/>
          </a:p>
        </p:txBody>
      </p:sp>
    </p:spTree>
    <p:extLst>
      <p:ext uri="{BB962C8B-B14F-4D97-AF65-F5344CB8AC3E}">
        <p14:creationId xmlns:p14="http://schemas.microsoft.com/office/powerpoint/2010/main" val="125016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电磁式电器</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7344816" cy="5262979"/>
          </a:xfrm>
          <a:prstGeom prst="rect">
            <a:avLst/>
          </a:prstGeom>
          <a:noFill/>
        </p:spPr>
        <p:txBody>
          <a:bodyPr wrap="square" rtlCol="0">
            <a:spAutoFit/>
          </a:bodyPr>
          <a:lstStyle/>
          <a:p>
            <a:pPr marL="342900" indent="-342900">
              <a:lnSpc>
                <a:spcPct val="150000"/>
              </a:lnSpc>
              <a:buClr>
                <a:srgbClr val="FF0000"/>
              </a:buClr>
              <a:buFont typeface="Wingdings" pitchFamily="2" charset="2"/>
              <a:buChar char="n"/>
            </a:pPr>
            <a:r>
              <a:rPr lang="zh-CN" altLang="en-US" sz="2400" dirty="0" smtClean="0">
                <a:latin typeface="微软雅黑" pitchFamily="34" charset="-122"/>
                <a:ea typeface="微软雅黑" pitchFamily="34" charset="-122"/>
              </a:rPr>
              <a:t>电磁机构</a:t>
            </a:r>
            <a:endParaRPr lang="en-US" altLang="zh-CN" sz="2400" dirty="0">
              <a:latin typeface="微软雅黑" pitchFamily="34" charset="-122"/>
              <a:ea typeface="微软雅黑" pitchFamily="34" charset="-122"/>
            </a:endParaRPr>
          </a:p>
          <a:p>
            <a:pPr>
              <a:lnSpc>
                <a:spcPct val="150000"/>
              </a:lnSpc>
            </a:pPr>
            <a:r>
              <a:rPr lang="zh-CN" altLang="en-US" sz="2400" dirty="0" smtClean="0">
                <a:latin typeface="微软雅黑" pitchFamily="34" charset="-122"/>
                <a:ea typeface="微软雅黑" pitchFamily="34" charset="-122"/>
              </a:rPr>
              <a:t>由线圈、铁芯（静铁芯）和衔铁（动铁芯）组成</a:t>
            </a:r>
            <a:endParaRPr lang="en-US" altLang="zh-CN" sz="2400" dirty="0" smtClean="0">
              <a:latin typeface="微软雅黑" pitchFamily="34" charset="-122"/>
              <a:ea typeface="微软雅黑" pitchFamily="34" charset="-122"/>
            </a:endParaRPr>
          </a:p>
          <a:p>
            <a:pPr>
              <a:lnSpc>
                <a:spcPct val="150000"/>
              </a:lnSpc>
            </a:pPr>
            <a:r>
              <a:rPr lang="zh-CN" altLang="en-US" sz="2400" dirty="0">
                <a:latin typeface="微软雅黑" pitchFamily="34" charset="-122"/>
                <a:ea typeface="微软雅黑" pitchFamily="34" charset="-122"/>
              </a:rPr>
              <a:t>作用：将电磁能量转换成机械能量，带动触头动作使之闭合或断开，从而实现电路的接通或分断</a:t>
            </a:r>
            <a:endParaRPr lang="en-US" altLang="zh-CN" sz="2400" dirty="0">
              <a:latin typeface="微软雅黑" pitchFamily="34" charset="-122"/>
              <a:ea typeface="微软雅黑" pitchFamily="34" charset="-122"/>
            </a:endParaRPr>
          </a:p>
          <a:p>
            <a:endParaRPr lang="en-US" altLang="zh-CN" sz="2400" dirty="0" smtClean="0"/>
          </a:p>
          <a:p>
            <a:endParaRPr lang="en-US" altLang="zh-CN" sz="2400" dirty="0"/>
          </a:p>
          <a:p>
            <a:endParaRPr lang="en-US" altLang="zh-CN" sz="2400" dirty="0" smtClean="0"/>
          </a:p>
          <a:p>
            <a:endParaRPr lang="en-US" altLang="zh-CN" sz="2400" dirty="0" smtClean="0"/>
          </a:p>
          <a:p>
            <a:endParaRPr lang="en-US" altLang="zh-CN" sz="2400" dirty="0" smtClean="0"/>
          </a:p>
          <a:p>
            <a:endParaRPr lang="en-US" altLang="zh-CN" sz="2400" dirty="0" smtClean="0"/>
          </a:p>
          <a:p>
            <a:pPr algn="ctr"/>
            <a:endParaRPr lang="en-US" altLang="zh-CN" sz="2400" dirty="0" smtClean="0"/>
          </a:p>
          <a:p>
            <a:endParaRPr lang="zh-CN" altLang="en-US" sz="2400" dirty="0"/>
          </a:p>
        </p:txBody>
      </p:sp>
    </p:spTree>
    <p:extLst>
      <p:ext uri="{BB962C8B-B14F-4D97-AF65-F5344CB8AC3E}">
        <p14:creationId xmlns:p14="http://schemas.microsoft.com/office/powerpoint/2010/main" val="634498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56432"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电磁式电器</a:t>
            </a:r>
            <a:endParaRPr lang="zh-CN" altLang="en-US" sz="2400" b="1"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27584" y="1398932"/>
            <a:ext cx="7344816" cy="5355312"/>
          </a:xfrm>
          <a:prstGeom prst="rect">
            <a:avLst/>
          </a:prstGeom>
          <a:noFill/>
        </p:spPr>
        <p:txBody>
          <a:bodyPr wrap="square" rtlCol="0">
            <a:spAutoFit/>
          </a:bodyPr>
          <a:lstStyle/>
          <a:p>
            <a:pPr marL="342900" indent="-342900">
              <a:buClr>
                <a:srgbClr val="FF0000"/>
              </a:buClr>
              <a:buFont typeface="Wingdings" pitchFamily="2" charset="2"/>
              <a:buChar char="n"/>
            </a:pPr>
            <a:r>
              <a:rPr lang="zh-CN" altLang="en-US" sz="2400" dirty="0" smtClean="0">
                <a:latin typeface="微软雅黑" pitchFamily="34" charset="-122"/>
                <a:ea typeface="微软雅黑" pitchFamily="34" charset="-122"/>
              </a:rPr>
              <a:t>电磁机构</a:t>
            </a:r>
            <a:endParaRPr lang="en-US" altLang="zh-CN" sz="2400" dirty="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构成</a:t>
            </a:r>
            <a:r>
              <a:rPr lang="zh-CN" altLang="en-US" sz="2400" dirty="0" smtClean="0"/>
              <a:t>：</a:t>
            </a:r>
            <a:endParaRPr lang="en-US" altLang="zh-CN" sz="2400" dirty="0"/>
          </a:p>
          <a:p>
            <a:endParaRPr lang="en-US" altLang="zh-CN" sz="2400" dirty="0" smtClean="0"/>
          </a:p>
          <a:p>
            <a:endParaRPr lang="en-US" altLang="zh-CN" sz="2400" dirty="0" smtClean="0"/>
          </a:p>
          <a:p>
            <a:endParaRPr lang="en-US" altLang="zh-CN" sz="2400" dirty="0" smtClean="0"/>
          </a:p>
          <a:p>
            <a:endParaRPr lang="en-US" altLang="zh-CN" sz="2400" dirty="0" smtClean="0"/>
          </a:p>
          <a:p>
            <a:pPr algn="ctr"/>
            <a:endParaRPr lang="en-US" altLang="zh-CN" sz="2400" dirty="0" smtClean="0"/>
          </a:p>
          <a:p>
            <a:r>
              <a:rPr lang="en-US" altLang="zh-CN" sz="2400" dirty="0"/>
              <a:t> </a:t>
            </a:r>
            <a:r>
              <a:rPr lang="en-US" altLang="zh-CN" sz="2400" dirty="0" smtClean="0"/>
              <a:t>               </a:t>
            </a:r>
            <a:r>
              <a:rPr lang="en-US" altLang="zh-CN" dirty="0" smtClean="0"/>
              <a:t> </a:t>
            </a:r>
            <a:r>
              <a:rPr lang="zh-CN" altLang="zh-CN" dirty="0" smtClean="0">
                <a:latin typeface="Times New Roman" pitchFamily="18" charset="0"/>
              </a:rPr>
              <a:t>(</a:t>
            </a:r>
            <a:r>
              <a:rPr lang="zh-CN" altLang="zh-CN" dirty="0">
                <a:latin typeface="Times New Roman" pitchFamily="18" charset="0"/>
              </a:rPr>
              <a:t>a) </a:t>
            </a:r>
            <a:r>
              <a:rPr lang="en-US" altLang="zh-CN" dirty="0" smtClean="0">
                <a:latin typeface="Times New Roman" pitchFamily="18" charset="0"/>
              </a:rPr>
              <a:t>                    (b)                         (c)</a:t>
            </a:r>
          </a:p>
          <a:p>
            <a:pPr algn="ctr">
              <a:lnSpc>
                <a:spcPct val="150000"/>
              </a:lnSpc>
            </a:pP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a:t>
            </a:r>
            <a:r>
              <a:rPr lang="zh-CN" altLang="en-US" dirty="0" smtClean="0">
                <a:latin typeface="微软雅黑" pitchFamily="34" charset="-122"/>
                <a:ea typeface="微软雅黑" pitchFamily="34" charset="-122"/>
              </a:rPr>
              <a:t>衔铁沿棱角转动的拍合式铁心</a:t>
            </a:r>
            <a:r>
              <a:rPr lang="zh-CN" altLang="zh-CN" dirty="0" smtClean="0">
                <a:latin typeface="微软雅黑" pitchFamily="34" charset="-122"/>
                <a:ea typeface="微软雅黑" pitchFamily="34" charset="-122"/>
              </a:rPr>
              <a:t>             </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                                b.</a:t>
            </a:r>
            <a:r>
              <a:rPr lang="zh-CN" altLang="en-US" dirty="0" smtClean="0">
                <a:latin typeface="微软雅黑" pitchFamily="34" charset="-122"/>
                <a:ea typeface="微软雅黑" pitchFamily="34" charset="-122"/>
              </a:rPr>
              <a:t>衔铁沿轴转动的拍合式铁心</a:t>
            </a:r>
            <a:r>
              <a:rPr lang="zh-CN" altLang="zh-CN" dirty="0" smtClean="0">
                <a:latin typeface="微软雅黑" pitchFamily="34" charset="-122"/>
                <a:ea typeface="微软雅黑" pitchFamily="34" charset="-122"/>
              </a:rPr>
              <a:t>               </a:t>
            </a:r>
            <a:endParaRPr lang="en-US" altLang="zh-CN" dirty="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                                c.</a:t>
            </a:r>
            <a:r>
              <a:rPr lang="zh-CN" altLang="en-US" dirty="0" smtClean="0">
                <a:latin typeface="微软雅黑" pitchFamily="34" charset="-122"/>
                <a:ea typeface="微软雅黑" pitchFamily="34" charset="-122"/>
              </a:rPr>
              <a:t>双</a:t>
            </a:r>
            <a:r>
              <a:rPr lang="en-US" altLang="zh-CN" dirty="0" smtClean="0">
                <a:latin typeface="微软雅黑" pitchFamily="34" charset="-122"/>
                <a:ea typeface="微软雅黑" pitchFamily="34" charset="-122"/>
              </a:rPr>
              <a:t>E</a:t>
            </a:r>
            <a:r>
              <a:rPr lang="zh-CN" altLang="en-US" dirty="0" smtClean="0">
                <a:latin typeface="微软雅黑" pitchFamily="34" charset="-122"/>
                <a:ea typeface="微软雅黑" pitchFamily="34" charset="-122"/>
              </a:rPr>
              <a:t>型直动式铁心</a:t>
            </a:r>
            <a:endParaRPr lang="zh-CN" altLang="zh-CN" dirty="0">
              <a:latin typeface="微软雅黑" pitchFamily="34" charset="-122"/>
              <a:ea typeface="微软雅黑" pitchFamily="34" charset="-122"/>
            </a:endParaRPr>
          </a:p>
          <a:p>
            <a:pPr algn="ctr">
              <a:lnSpc>
                <a:spcPct val="150000"/>
              </a:lnSpc>
            </a:pPr>
            <a:r>
              <a:rPr lang="zh-CN"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1</a:t>
            </a:r>
            <a:r>
              <a:rPr lang="zh-CN" altLang="zh-CN" dirty="0">
                <a:latin typeface="微软雅黑" pitchFamily="34" charset="-122"/>
                <a:ea typeface="微软雅黑" pitchFamily="34" charset="-122"/>
              </a:rPr>
              <a:t>—衔铁；2—铁芯；3—吸引</a:t>
            </a:r>
            <a:r>
              <a:rPr lang="zh-CN" altLang="zh-CN" dirty="0" smtClean="0">
                <a:latin typeface="微软雅黑" pitchFamily="34" charset="-122"/>
                <a:ea typeface="微软雅黑" pitchFamily="34" charset="-122"/>
              </a:rPr>
              <a:t>线圈</a:t>
            </a:r>
            <a:endParaRPr lang="en-US" altLang="zh-CN" dirty="0">
              <a:latin typeface="微软雅黑" pitchFamily="34" charset="-122"/>
              <a:ea typeface="微软雅黑" pitchFamily="34" charset="-122"/>
            </a:endParaRPr>
          </a:p>
          <a:p>
            <a:pPr algn="ctr"/>
            <a:r>
              <a:rPr lang="zh-CN" altLang="zh-CN" dirty="0" smtClean="0">
                <a:latin typeface="微软雅黑" pitchFamily="34" charset="-122"/>
                <a:ea typeface="微软雅黑" pitchFamily="34" charset="-122"/>
              </a:rPr>
              <a:t>图</a:t>
            </a:r>
            <a:r>
              <a:rPr lang="zh-CN" altLang="zh-CN" dirty="0">
                <a:latin typeface="微软雅黑" pitchFamily="34" charset="-122"/>
                <a:ea typeface="微软雅黑" pitchFamily="34" charset="-122"/>
              </a:rPr>
              <a:t>1-1 电磁机构几种结构形式</a:t>
            </a:r>
          </a:p>
          <a:p>
            <a:endParaRPr lang="zh-CN" altLang="en-US" sz="2400"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285032" y="2141364"/>
            <a:ext cx="5904656" cy="2232248"/>
          </a:xfrm>
          <a:prstGeom prst="rect">
            <a:avLst/>
          </a:prstGeom>
          <a:noFill/>
          <a:ln>
            <a:noFill/>
          </a:ln>
        </p:spPr>
      </p:pic>
    </p:spTree>
    <p:extLst>
      <p:ext uri="{BB962C8B-B14F-4D97-AF65-F5344CB8AC3E}">
        <p14:creationId xmlns:p14="http://schemas.microsoft.com/office/powerpoint/2010/main" val="393591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A000120140530A80PPBG">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2862</TotalTime>
  <Words>1987</Words>
  <Application>Microsoft Office PowerPoint</Application>
  <PresentationFormat>全屏显示(4:3)</PresentationFormat>
  <Paragraphs>290</Paragraphs>
  <Slides>35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Kozuka Gothic Pr6N B</vt:lpstr>
      <vt:lpstr>方正舒体</vt:lpstr>
      <vt:lpstr>宋体</vt:lpstr>
      <vt:lpstr>微软雅黑</vt:lpstr>
      <vt:lpstr>幼圆</vt:lpstr>
      <vt:lpstr>Aharoni</vt:lpstr>
      <vt:lpstr>Arial</vt:lpstr>
      <vt:lpstr>Arial Black</vt:lpstr>
      <vt:lpstr>Arial Narrow</vt:lpstr>
      <vt:lpstr>Calibri</vt:lpstr>
      <vt:lpstr>Palace Script MT</vt:lpstr>
      <vt:lpstr>Times New Roman</vt:lpstr>
      <vt:lpstr>Wingdings</vt:lpstr>
      <vt:lpstr>A000120140530A80PPBG</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428</cp:revision>
  <dcterms:created xsi:type="dcterms:W3CDTF">2008-06-05T04:49:45Z</dcterms:created>
  <dcterms:modified xsi:type="dcterms:W3CDTF">2014-12-02T00:58:22Z</dcterms:modified>
</cp:coreProperties>
</file>