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35"/>
  </p:notesMasterIdLst>
  <p:sldIdLst>
    <p:sldId id="579" r:id="rId2"/>
    <p:sldId id="578" r:id="rId3"/>
    <p:sldId id="455" r:id="rId4"/>
    <p:sldId id="456" r:id="rId5"/>
    <p:sldId id="457" r:id="rId6"/>
    <p:sldId id="545" r:id="rId7"/>
    <p:sldId id="554" r:id="rId8"/>
    <p:sldId id="555" r:id="rId9"/>
    <p:sldId id="556" r:id="rId10"/>
    <p:sldId id="558" r:id="rId11"/>
    <p:sldId id="557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70" r:id="rId24"/>
    <p:sldId id="571" r:id="rId25"/>
    <p:sldId id="572" r:id="rId26"/>
    <p:sldId id="482" r:id="rId27"/>
    <p:sldId id="574" r:id="rId28"/>
    <p:sldId id="512" r:id="rId29"/>
    <p:sldId id="513" r:id="rId30"/>
    <p:sldId id="575" r:id="rId31"/>
    <p:sldId id="485" r:id="rId32"/>
    <p:sldId id="487" r:id="rId33"/>
    <p:sldId id="576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9" autoAdjust="0"/>
    <p:restoredTop sz="99534" autoAdjust="0"/>
  </p:normalViewPr>
  <p:slideViewPr>
    <p:cSldViewPr>
      <p:cViewPr varScale="1">
        <p:scale>
          <a:sx n="83" d="100"/>
          <a:sy n="83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51952-DF11-414D-8E94-11A720D0430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4204F26B-3A55-4539-88AD-4D267BEAF0C3}">
      <dgm:prSet phldrT="[文本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896E334-0F0D-4FDC-9C6A-FBCB43EA4DBB}" type="parTrans" cxnId="{194C7425-4535-40C9-8BC2-F3293B534CF4}">
      <dgm:prSet/>
      <dgm:spPr/>
      <dgm:t>
        <a:bodyPr/>
        <a:lstStyle/>
        <a:p>
          <a:endParaRPr lang="zh-CN" altLang="en-US"/>
        </a:p>
      </dgm:t>
    </dgm:pt>
    <dgm:pt modelId="{EBCE2EE9-5A8D-4DCF-BC84-B7094A71D8BD}" type="sibTrans" cxnId="{194C7425-4535-40C9-8BC2-F3293B534CF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6AD91F41-9D87-4B28-A90C-000582152DA3}">
      <dgm:prSet phldrT="[文本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423E01E-2225-41F9-A828-73827A594088}" type="parTrans" cxnId="{9F6C44D3-A92E-4DCC-A9E6-B9D9BC4F8AE7}">
      <dgm:prSet/>
      <dgm:spPr/>
      <dgm:t>
        <a:bodyPr/>
        <a:lstStyle/>
        <a:p>
          <a:endParaRPr lang="zh-CN" altLang="en-US"/>
        </a:p>
      </dgm:t>
    </dgm:pt>
    <dgm:pt modelId="{D5855A68-0427-4E38-8152-3AB06B90D261}" type="sibTrans" cxnId="{9F6C44D3-A92E-4DCC-A9E6-B9D9BC4F8AE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DB5356A4-CD20-4294-A981-D9D284EF1AC8}" type="pres">
      <dgm:prSet presAssocID="{7B651952-DF11-414D-8E94-11A720D04309}" presName="Name0" presStyleCnt="0">
        <dgm:presLayoutVars>
          <dgm:chMax val="21"/>
          <dgm:chPref val="21"/>
        </dgm:presLayoutVars>
      </dgm:prSet>
      <dgm:spPr/>
    </dgm:pt>
    <dgm:pt modelId="{DECBA780-AF2F-4ECD-91CC-93FBA12D928B}" type="pres">
      <dgm:prSet presAssocID="{4204F26B-3A55-4539-88AD-4D267BEAF0C3}" presName="tex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3F0DA21-6737-48BB-827B-424778B9EAA1}" type="pres">
      <dgm:prSet presAssocID="{4204F26B-3A55-4539-88AD-4D267BEAF0C3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>
        <a:xfrm>
          <a:off x="1467504" y="1127066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A70601C7-A116-4B80-8628-B636CB46E395}" type="pres">
      <dgm:prSet presAssocID="{4204F26B-3A55-4539-88AD-4D267BEAF0C3}" presName="text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8785B9D-0F5B-40B6-B477-82C597640808}" type="pres">
      <dgm:prSet presAssocID="{4204F26B-3A55-4539-88AD-4D267BEAF0C3}" presName="accentRepeatNode" presStyleLbl="solidAlignAcc1" presStyleIdx="0" presStyleCnt="4" custLinFactX="-100000" custLinFactY="65419" custLinFactNeighborX="-141224" custLinFactNeighborY="100000"/>
      <dgm:spPr>
        <a:xfrm>
          <a:off x="1522312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F6DFD73-FBBC-4BA2-B7D2-9C25D56AA372}" type="pres">
      <dgm:prSet presAssocID="{EBCE2EE9-5A8D-4DCF-BC84-B7094A71D8BD}" presName="image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73AD755-68DA-4BF5-9807-A0AF3B44D39B}" type="pres">
      <dgm:prSet presAssocID="{EBCE2EE9-5A8D-4DCF-BC84-B7094A71D8BD}" presName="imageRepeatNode" presStyleLbl="alignAcc1" presStyleIdx="0" presStyleCnt="2" custLinFactNeighborX="5237" custLinFactNeighborY="-1890"/>
      <dgm:spPr>
        <a:xfrm>
          <a:off x="0" y="31173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5C4874E3-4535-4C7F-9BE2-7CAB0DF80654}" type="pres">
      <dgm:prSet presAssocID="{EBCE2EE9-5A8D-4DCF-BC84-B7094A71D8BD}" presName="image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78E1D52-9A06-4C3A-B85F-4A84A3583BF1}" type="pres">
      <dgm:prSet presAssocID="{EBCE2EE9-5A8D-4DCF-BC84-B7094A71D8BD}" presName="accentRepeatNode" presStyleLbl="solidAlignAcc1" presStyleIdx="1" presStyleCnt="4" custLinFactX="139304" custLinFactY="-200000" custLinFactNeighborX="200000" custLinFactNeighborY="-265707"/>
      <dgm:spPr>
        <a:xfrm>
          <a:off x="1195926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D730A21-CECA-4465-8E58-5D1B1A478710}" type="pres">
      <dgm:prSet presAssocID="{6AD91F41-9D87-4B28-A90C-000582152DA3}" presName="tex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09CB03B-7F17-4F1C-BB03-C84FBAB06190}" type="pres">
      <dgm:prSet presAssocID="{6AD91F41-9D87-4B28-A90C-000582152DA3}" presName="textRepeatNode" presStyleLbl="alignNode1" presStyleIdx="1" presStyleCnt="2" custScaleX="98552" custLinFactNeighborX="1340" custLinFactNeighborY="3192">
        <dgm:presLayoutVars>
          <dgm:chMax val="0"/>
          <dgm:chPref val="0"/>
          <dgm:bulletEnabled val="1"/>
        </dgm:presLayoutVars>
      </dgm:prSet>
      <dgm:spPr>
        <a:xfrm>
          <a:off x="2899837" y="72002"/>
          <a:ext cx="1729679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05B7D1AE-E4A6-4276-8A01-37C248CE9D41}" type="pres">
      <dgm:prSet presAssocID="{6AD91F41-9D87-4B28-A90C-000582152DA3}" presName="text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A919062-BD18-4EFF-97C0-9F2C9198A016}" type="pres">
      <dgm:prSet presAssocID="{6AD91F41-9D87-4B28-A90C-000582152DA3}" presName="accentRepeatNode" presStyleLbl="solidAlignAcc1" presStyleIdx="2" presStyleCnt="4" custLinFactX="100000" custLinFactY="-200000" custLinFactNeighborX="197450" custLinFactNeighborY="-225023"/>
      <dgm:spPr>
        <a:xfrm>
          <a:off x="4131550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D5A2D0B-9F4D-42EA-A183-6B571EC09EFB}" type="pres">
      <dgm:prSet presAssocID="{D5855A68-0427-4E38-8152-3AB06B90D261}" presName="image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6D904E6-F0C5-42BD-96B4-0E85AFB088BE}" type="pres">
      <dgm:prSet presAssocID="{D5855A68-0427-4E38-8152-3AB06B90D261}" presName="imageRepeatNode" presStyleLbl="alignAcc1" presStyleIdx="1" presStyleCnt="2" custLinFactNeighborX="-300" custLinFactNeighborY="1656"/>
      <dgm:spPr>
        <a:xfrm>
          <a:off x="4403128" y="118057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BDCD2C9A-EA97-4C07-9072-5B75A320E08B}" type="pres">
      <dgm:prSet presAssocID="{D5855A68-0427-4E38-8152-3AB06B90D261}" presName="image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52A2E50-1BC1-4B1A-AFB6-B046F1D753A5}" type="pres">
      <dgm:prSet presAssocID="{D5855A68-0427-4E38-8152-3AB06B90D261}" presName="accentRepeatNode" presStyleLbl="solidAlignAcc1" presStyleIdx="3" presStyleCnt="4" custLinFactX="-100000" custLinFactNeighborX="-168192" custLinFactNeighborY="84051"/>
      <dgm:spPr>
        <a:xfrm>
          <a:off x="4457936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9F6C44D3-A92E-4DCC-A9E6-B9D9BC4F8AE7}" srcId="{7B651952-DF11-414D-8E94-11A720D04309}" destId="{6AD91F41-9D87-4B28-A90C-000582152DA3}" srcOrd="1" destOrd="0" parTransId="{8423E01E-2225-41F9-A828-73827A594088}" sibTransId="{D5855A68-0427-4E38-8152-3AB06B90D261}"/>
    <dgm:cxn modelId="{97BC626B-E27E-4A44-9275-7B395AD9E686}" type="presOf" srcId="{EBCE2EE9-5A8D-4DCF-BC84-B7094A71D8BD}" destId="{373AD755-68DA-4BF5-9807-A0AF3B44D39B}" srcOrd="0" destOrd="0" presId="urn:microsoft.com/office/officeart/2008/layout/HexagonCluster"/>
    <dgm:cxn modelId="{BD7DE0ED-825C-43FF-A269-B36ED2258622}" type="presOf" srcId="{D5855A68-0427-4E38-8152-3AB06B90D261}" destId="{B6D904E6-F0C5-42BD-96B4-0E85AFB088BE}" srcOrd="0" destOrd="0" presId="urn:microsoft.com/office/officeart/2008/layout/HexagonCluster"/>
    <dgm:cxn modelId="{2BBFE6C2-939F-4BAA-A8C3-5A5392A281B3}" type="presOf" srcId="{6AD91F41-9D87-4B28-A90C-000582152DA3}" destId="{109CB03B-7F17-4F1C-BB03-C84FBAB06190}" srcOrd="0" destOrd="0" presId="urn:microsoft.com/office/officeart/2008/layout/HexagonCluster"/>
    <dgm:cxn modelId="{3D95A6D9-C560-4BAE-A472-10F2ABC7C81D}" type="presOf" srcId="{7B651952-DF11-414D-8E94-11A720D04309}" destId="{DB5356A4-CD20-4294-A981-D9D284EF1AC8}" srcOrd="0" destOrd="0" presId="urn:microsoft.com/office/officeart/2008/layout/HexagonCluster"/>
    <dgm:cxn modelId="{194C7425-4535-40C9-8BC2-F3293B534CF4}" srcId="{7B651952-DF11-414D-8E94-11A720D04309}" destId="{4204F26B-3A55-4539-88AD-4D267BEAF0C3}" srcOrd="0" destOrd="0" parTransId="{8896E334-0F0D-4FDC-9C6A-FBCB43EA4DBB}" sibTransId="{EBCE2EE9-5A8D-4DCF-BC84-B7094A71D8BD}"/>
    <dgm:cxn modelId="{DBFC7B7E-0F47-42F0-9644-760D08DF1582}" type="presOf" srcId="{4204F26B-3A55-4539-88AD-4D267BEAF0C3}" destId="{63F0DA21-6737-48BB-827B-424778B9EAA1}" srcOrd="0" destOrd="0" presId="urn:microsoft.com/office/officeart/2008/layout/HexagonCluster"/>
    <dgm:cxn modelId="{AFD19436-C871-4E5A-880E-4369D2E4F027}" type="presParOf" srcId="{DB5356A4-CD20-4294-A981-D9D284EF1AC8}" destId="{DECBA780-AF2F-4ECD-91CC-93FBA12D928B}" srcOrd="0" destOrd="0" presId="urn:microsoft.com/office/officeart/2008/layout/HexagonCluster"/>
    <dgm:cxn modelId="{83B6A9FF-F750-4E97-9E93-5852610503FE}" type="presParOf" srcId="{DECBA780-AF2F-4ECD-91CC-93FBA12D928B}" destId="{63F0DA21-6737-48BB-827B-424778B9EAA1}" srcOrd="0" destOrd="0" presId="urn:microsoft.com/office/officeart/2008/layout/HexagonCluster"/>
    <dgm:cxn modelId="{23912E30-A8C1-46C2-8356-DD8F3A4ACF96}" type="presParOf" srcId="{DB5356A4-CD20-4294-A981-D9D284EF1AC8}" destId="{A70601C7-A116-4B80-8628-B636CB46E395}" srcOrd="1" destOrd="0" presId="urn:microsoft.com/office/officeart/2008/layout/HexagonCluster"/>
    <dgm:cxn modelId="{59E561D9-BA44-455E-BB8F-47D04E6BCA02}" type="presParOf" srcId="{A70601C7-A116-4B80-8628-B636CB46E395}" destId="{18785B9D-0F5B-40B6-B477-82C597640808}" srcOrd="0" destOrd="0" presId="urn:microsoft.com/office/officeart/2008/layout/HexagonCluster"/>
    <dgm:cxn modelId="{213C98BB-A107-4999-B34C-5922AEEAE64A}" type="presParOf" srcId="{DB5356A4-CD20-4294-A981-D9D284EF1AC8}" destId="{7F6DFD73-FBBC-4BA2-B7D2-9C25D56AA372}" srcOrd="2" destOrd="0" presId="urn:microsoft.com/office/officeart/2008/layout/HexagonCluster"/>
    <dgm:cxn modelId="{93773C3D-B742-4033-A39F-262E1991E90B}" type="presParOf" srcId="{7F6DFD73-FBBC-4BA2-B7D2-9C25D56AA372}" destId="{373AD755-68DA-4BF5-9807-A0AF3B44D39B}" srcOrd="0" destOrd="0" presId="urn:microsoft.com/office/officeart/2008/layout/HexagonCluster"/>
    <dgm:cxn modelId="{F9AC37BE-B1AB-47D7-A741-007D34B1AC02}" type="presParOf" srcId="{DB5356A4-CD20-4294-A981-D9D284EF1AC8}" destId="{5C4874E3-4535-4C7F-9BE2-7CAB0DF80654}" srcOrd="3" destOrd="0" presId="urn:microsoft.com/office/officeart/2008/layout/HexagonCluster"/>
    <dgm:cxn modelId="{437C6B86-32A8-459C-BBC0-3BD3F042CBDA}" type="presParOf" srcId="{5C4874E3-4535-4C7F-9BE2-7CAB0DF80654}" destId="{E78E1D52-9A06-4C3A-B85F-4A84A3583BF1}" srcOrd="0" destOrd="0" presId="urn:microsoft.com/office/officeart/2008/layout/HexagonCluster"/>
    <dgm:cxn modelId="{AC8BC284-AD86-4E2D-84D0-AD88537DE969}" type="presParOf" srcId="{DB5356A4-CD20-4294-A981-D9D284EF1AC8}" destId="{ED730A21-CECA-4465-8E58-5D1B1A478710}" srcOrd="4" destOrd="0" presId="urn:microsoft.com/office/officeart/2008/layout/HexagonCluster"/>
    <dgm:cxn modelId="{00841879-0F04-4512-92BB-606288DDDAA9}" type="presParOf" srcId="{ED730A21-CECA-4465-8E58-5D1B1A478710}" destId="{109CB03B-7F17-4F1C-BB03-C84FBAB06190}" srcOrd="0" destOrd="0" presId="urn:microsoft.com/office/officeart/2008/layout/HexagonCluster"/>
    <dgm:cxn modelId="{4F657233-4613-4702-B57B-17DA7ABB4AE5}" type="presParOf" srcId="{DB5356A4-CD20-4294-A981-D9D284EF1AC8}" destId="{05B7D1AE-E4A6-4276-8A01-37C248CE9D41}" srcOrd="5" destOrd="0" presId="urn:microsoft.com/office/officeart/2008/layout/HexagonCluster"/>
    <dgm:cxn modelId="{B8DDE583-4D5D-4192-97C9-9477353CE129}" type="presParOf" srcId="{05B7D1AE-E4A6-4276-8A01-37C248CE9D41}" destId="{4A919062-BD18-4EFF-97C0-9F2C9198A016}" srcOrd="0" destOrd="0" presId="urn:microsoft.com/office/officeart/2008/layout/HexagonCluster"/>
    <dgm:cxn modelId="{8AA7D593-8B6A-41BB-9E56-1DDA62BD1C15}" type="presParOf" srcId="{DB5356A4-CD20-4294-A981-D9D284EF1AC8}" destId="{8D5A2D0B-9F4D-42EA-A183-6B571EC09EFB}" srcOrd="6" destOrd="0" presId="urn:microsoft.com/office/officeart/2008/layout/HexagonCluster"/>
    <dgm:cxn modelId="{8FA4B128-B836-40A2-8684-F124121D7AD2}" type="presParOf" srcId="{8D5A2D0B-9F4D-42EA-A183-6B571EC09EFB}" destId="{B6D904E6-F0C5-42BD-96B4-0E85AFB088BE}" srcOrd="0" destOrd="0" presId="urn:microsoft.com/office/officeart/2008/layout/HexagonCluster"/>
    <dgm:cxn modelId="{28F2F7B5-8AEE-4FFF-91E1-9F7A8FD9F44E}" type="presParOf" srcId="{DB5356A4-CD20-4294-A981-D9D284EF1AC8}" destId="{BDCD2C9A-EA97-4C07-9072-5B75A320E08B}" srcOrd="7" destOrd="0" presId="urn:microsoft.com/office/officeart/2008/layout/HexagonCluster"/>
    <dgm:cxn modelId="{7B57581F-BD14-4CC9-9CDC-937B012F7842}" type="presParOf" srcId="{BDCD2C9A-EA97-4C07-9072-5B75A320E08B}" destId="{452A2E50-1BC1-4B1A-AFB6-B046F1D753A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0DA21-6737-48BB-827B-424778B9EAA1}">
      <dsp:nvSpPr>
        <dsp:cNvPr id="0" name=""/>
        <dsp:cNvSpPr/>
      </dsp:nvSpPr>
      <dsp:spPr>
        <a:xfrm>
          <a:off x="1149686" y="1165225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1363081" y="1349249"/>
        <a:ext cx="948202" cy="817697"/>
      </dsp:txXfrm>
    </dsp:sp>
    <dsp:sp modelId="{18785B9D-0F5B-40B6-B477-82C597640808}">
      <dsp:nvSpPr>
        <dsp:cNvPr id="0" name=""/>
        <dsp:cNvSpPr/>
      </dsp:nvSpPr>
      <dsp:spPr>
        <a:xfrm>
          <a:off x="805081" y="1918232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D755-68DA-4BF5-9807-A0AF3B44D39B}">
      <dsp:nvSpPr>
        <dsp:cNvPr id="0" name=""/>
        <dsp:cNvSpPr/>
      </dsp:nvSpPr>
      <dsp:spPr>
        <a:xfrm>
          <a:off x="72008" y="504056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E1D52-9A06-4C3A-B85F-4A84A3583BF1}">
      <dsp:nvSpPr>
        <dsp:cNvPr id="0" name=""/>
        <dsp:cNvSpPr/>
      </dsp:nvSpPr>
      <dsp:spPr>
        <a:xfrm>
          <a:off x="1482040" y="902794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CB03B-7F17-4F1C-BB03-C84FBAB06190}">
      <dsp:nvSpPr>
        <dsp:cNvPr id="0" name=""/>
        <dsp:cNvSpPr/>
      </dsp:nvSpPr>
      <dsp:spPr>
        <a:xfrm>
          <a:off x="2328236" y="564315"/>
          <a:ext cx="135508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539972" y="749591"/>
        <a:ext cx="931610" cy="815193"/>
      </dsp:txXfrm>
    </dsp:sp>
    <dsp:sp modelId="{4A919062-BD18-4EFF-97C0-9F2C9198A016}">
      <dsp:nvSpPr>
        <dsp:cNvPr id="0" name=""/>
        <dsp:cNvSpPr/>
      </dsp:nvSpPr>
      <dsp:spPr>
        <a:xfrm>
          <a:off x="3714655" y="959207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904E6-F0C5-42BD-96B4-0E85AFB088BE}">
      <dsp:nvSpPr>
        <dsp:cNvPr id="0" name=""/>
        <dsp:cNvSpPr/>
      </dsp:nvSpPr>
      <dsp:spPr>
        <a:xfrm>
          <a:off x="3445418" y="1184861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A2E50-1BC1-4B1A-AFB6-B046F1D753A5}">
      <dsp:nvSpPr>
        <dsp:cNvPr id="0" name=""/>
        <dsp:cNvSpPr/>
      </dsp:nvSpPr>
      <dsp:spPr>
        <a:xfrm>
          <a:off x="3061612" y="1805405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B96D022A-D747-43A4-8788-B86006E41700}" type="datetimeFigureOut">
              <a:rPr lang="zh-CN" altLang="en-US" smtClean="0"/>
              <a:pPr>
                <a:defRPr/>
              </a:pPr>
              <a:t>2014/12/2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0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flip="none" rotWithShape="1">
          <a:gsLst>
            <a:gs pos="30000">
              <a:schemeClr val="accent1">
                <a:lumMod val="63000"/>
              </a:schemeClr>
            </a:gs>
            <a:gs pos="100000">
              <a:srgbClr val="A5C9F4">
                <a:lumMod val="33000"/>
              </a:srgbClr>
            </a:gs>
            <a:gs pos="3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"/>
          <p:cNvGrpSpPr>
            <a:grpSpLocks/>
          </p:cNvGrpSpPr>
          <p:nvPr userDrawn="1"/>
        </p:nvGrpSpPr>
        <p:grpSpPr bwMode="auto">
          <a:xfrm>
            <a:off x="6084168" y="476672"/>
            <a:ext cx="2617787" cy="1223157"/>
            <a:chOff x="-1132669" y="101366"/>
            <a:chExt cx="2617907" cy="1223080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-1132669" y="800604"/>
              <a:ext cx="2617907" cy="52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2000" kern="0" dirty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霍山县高级职业</a:t>
              </a:r>
              <a:r>
                <a:rPr lang="zh-CN" altLang="en-US" sz="2000" kern="0" dirty="0" smtClean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中学</a:t>
              </a:r>
              <a:endParaRPr lang="en-US" altLang="zh-CN" sz="2000" kern="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 Huo shan </a:t>
              </a:r>
              <a:r>
                <a:rPr lang="en-US" altLang="zh-CN" sz="800" b="0" kern="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county senior vocational </a:t>
              </a: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middle school</a:t>
              </a:r>
              <a:endParaRPr lang="en-US" altLang="zh-CN" sz="800" b="0" kern="0" dirty="0" smtClean="0">
                <a:solidFill>
                  <a:srgbClr val="FFFF00"/>
                </a:solidFill>
                <a:latin typeface="Aharoni" pitchFamily="2" charset="-79"/>
                <a:ea typeface="方正舒体" pitchFamily="2" charset="-122"/>
                <a:cs typeface="Aharoni" pitchFamily="2" charset="-79"/>
              </a:endParaRPr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0848"/>
                </a:clrFrom>
                <a:clrTo>
                  <a:srgbClr val="080848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472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3" y="101366"/>
              <a:ext cx="890998" cy="728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1" name="图示 20"/>
          <p:cNvGraphicFramePr/>
          <p:nvPr userDrawn="1">
            <p:extLst/>
          </p:nvPr>
        </p:nvGraphicFramePr>
        <p:xfrm>
          <a:off x="1907704" y="1844824"/>
          <a:ext cx="4824536" cy="287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118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C6CAA68-00BF-480F-99B8-CFA6B5D852F0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6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B618D30-7B2A-4395-B20C-A4046AEDEC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5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6F9820A-1FDE-456A-8CCA-8221FA7B5DF7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5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5C98EB5-A64A-4CF9-9484-72F57086931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4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9A363EC-11CB-428F-98EC-20A34952979C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2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001718C-9A00-49C9-AB3E-A2700A69F72D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2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82834D-FB12-4EBF-BF08-4E88C090FF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9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FE7305B-85DF-4478-8B8A-6EEAEF9667C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50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7B78A7F-EC0A-4938-8CA2-460132A91A85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15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8DD22E6-FB54-4CD1-8F3A-5EAD269F07B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2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355835-FDAF-4410-B11B-A293EB17999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2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0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7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8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0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/>
              <a:pPr>
                <a:defRPr/>
              </a:pPr>
              <a:t>2014/12/2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E9FB0E7-EEC2-44D4-91EA-EC8E2146FEC8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7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8289092-54EF-42ED-B6E5-862CDDCA7F2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2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F50BBD3-280D-43F3-9039-D0F26525656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2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0E27A5-8B5F-4655-9B44-AF52D89701F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4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4F0DBDD-03BE-4F91-BFA9-4F3FBAF579F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3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5781680-4A95-4F20-9607-AE0B91F7CA8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9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8186A90-85F2-491D-B28A-65E64640E48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3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8"/>
          <p:cNvGrpSpPr>
            <a:grpSpLocks/>
          </p:cNvGrpSpPr>
          <p:nvPr userDrawn="1"/>
        </p:nvGrpSpPr>
        <p:grpSpPr bwMode="auto">
          <a:xfrm>
            <a:off x="0" y="692150"/>
            <a:ext cx="9144000" cy="6159500"/>
            <a:chOff x="0" y="0"/>
            <a:chExt cx="9144000" cy="6851936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pic>
          <p:nvPicPr>
            <p:cNvPr id="1039" name="图片 6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63"/>
              <a:ext cx="9144000" cy="68458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9144000" cy="6851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矩形 24"/>
          <p:cNvSpPr>
            <a:spLocks noChangeArrowheads="1"/>
          </p:cNvSpPr>
          <p:nvPr userDrawn="1"/>
        </p:nvSpPr>
        <p:spPr bwMode="auto">
          <a:xfrm>
            <a:off x="6588224" y="6362361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《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电气控制与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PLC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技术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》</a:t>
            </a:r>
          </a:p>
        </p:txBody>
      </p:sp>
      <p:grpSp>
        <p:nvGrpSpPr>
          <p:cNvPr id="1032" name="组合 25"/>
          <p:cNvGrpSpPr>
            <a:grpSpLocks/>
          </p:cNvGrpSpPr>
          <p:nvPr userDrawn="1"/>
        </p:nvGrpSpPr>
        <p:grpSpPr bwMode="auto">
          <a:xfrm>
            <a:off x="0" y="0"/>
            <a:ext cx="9144000" cy="692150"/>
            <a:chOff x="0" y="0"/>
            <a:chExt cx="9144000" cy="692696"/>
          </a:xfrm>
        </p:grpSpPr>
        <p:sp>
          <p:nvSpPr>
            <p:cNvPr id="1033" name="AutoShape 1" descr="C:\Users\jian.peng\AppData\Roaming\Tencent\Users\512555475\QQ\WinTemp\RichOle\L2@X$R3~W0GO`~G)&gt;_5BW.jpg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mtClean="0">
                <a:solidFill>
                  <a:srgbClr val="47494B"/>
                </a:solidFill>
                <a:ea typeface="宋体" charset="-122"/>
              </a:endParaRPr>
            </a:p>
          </p:txBody>
        </p:sp>
        <p:pic>
          <p:nvPicPr>
            <p:cNvPr id="28" name="Picture 2" descr="C:\Users\jian.peng\AppData\Roaming\Tencent\Users\512555475\QQ\WinTemp\RichOle\`DTVU$WU[9$3OT)5%DORB_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35896" y="152400"/>
              <a:ext cx="5508104" cy="495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grpSp>
          <p:nvGrpSpPr>
            <p:cNvPr id="1035" name="组合 28"/>
            <p:cNvGrpSpPr>
              <a:grpSpLocks/>
            </p:cNvGrpSpPr>
            <p:nvPr/>
          </p:nvGrpSpPr>
          <p:grpSpPr bwMode="auto">
            <a:xfrm>
              <a:off x="152400" y="52770"/>
              <a:ext cx="3308303" cy="639926"/>
              <a:chOff x="184198" y="113326"/>
              <a:chExt cx="3308303" cy="639926"/>
            </a:xfrm>
          </p:grpSpPr>
          <p:sp>
            <p:nvSpPr>
              <p:cNvPr id="1037" name="TextBox 7"/>
              <p:cNvSpPr txBox="1">
                <a:spLocks noChangeArrowheads="1"/>
              </p:cNvSpPr>
              <p:nvPr/>
            </p:nvSpPr>
            <p:spPr bwMode="auto">
              <a:xfrm>
                <a:off x="874761" y="160648"/>
                <a:ext cx="2617787" cy="522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zh-CN" altLang="en-US" sz="2000" b="1" smtClean="0">
                    <a:solidFill>
                      <a:srgbClr val="4D579C"/>
                    </a:solidFill>
                    <a:latin typeface="方正舒体" pitchFamily="2" charset="-122"/>
                    <a:ea typeface="方正舒体" pitchFamily="2" charset="-122"/>
                  </a:rPr>
                  <a:t>霍山县高级职业中学</a:t>
                </a:r>
                <a:endParaRPr kumimoji="1" lang="en-US" altLang="zh-CN" sz="2000" b="1" smtClean="0">
                  <a:solidFill>
                    <a:srgbClr val="4D579C"/>
                  </a:solidFill>
                  <a:latin typeface="方正舒体" pitchFamily="2" charset="-122"/>
                  <a:ea typeface="方正舒体" pitchFamily="2" charset="-122"/>
                </a:endParaRPr>
              </a:p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en-US" altLang="zh-CN" sz="800" smtClean="0">
                    <a:solidFill>
                      <a:srgbClr val="4D579C"/>
                    </a:solidFill>
                    <a:latin typeface="Aharoni" pitchFamily="2" charset="-79"/>
                    <a:cs typeface="Aharoni" pitchFamily="2" charset="-79"/>
                  </a:rPr>
                  <a:t> Huo shan county senior vocational middle school</a:t>
                </a:r>
                <a:endParaRPr kumimoji="1" lang="en-US" altLang="zh-CN" sz="800" smtClean="0">
                  <a:solidFill>
                    <a:srgbClr val="4D579C"/>
                  </a:solidFill>
                  <a:latin typeface="Aharoni" pitchFamily="2" charset="-79"/>
                  <a:ea typeface="方正舒体" pitchFamily="2" charset="-122"/>
                  <a:cs typeface="Aharoni" pitchFamily="2" charset="-79"/>
                </a:endParaRPr>
              </a:p>
            </p:txBody>
          </p:sp>
          <p:pic>
            <p:nvPicPr>
              <p:cNvPr id="1038" name="Picture 11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98" y="113326"/>
                <a:ext cx="782542" cy="639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0" name="直接连接符 29"/>
            <p:cNvCxnSpPr/>
            <p:nvPr/>
          </p:nvCxnSpPr>
          <p:spPr>
            <a:xfrm>
              <a:off x="3491880" y="152400"/>
              <a:ext cx="0" cy="495123"/>
            </a:xfrm>
            <a:prstGeom prst="line">
              <a:avLst/>
            </a:prstGeom>
            <a:ln w="190500" cmpd="thickThin">
              <a:gradFill>
                <a:gsLst>
                  <a:gs pos="0">
                    <a:srgbClr val="030BA9"/>
                  </a:gs>
                  <a:gs pos="47000">
                    <a:schemeClr val="accent1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856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  <p:sldLayoutId id="2147483925" r:id="rId20"/>
    <p:sldLayoutId id="2147483926" r:id="rId21"/>
    <p:sldLayoutId id="2147483927" r:id="rId22"/>
    <p:sldLayoutId id="2147483928" r:id="rId23"/>
    <p:sldLayoutId id="2147483904" r:id="rId24"/>
    <p:sldLayoutId id="2147483852" r:id="rId2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4549F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70000"/>
        <a:buBlip>
          <a:blip r:embed="rId30"/>
        </a:buBlip>
        <a:defRPr sz="2000" kern="1200">
          <a:solidFill>
            <a:srgbClr val="14549F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AFB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3728" y="4869160"/>
            <a:ext cx="540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电气控制与</a:t>
            </a:r>
            <a:r>
              <a:rPr lang="en-US" altLang="zh-CN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PLC</a:t>
            </a: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技术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6754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30830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4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80444" y="836712"/>
            <a:ext cx="360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空气阻尼式时间继电器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1202" y="1556792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064" y="1397967"/>
            <a:ext cx="489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工作原理（以通电延时型为例）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5208" y="1988840"/>
            <a:ext cx="7269986" cy="414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当通电延时型时间继电器电磁铁线圈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通电后，将衔铁吸下，于是顶杆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与衔铁间出现一个空隙，当与顶杆相连的活塞在弹簧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的作用下由上向下移动时，在橡皮膜上方气室的空气逐渐稀薄，形成负压，因此活塞杆只能缓慢地向下移动，在降到一定位置时，杠杆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使触头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动作（常开触点闭合，常闭触点断开）。线圈断电时，弹簧使衔铁和活塞等复位，空气经橡皮膜与顶杆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之间推开的空隙迅速排出，触点瞬时复位。</a:t>
            </a:r>
          </a:p>
        </p:txBody>
      </p:sp>
    </p:spTree>
    <p:extLst>
      <p:ext uri="{BB962C8B-B14F-4D97-AF65-F5344CB8AC3E}">
        <p14:creationId xmlns:p14="http://schemas.microsoft.com/office/powerpoint/2010/main" val="13645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80444" y="836712"/>
            <a:ext cx="360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空气阻尼式时间继电器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1202" y="1556792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064" y="139796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图形文字符号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8" y="1988840"/>
            <a:ext cx="624707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1187624" y="5517232"/>
            <a:ext cx="65173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     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d) 图形文字符号</a:t>
            </a:r>
          </a:p>
          <a:p>
            <a:pPr>
              <a:lnSpc>
                <a:spcPts val="3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图10-1 空气阻尼式JS7-A型时间继电器的结构与动作原理图</a:t>
            </a:r>
          </a:p>
        </p:txBody>
      </p:sp>
    </p:spTree>
    <p:extLst>
      <p:ext uri="{BB962C8B-B14F-4D97-AF65-F5344CB8AC3E}">
        <p14:creationId xmlns:p14="http://schemas.microsoft.com/office/powerpoint/2010/main" val="15754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80444" y="836712"/>
            <a:ext cx="360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空气阻尼式时间继电器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1202" y="1556792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064" y="139796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型号意义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86315"/>
              </p:ext>
            </p:extLst>
          </p:nvPr>
        </p:nvGraphicFramePr>
        <p:xfrm>
          <a:off x="1046064" y="1988840"/>
          <a:ext cx="6311289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Visio" r:id="rId3" imgW="4978908" imgH="2848570" progId="Visio.Drawing.11">
                  <p:embed/>
                </p:oleObj>
              </mc:Choice>
              <mc:Fallback>
                <p:oleObj name="Visio" r:id="rId3" imgW="4978908" imgH="284857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064" y="1988840"/>
                        <a:ext cx="6311289" cy="36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2484784" y="580526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时间继电器的型号意义</a:t>
            </a:r>
          </a:p>
        </p:txBody>
      </p:sp>
    </p:spTree>
    <p:extLst>
      <p:ext uri="{BB962C8B-B14F-4D97-AF65-F5344CB8AC3E}">
        <p14:creationId xmlns:p14="http://schemas.microsoft.com/office/powerpoint/2010/main" val="30258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764704"/>
            <a:ext cx="2993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晶体管时间继电器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2336" y="1610915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6154" y="14520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种类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6262" y="2212886"/>
            <a:ext cx="629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JSJ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JSB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JS5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JS8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JS14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JS15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JS20</a:t>
            </a:r>
          </a:p>
        </p:txBody>
      </p:sp>
    </p:spTree>
    <p:extLst>
      <p:ext uri="{BB962C8B-B14F-4D97-AF65-F5344CB8AC3E}">
        <p14:creationId xmlns:p14="http://schemas.microsoft.com/office/powerpoint/2010/main" val="1677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764704"/>
            <a:ext cx="2993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晶体管时间继电器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0268" y="1589707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6154" y="1430882"/>
            <a:ext cx="708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电原理图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(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以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JS20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型单结晶体管式时间继电器为例）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C:\Users\bixia.he\AppData\Local\Temp\SNAGHTML14d926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80" y="2132856"/>
            <a:ext cx="6422032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123728" y="5836880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(a) 单结晶体管式时间继电器的电原理图</a:t>
            </a:r>
          </a:p>
        </p:txBody>
      </p:sp>
    </p:spTree>
    <p:extLst>
      <p:ext uri="{BB962C8B-B14F-4D97-AF65-F5344CB8AC3E}">
        <p14:creationId xmlns:p14="http://schemas.microsoft.com/office/powerpoint/2010/main" val="29126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764704"/>
            <a:ext cx="2993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晶体管时间继电器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6262" y="1556792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6154" y="1397967"/>
            <a:ext cx="723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原理框图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(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以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JS20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型单结晶体管式时间继电器为例）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78" y="2204293"/>
            <a:ext cx="5691378" cy="30249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215090" y="5517232"/>
            <a:ext cx="68435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b)单结晶体管管式时间继电器的原理框图</a:t>
            </a:r>
          </a:p>
          <a:p>
            <a:pPr>
              <a:lnSpc>
                <a:spcPts val="3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图10-3 JS20型单结晶体管式时间继电器的电原理图与原理框图</a:t>
            </a:r>
          </a:p>
        </p:txBody>
      </p:sp>
    </p:spTree>
    <p:extLst>
      <p:ext uri="{BB962C8B-B14F-4D97-AF65-F5344CB8AC3E}">
        <p14:creationId xmlns:p14="http://schemas.microsoft.com/office/powerpoint/2010/main" val="5468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764704"/>
            <a:ext cx="2993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晶体管时间继电器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0268" y="1556792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242" y="13831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8492" y="1988840"/>
            <a:ext cx="6879852" cy="4154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当接通电源后，经二极管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VD1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整流、电容器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滤波以及稳压管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VD3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稳压的直流电压，通过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RP2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R4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VD2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向电容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以极小的时间常数快速充电。电容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上的电压在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R5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分压的基础上经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RP1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按指数规律逐渐升高。当此电压大于单结晶体管的峰点电压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Up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时，单结晶体管导通，输出电压脉冲触发小型晶闸管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VD4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VD4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导通后使继电器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吸合，其触点除用来接通和分断外电路外，还利用其另一对常开触点将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短路，使之迅速放电，同时氖指示灯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HL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起辉。当切断电源时，继电器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释放，电路恢复原始状态，等待下一次动作。只要调节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RP1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RP2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便可调节延时时间。</a:t>
            </a:r>
          </a:p>
        </p:txBody>
      </p:sp>
    </p:spTree>
    <p:extLst>
      <p:ext uri="{BB962C8B-B14F-4D97-AF65-F5344CB8AC3E}">
        <p14:creationId xmlns:p14="http://schemas.microsoft.com/office/powerpoint/2010/main" val="24269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6" y="764704"/>
            <a:ext cx="3916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时间继电器的故障及维修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9518" y="19168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延时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准确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1484784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6154" y="13259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故障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2545282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1434" y="238645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原因</a:t>
            </a:r>
          </a:p>
        </p:txBody>
      </p:sp>
      <p:sp>
        <p:nvSpPr>
          <p:cNvPr id="4" name="矩形 3"/>
          <p:cNvSpPr/>
          <p:nvPr/>
        </p:nvSpPr>
        <p:spPr>
          <a:xfrm>
            <a:off x="733500" y="3068960"/>
            <a:ext cx="7510908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空气室密封不严或橡皮薄膜损坏而漏气，使延时动作时间缩短，甚至不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延时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要重新装配空气室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拆装过程中或其他原因有灰尘进入空气通道，使空气通道受阻，继电器的延时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时间变得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很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长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要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拆开气室，清除空气室内的灰尘，排除故障。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23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83568" y="836712"/>
            <a:ext cx="5764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10.3.2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笼型异步电动机降压启动控制电路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48396" y="1515467"/>
            <a:ext cx="4532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定子串电阻降压启动控制线路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2204864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942" y="204603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5840" y="2636912"/>
            <a:ext cx="6822504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控制线路工作情况如下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合上电源开关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QS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，按启动按钮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通电并自锁，同时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通电，电动机定子串入电阻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进行降压启动，经时间继电器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延时，其常开延时闭合触头闭合，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通电，将启动电阻短接，电动机进入全电压正常运行。</a:t>
            </a:r>
          </a:p>
        </p:txBody>
      </p:sp>
    </p:spTree>
    <p:extLst>
      <p:ext uri="{BB962C8B-B14F-4D97-AF65-F5344CB8AC3E}">
        <p14:creationId xmlns:p14="http://schemas.microsoft.com/office/powerpoint/2010/main" val="8216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64870" y="764704"/>
            <a:ext cx="4532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定子串电阻降压启动控制线路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5840" y="15716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4204" y="141277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80" y="1988840"/>
            <a:ext cx="3961036" cy="414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2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015" y="762668"/>
            <a:ext cx="7664278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10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三相异步电动机串电阻的降压启动控制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线路安装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5500" y="1831063"/>
            <a:ext cx="7298088" cy="4243183"/>
            <a:chOff x="825500" y="1831063"/>
            <a:chExt cx="7298088" cy="4243183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 bwMode="auto">
            <a:xfrm>
              <a:off x="825500" y="2865438"/>
              <a:ext cx="576263" cy="1270000"/>
            </a:xfrm>
            <a:prstGeom prst="rect">
              <a:avLst/>
            </a:prstGeom>
            <a:noFill/>
            <a:ln w="38100" cmpd="thickThin">
              <a:solidFill>
                <a:srgbClr val="FFC000"/>
              </a:solidFill>
              <a:prstDash val="solid"/>
              <a:miter lim="800000"/>
              <a:headEnd/>
              <a:tailEnd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目  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录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</p:txBody>
        </p:sp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906750" y="1871639"/>
              <a:ext cx="1791169" cy="499934"/>
              <a:chOff x="816" y="2304"/>
              <a:chExt cx="1440" cy="448"/>
            </a:xfrm>
          </p:grpSpPr>
          <p:sp>
            <p:nvSpPr>
              <p:cNvPr id="32" name="Freeform 4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3" name="Rectangle 5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0">
                    <a:srgbClr val="FFFF00"/>
                  </a:gs>
                  <a:gs pos="100000">
                    <a:srgbClr val="BBE0E3">
                      <a:gamma/>
                      <a:tint val="57647"/>
                      <a:invGamma/>
                    </a:srgbClr>
                  </a:gs>
                  <a:gs pos="100000">
                    <a:srgbClr val="BBE0E3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第一讲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894050" y="2728514"/>
              <a:ext cx="1791169" cy="499934"/>
              <a:chOff x="816" y="2304"/>
              <a:chExt cx="1440" cy="448"/>
            </a:xfrm>
          </p:grpSpPr>
          <p:sp>
            <p:nvSpPr>
              <p:cNvPr id="30" name="Freeform 7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50000">
                    <a:srgbClr val="009999">
                      <a:gamma/>
                      <a:tint val="57647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第二讲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907372" y="3661719"/>
              <a:ext cx="1791169" cy="499934"/>
              <a:chOff x="816" y="2304"/>
              <a:chExt cx="1440" cy="448"/>
            </a:xfrm>
          </p:grpSpPr>
          <p:sp>
            <p:nvSpPr>
              <p:cNvPr id="28" name="Freeform 10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rgbClr val="3186BB"/>
                  </a:gs>
                  <a:gs pos="100000">
                    <a:srgbClr val="000000">
                      <a:gamma/>
                      <a:tint val="57647"/>
                      <a:invGamma/>
                    </a:srgbClr>
                  </a:gs>
                  <a:gs pos="100000">
                    <a:srgbClr val="000000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第三讲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894050" y="4582180"/>
              <a:ext cx="1791169" cy="501050"/>
              <a:chOff x="816" y="1972"/>
              <a:chExt cx="1440" cy="449"/>
            </a:xfrm>
          </p:grpSpPr>
          <p:sp>
            <p:nvSpPr>
              <p:cNvPr id="26" name="Freeform 13"/>
              <p:cNvSpPr>
                <a:spLocks/>
              </p:cNvSpPr>
              <p:nvPr/>
            </p:nvSpPr>
            <p:spPr bwMode="gray">
              <a:xfrm>
                <a:off x="940" y="2231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gray">
              <a:xfrm>
                <a:off x="816" y="1972"/>
                <a:ext cx="1440" cy="393"/>
              </a:xfrm>
              <a:prstGeom prst="rect">
                <a:avLst/>
              </a:prstGeom>
              <a:gradFill rotWithShape="1">
                <a:gsLst>
                  <a:gs pos="100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79ABB4"/>
                  </a:gs>
                  <a:gs pos="100000">
                    <a:srgbClr val="B5D4CC"/>
                  </a:gs>
                  <a:gs pos="96000">
                    <a:srgbClr val="229E89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4889A1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第四讲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9" name="AutoShape 15"/>
            <p:cNvCxnSpPr>
              <a:cxnSpLocks noChangeShapeType="1"/>
            </p:cNvCxnSpPr>
            <p:nvPr/>
          </p:nvCxnSpPr>
          <p:spPr bwMode="gray">
            <a:xfrm>
              <a:off x="2770901" y="2282848"/>
              <a:ext cx="4997" cy="445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6"/>
            <p:cNvCxnSpPr>
              <a:cxnSpLocks noChangeShapeType="1"/>
            </p:cNvCxnSpPr>
            <p:nvPr/>
          </p:nvCxnSpPr>
          <p:spPr bwMode="gray">
            <a:xfrm flipH="1">
              <a:off x="2775898" y="3167072"/>
              <a:ext cx="622" cy="4946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7"/>
            <p:cNvCxnSpPr>
              <a:cxnSpLocks noChangeShapeType="1"/>
              <a:endCxn id="27" idx="0"/>
            </p:cNvCxnSpPr>
            <p:nvPr/>
          </p:nvCxnSpPr>
          <p:spPr bwMode="gray">
            <a:xfrm>
              <a:off x="2784638" y="4100277"/>
              <a:ext cx="4997" cy="4819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843375" y="2505681"/>
              <a:ext cx="5280213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2805220" y="3431559"/>
              <a:ext cx="531836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2840420" y="4308338"/>
              <a:ext cx="5283168" cy="3289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991625" y="2751927"/>
              <a:ext cx="32047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1.2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实训设备和元器件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3979105" y="3638612"/>
              <a:ext cx="2156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1.3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相关知识  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3997822" y="4582180"/>
              <a:ext cx="2896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1.4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训练内容和步骤</a:t>
              </a: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1894050" y="1871639"/>
              <a:ext cx="0" cy="4141231"/>
            </a:xfrm>
            <a:prstGeom prst="line">
              <a:avLst/>
            </a:prstGeom>
            <a:ln w="63500" cmpd="thickThin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4005007" y="1831063"/>
              <a:ext cx="1973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1.1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训练目标</a:t>
              </a:r>
            </a:p>
          </p:txBody>
        </p:sp>
        <p:grpSp>
          <p:nvGrpSpPr>
            <p:cNvPr id="20" name="Group 12"/>
            <p:cNvGrpSpPr>
              <a:grpSpLocks/>
            </p:cNvGrpSpPr>
            <p:nvPr/>
          </p:nvGrpSpPr>
          <p:grpSpPr bwMode="auto">
            <a:xfrm>
              <a:off x="1947790" y="5574312"/>
              <a:ext cx="1791169" cy="499934"/>
              <a:chOff x="816" y="2304"/>
              <a:chExt cx="1440" cy="448"/>
            </a:xfrm>
          </p:grpSpPr>
          <p:sp>
            <p:nvSpPr>
              <p:cNvPr id="24" name="Freeform 13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97000">
                    <a:srgbClr val="B5D6E1"/>
                  </a:gs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0">
                    <a:srgbClr val="B5D4CC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</a:t>
                </a: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五</a:t>
                </a: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2803579" y="5253598"/>
              <a:ext cx="5320009" cy="363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2" name="AutoShape 17"/>
            <p:cNvCxnSpPr>
              <a:cxnSpLocks noChangeShapeType="1"/>
            </p:cNvCxnSpPr>
            <p:nvPr/>
          </p:nvCxnSpPr>
          <p:spPr bwMode="gray">
            <a:xfrm flipH="1">
              <a:off x="2755467" y="5013187"/>
              <a:ext cx="9994" cy="5535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矩形 22"/>
            <p:cNvSpPr/>
            <p:nvPr/>
          </p:nvSpPr>
          <p:spPr>
            <a:xfrm>
              <a:off x="4022785" y="5566761"/>
              <a:ext cx="4100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1.5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实训报告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要求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考核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标准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420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64870" y="764704"/>
            <a:ext cx="4532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定子串电阻降压启动控制线路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5840" y="15716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4204" y="1412776"/>
            <a:ext cx="633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具有手动和自动控制的串电阻降压启动电路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5840" y="2132856"/>
            <a:ext cx="7038528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电路基础上增设了一个选择开关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SA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，其手柄有两个位置，当手柄置于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位置时为手动控制；当手柄置于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位置时为自动控制。一旦发生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触点闭合不上，可将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SA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扳至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位置，按下升压按钮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通电，电动机便可进入全压下工作，使电路更加安全可靠。</a:t>
            </a:r>
          </a:p>
        </p:txBody>
      </p:sp>
    </p:spTree>
    <p:extLst>
      <p:ext uri="{BB962C8B-B14F-4D97-AF65-F5344CB8AC3E}">
        <p14:creationId xmlns:p14="http://schemas.microsoft.com/office/powerpoint/2010/main" val="13790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64870" y="764704"/>
            <a:ext cx="4532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定子串电阻降压启动控制线路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5840" y="15716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4204" y="1412776"/>
            <a:ext cx="633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具有手动和自动控制的串电阻降压启动电路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5"/>
            <a:ext cx="2952328" cy="387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8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55575" y="788889"/>
            <a:ext cx="5147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绕线转子异步电动机启动控制线路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4" y="1412776"/>
            <a:ext cx="813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）时间原则控制绕线型电动机转子串电阻启动控制电路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5816" y="2204864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2046039"/>
            <a:ext cx="633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2708920"/>
            <a:ext cx="7560840" cy="351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合上电源开关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QS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，按下启动按钮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SB2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，接触器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KM4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线圈通电并自锁，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KT1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同时通电，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KTl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常开触头延时闭合，接触器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KMI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通电动作，使转子回路中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KMI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常开触头闭合，切除第一级启动电阻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，同时使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KT2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通电，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KT2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常开触头延时闭合，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通电动作，切除第二级启动电阻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，同时使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KT3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通电，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KT3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常开触头延时闭合，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通电并自锁，切除第三级启动电阻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的另一副常闭触点断开，使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KT1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线圈失电，进而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KT1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的常开触头瞬时断开，使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KT2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KT3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依次断电释放，恢复原位。只有接触器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保持工作状态，电动机的启动过程结束，进行正常运转。</a:t>
            </a:r>
          </a:p>
        </p:txBody>
      </p:sp>
    </p:spTree>
    <p:extLst>
      <p:ext uri="{BB962C8B-B14F-4D97-AF65-F5344CB8AC3E}">
        <p14:creationId xmlns:p14="http://schemas.microsoft.com/office/powerpoint/2010/main" val="10320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80983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）时间原则控制绕线型电动机转子串电阻启动控制电路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1355084"/>
            <a:ext cx="5688632" cy="41621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31640" y="5805264"/>
            <a:ext cx="6569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图10-5 时间原则控制绕线型电动机转子串电阻启动控制电路</a:t>
            </a:r>
          </a:p>
        </p:txBody>
      </p:sp>
    </p:spTree>
    <p:extLst>
      <p:ext uri="{BB962C8B-B14F-4D97-AF65-F5344CB8AC3E}">
        <p14:creationId xmlns:p14="http://schemas.microsoft.com/office/powerpoint/2010/main" val="28534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584" y="850460"/>
            <a:ext cx="81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）电流原则控制绕线型电动机转子串电阻启动控制电路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5816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1469975"/>
            <a:ext cx="633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1958032"/>
            <a:ext cx="7272808" cy="4234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合上电源开关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QS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，按下启动按钮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SB2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KM4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线圈通电并自锁，电动机定子绕组接通三相电源，转子串入全部电阻启动，同时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KA4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通电，为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KM 1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KM3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通电做好准备。由于刚启动时电流很大，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KAl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KA3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吸合电流相同，故同时吸合动作，其常闭触点都断开，使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KM3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处于断电状态，转子电阻全部串入，达到限流和调节的目的。在启动过程中，随着电动机转速升高，启动电流逐渐减小，而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KA1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KA3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释放电流调节得不同，其中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KA1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释放电流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最大，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KA2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次之，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KA3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最小，所以当启动电流减小到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KA 1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释放电流整定值时，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KA1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首先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释放，其常闭触点返回闭合状态，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KMI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通电，短接第一段转子电阻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R1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，由于电阻短接，转子电流增加，启动转矩增大，致使转速又加快上升，这又使电流下降，当降低到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KA2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释放电流时，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KA2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常闭触点返回闭合状态，使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通电，切断第二段转子电阻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R2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，如此继续，直至转子电阻全部短接，电动机启动过程结束。</a:t>
            </a:r>
          </a:p>
        </p:txBody>
      </p:sp>
    </p:spTree>
    <p:extLst>
      <p:ext uri="{BB962C8B-B14F-4D97-AF65-F5344CB8AC3E}">
        <p14:creationId xmlns:p14="http://schemas.microsoft.com/office/powerpoint/2010/main" val="15764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850461"/>
            <a:ext cx="81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）电流原则控制绕线型电动机转子串电阻启动控制电路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720" y="1515698"/>
            <a:ext cx="5184576" cy="41713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03648" y="587727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图10-6 电流原则控制绕线型电动机转子串电阻的启动控制电路</a:t>
            </a:r>
          </a:p>
        </p:txBody>
      </p:sp>
    </p:spTree>
    <p:extLst>
      <p:ext uri="{BB962C8B-B14F-4D97-AF65-F5344CB8AC3E}">
        <p14:creationId xmlns:p14="http://schemas.microsoft.com/office/powerpoint/2010/main" val="30975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9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10.4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训练内容和步骤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700" y="2038921"/>
            <a:ext cx="761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图</a:t>
            </a:r>
            <a:r>
              <a:rPr lang="en-US" altLang="zh-CN" sz="2400" dirty="0"/>
              <a:t>10-7</a:t>
            </a:r>
            <a:r>
              <a:rPr lang="zh-CN" altLang="zh-CN" sz="2400" dirty="0"/>
              <a:t>是定子串电阻降压启动控制线路的实训</a:t>
            </a:r>
            <a:r>
              <a:rPr lang="zh-CN" altLang="zh-CN" sz="2400" dirty="0" smtClean="0"/>
              <a:t>电路</a:t>
            </a:r>
            <a:r>
              <a:rPr lang="zh-CN" altLang="en-US" sz="2400" dirty="0"/>
              <a:t>。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97581" y="1556792"/>
            <a:ext cx="3323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训练内容和控制要求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65884" y="2619978"/>
            <a:ext cx="3666490" cy="30412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59254" y="5805844"/>
            <a:ext cx="398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图10-7 定子串电阻降压启动控制线路</a:t>
            </a:r>
          </a:p>
        </p:txBody>
      </p:sp>
    </p:spTree>
    <p:extLst>
      <p:ext uri="{BB962C8B-B14F-4D97-AF65-F5344CB8AC3E}">
        <p14:creationId xmlns:p14="http://schemas.microsoft.com/office/powerpoint/2010/main" val="18499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91405" y="877640"/>
            <a:ext cx="3323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训练内容和控制要求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1600398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441573"/>
            <a:ext cx="633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9736" y="1988840"/>
            <a:ext cx="7128792" cy="390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先合上电源开关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QS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，按启动按钮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线圈通电→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主、辅常开触头闭合→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线圈通电→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触头自锁→电动机定子串入电阻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进行降压启动，经时间继电器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延时，其常开延时闭合触头闭合，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线圈通电→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主、辅常开触头闭合自锁→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常闭辅助触头断开→切断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电路，将启动电阻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短接，电动机进入全电压正常运行。</a:t>
            </a:r>
          </a:p>
        </p:txBody>
      </p:sp>
    </p:spTree>
    <p:extLst>
      <p:ext uri="{BB962C8B-B14F-4D97-AF65-F5344CB8AC3E}">
        <p14:creationId xmlns:p14="http://schemas.microsoft.com/office/powerpoint/2010/main" val="11780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6076" y="1538784"/>
            <a:ext cx="7632848" cy="497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）熟悉电气原理图，即图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10-7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，分析定子串电阻降压启动控制线路的控制关系。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）根据电气原理图绘制定子串电阻降压启动控制线路电气安装接线图，如图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10-8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所示。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）找到对应的交流接触器、时间继电器、电阻器等元器件，并检查元器件是否完好。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）固定电气元件。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）按电气安装接线图接线。注意接线要牢固，接触要良好，文明操作。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）在接线完成后，一若检查无误，经指导老师检查允许后方可通电调试。</a:t>
            </a:r>
          </a:p>
          <a:p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5578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836712"/>
            <a:ext cx="17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注意事项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582" y="1484784"/>
            <a:ext cx="7646826" cy="454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）电动机、电阻器及时间继电器的不带电金属外壳必须可靠接地，必须将接地线接在指定的接地螺钉上。</a:t>
            </a:r>
          </a:p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）电阻器要装在箱体内，并且要考虑它产生的热量对其他电器的影响，如置在箱外时，必须采取隔离和遮护措施，以防止产生误触电事故。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 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）布线时，要注意短接电阻器的接触器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在主电路中的接线不能接错，否则会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由于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相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序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接反造成工作时反转，将产生很大的制动电流。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 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）如果学校没有电阻器可用灯箱模拟的方法来进行模拟试验。</a:t>
            </a:r>
          </a:p>
        </p:txBody>
      </p:sp>
    </p:spTree>
    <p:extLst>
      <p:ext uri="{BB962C8B-B14F-4D97-AF65-F5344CB8AC3E}">
        <p14:creationId xmlns:p14="http://schemas.microsoft.com/office/powerpoint/2010/main" val="593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内容占位符 14"/>
          <p:cNvSpPr>
            <a:spLocks noGrp="1"/>
          </p:cNvSpPr>
          <p:nvPr>
            <p:ph idx="1"/>
          </p:nvPr>
        </p:nvSpPr>
        <p:spPr>
          <a:xfrm>
            <a:off x="539552" y="2132856"/>
            <a:ext cx="8424936" cy="38322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熟悉时间继电器的结构、原理及使用方法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掌握三相异步电动机串电阻的降压启动控制线路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掌握电气线路的安装操作方法。</a:t>
            </a:r>
            <a:endParaRPr lang="en-US" altLang="zh-CN" sz="2400" dirty="0">
              <a:solidFill>
                <a:schemeClr val="bg1"/>
              </a:solidFill>
              <a:latin typeface="微软雅黑" pitchFamily="34" charset="-122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zh-CN" sz="2400" dirty="0">
              <a:solidFill>
                <a:schemeClr val="bg1"/>
              </a:solidFill>
              <a:latin typeface="微软雅黑" pitchFamily="34" charset="-122"/>
            </a:endParaRPr>
          </a:p>
          <a:p>
            <a:pPr marL="0" indent="0">
              <a:buClr>
                <a:srgbClr val="FF0000"/>
              </a:buClr>
              <a:buNone/>
            </a:pPr>
            <a:endParaRPr lang="zh-CN" altLang="en-US" sz="2400" dirty="0" smtClean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1052735"/>
            <a:ext cx="316835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10.1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训练目标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14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04106" y="836712"/>
            <a:ext cx="17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注意事项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1496139"/>
            <a:ext cx="4680520" cy="430912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63688" y="588032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图10-8 串电阻降压启动控制线路电气安装接线图</a:t>
            </a:r>
          </a:p>
        </p:txBody>
      </p:sp>
    </p:spTree>
    <p:extLst>
      <p:ext uri="{BB962C8B-B14F-4D97-AF65-F5344CB8AC3E}">
        <p14:creationId xmlns:p14="http://schemas.microsoft.com/office/powerpoint/2010/main" val="408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8528" y="1484784"/>
            <a:ext cx="7560840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）什么是时间继电器？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）画出通电延时时间继电器、断电延时时间继电器的图形文字符号。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769368" y="836712"/>
            <a:ext cx="2092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4.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思考与练习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9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461037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10.5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实训报告要求和考核标准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65500" y="1571566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实训考核标准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5117"/>
              </p:ext>
            </p:extLst>
          </p:nvPr>
        </p:nvGraphicFramePr>
        <p:xfrm>
          <a:off x="1691680" y="2060848"/>
          <a:ext cx="5760640" cy="4089400"/>
        </p:xfrm>
        <a:graphic>
          <a:graphicData uri="http://schemas.openxmlformats.org/drawingml/2006/table">
            <a:tbl>
              <a:tblPr/>
              <a:tblGrid>
                <a:gridCol w="1092752"/>
                <a:gridCol w="1346242"/>
                <a:gridCol w="448951"/>
                <a:gridCol w="2308890"/>
                <a:gridCol w="5638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考核项目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考核内容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配分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考核要求及评分标准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电器安装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时间继电器安装电阻 器的安装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接触器、时间继电器安装到位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电阻器安装到位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布线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主电路连接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控制电路连接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电动机的连接、主电路连接到位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控制电路连接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通电试验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系统组成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系统运行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运行结果分析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能说明系统组成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系统运行正常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会分析运行结果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定额时间为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小时，每超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分钟扣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实际总得分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教师签字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1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b="32274"/>
          <a:stretch/>
        </p:blipFill>
        <p:spPr>
          <a:xfrm>
            <a:off x="251520" y="1961984"/>
            <a:ext cx="4144616" cy="2751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4283968" y="3212976"/>
            <a:ext cx="4104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Thank </a:t>
            </a:r>
            <a:r>
              <a:rPr lang="en-US" altLang="zh-CN" sz="4800" kern="0" dirty="0">
                <a:solidFill>
                  <a:srgbClr val="7D3C4A">
                    <a:lumMod val="50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you!</a:t>
            </a:r>
            <a:r>
              <a:rPr lang="en-US" altLang="zh-CN" sz="4800" kern="0" dirty="0">
                <a:solidFill>
                  <a:srgbClr val="7982BD">
                    <a:lumMod val="75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endParaRPr lang="zh-CN" altLang="en-US" sz="4800" kern="0" dirty="0">
              <a:solidFill>
                <a:srgbClr val="7982BD">
                  <a:lumMod val="75000"/>
                </a:srgb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cxnSp>
        <p:nvCxnSpPr>
          <p:cNvPr id="23556" name="直接连接符 5"/>
          <p:cNvCxnSpPr>
            <a:cxnSpLocks noChangeShapeType="1"/>
          </p:cNvCxnSpPr>
          <p:nvPr/>
        </p:nvCxnSpPr>
        <p:spPr bwMode="auto">
          <a:xfrm>
            <a:off x="3203575" y="4437063"/>
            <a:ext cx="4897438" cy="0"/>
          </a:xfrm>
          <a:prstGeom prst="line">
            <a:avLst/>
          </a:prstGeom>
          <a:noFill/>
          <a:ln w="63500" cmpd="thinThick" algn="ctr">
            <a:solidFill>
              <a:srgbClr val="6D10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/>
          <p:nvPr/>
        </p:nvCxnSpPr>
        <p:spPr>
          <a:xfrm>
            <a:off x="4067175" y="2708275"/>
            <a:ext cx="4033838" cy="0"/>
          </a:xfrm>
          <a:prstGeom prst="line">
            <a:avLst/>
          </a:prstGeom>
          <a:ln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0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89029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9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10.2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实训设备和元器件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6352" y="1451968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-1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训设备和元器件明细表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051223"/>
              </p:ext>
            </p:extLst>
          </p:nvPr>
        </p:nvGraphicFramePr>
        <p:xfrm>
          <a:off x="1709167" y="1916832"/>
          <a:ext cx="5581650" cy="4381500"/>
        </p:xfrm>
        <a:graphic>
          <a:graphicData uri="http://schemas.openxmlformats.org/drawingml/2006/table">
            <a:tbl>
              <a:tblPr/>
              <a:tblGrid>
                <a:gridCol w="461448"/>
                <a:gridCol w="1242792"/>
                <a:gridCol w="854302"/>
                <a:gridCol w="2105201"/>
                <a:gridCol w="917907"/>
              </a:tblGrid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规格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三相异步电动机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Y-112M-4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4KW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380V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、△接法、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11.6A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</a:t>
                      </a:r>
                      <a:r>
                        <a:rPr lang="en-US" sz="1100" kern="100" baseline="-25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/I</a:t>
                      </a:r>
                      <a:r>
                        <a:rPr lang="en-US" sz="1100" kern="100" baseline="-25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Sr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=7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1440r/min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QS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组合开关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HZ10-25/3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三极、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25A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FU1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熔断器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RL1-60/25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60A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、配熔体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25A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FU2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熔断器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RL1-15/2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15A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、配熔体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2A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交流接触器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CJ10-20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20A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、线圈电压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380V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KT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时间继电器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JS7-2A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线圈电压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380V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FR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热继电器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JR16-20/3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三极、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20A</a:t>
                      </a: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、整定电流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8.8A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LA4-3H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保护式按钮、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5A</a:t>
                      </a: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、按钮数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XT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端子板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JX2-1015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10A</a:t>
                      </a: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主电路导线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BVR-1.5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1.5mm</a:t>
                      </a:r>
                      <a:r>
                        <a:rPr lang="en-US" sz="1100" kern="100" baseline="300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7mm</a:t>
                      </a: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×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0.25mm</a:t>
                      </a: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若干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控制电路导线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BVR-1.0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1.5mm</a:t>
                      </a:r>
                      <a:r>
                        <a:rPr lang="en-US" sz="1100" kern="100" baseline="30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7mm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×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0.43mm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若干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9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10.3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相关知识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1484784"/>
            <a:ext cx="2686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10.3.1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时间继电器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9549" y="2276872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6792" y="211804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作用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9549" y="2708920"/>
            <a:ext cx="7376037" cy="184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时间继电器是在电路中起控制动作时间的继电器，当它的感测系统接收输入信号以后，需经过一定时间，它的执行系统才会动作并输出信号，进而操作控制电路。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2108" y="4854351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946" y="469552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用途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8809" y="5229200"/>
            <a:ext cx="73013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被广泛用来控制生产过程中按时间原则制定的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工艺程序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38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83568" y="836712"/>
            <a:ext cx="2686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10.3.1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时间继电器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56622" y="1740768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5396" y="2158314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电磁式时间继电器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空气阻尼式时间继电器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晶体管式时间继电器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电动式时间继电器</a:t>
            </a:r>
            <a:endParaRPr lang="en-US" altLang="zh-CN" sz="2400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3356" y="158194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种类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01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83568" y="836712"/>
            <a:ext cx="2686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10.3.1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时间继电器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98966" y="1340644"/>
            <a:ext cx="360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空气阻尼式时间继电器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1834" y="2046039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448" y="188436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原理</a:t>
            </a:r>
          </a:p>
        </p:txBody>
      </p:sp>
      <p:sp>
        <p:nvSpPr>
          <p:cNvPr id="2" name="矩形 1"/>
          <p:cNvSpPr/>
          <p:nvPr/>
        </p:nvSpPr>
        <p:spPr>
          <a:xfrm>
            <a:off x="845840" y="2452246"/>
            <a:ext cx="6822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利用气囊中的空气通过小孔节流的原理来获得延时动作的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8318" y="3339609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2304" y="318078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结构</a:t>
            </a:r>
          </a:p>
        </p:txBody>
      </p:sp>
      <p:sp>
        <p:nvSpPr>
          <p:cNvPr id="3" name="矩形 2"/>
          <p:cNvSpPr/>
          <p:nvPr/>
        </p:nvSpPr>
        <p:spPr>
          <a:xfrm>
            <a:off x="862324" y="3672289"/>
            <a:ext cx="5719954" cy="236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JS7-A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系列时间继电器由以下几个部分组成：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）电磁机构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）触头系统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）气室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）传动机构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）基座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19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80444" y="836712"/>
            <a:ext cx="360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空气阻尼式时间继电器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1202" y="1556792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064" y="139796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结构图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48" y="2060848"/>
            <a:ext cx="609394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2195736" y="5989930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(a) JS7-4A型时间继电器的结构图</a:t>
            </a:r>
          </a:p>
        </p:txBody>
      </p:sp>
    </p:spTree>
    <p:extLst>
      <p:ext uri="{BB962C8B-B14F-4D97-AF65-F5344CB8AC3E}">
        <p14:creationId xmlns:p14="http://schemas.microsoft.com/office/powerpoint/2010/main" val="38203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80444" y="836712"/>
            <a:ext cx="360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空气阻尼式时间继电器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1202" y="1556792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064" y="139796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通电延时型和断电延时型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98" y="1988840"/>
            <a:ext cx="5986418" cy="27625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1472804" y="4895394"/>
            <a:ext cx="541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(b) 通电延时型                              (c)断电延时型</a:t>
            </a:r>
          </a:p>
        </p:txBody>
      </p:sp>
      <p:sp>
        <p:nvSpPr>
          <p:cNvPr id="3" name="矩形 2"/>
          <p:cNvSpPr/>
          <p:nvPr/>
        </p:nvSpPr>
        <p:spPr>
          <a:xfrm>
            <a:off x="1259632" y="5373216"/>
            <a:ext cx="6504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1—线圈；2—静铁芯；3、8、7—弹簧；4—衔铁；5—推板；6—顶杆；9—橡皮膜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；10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—螺钉；11-进气孔；12—活塞；13、16—微动开关；14—延时触头；15—杠杆</a:t>
            </a:r>
          </a:p>
        </p:txBody>
      </p:sp>
    </p:spTree>
    <p:extLst>
      <p:ext uri="{BB962C8B-B14F-4D97-AF65-F5344CB8AC3E}">
        <p14:creationId xmlns:p14="http://schemas.microsoft.com/office/powerpoint/2010/main" val="37443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000120140530A80PPBG">
  <a:themeElements>
    <a:clrScheme name="自定义 3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78AEEE"/>
      </a:accent1>
      <a:accent2>
        <a:srgbClr val="7982BD"/>
      </a:accent2>
      <a:accent3>
        <a:srgbClr val="A9ADDF"/>
      </a:accent3>
      <a:accent4>
        <a:srgbClr val="9D9394"/>
      </a:accent4>
      <a:accent5>
        <a:srgbClr val="3DA4C9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3486</TotalTime>
  <Words>2185</Words>
  <Application>Microsoft Office PowerPoint</Application>
  <PresentationFormat>全屏显示(4:3)</PresentationFormat>
  <Paragraphs>222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Kozuka Gothic Pr6N B</vt:lpstr>
      <vt:lpstr>方正舒体</vt:lpstr>
      <vt:lpstr>宋体</vt:lpstr>
      <vt:lpstr>微软雅黑</vt:lpstr>
      <vt:lpstr>幼圆</vt:lpstr>
      <vt:lpstr>Aharoni</vt:lpstr>
      <vt:lpstr>Arial</vt:lpstr>
      <vt:lpstr>Arial Black</vt:lpstr>
      <vt:lpstr>Calibri</vt:lpstr>
      <vt:lpstr>Palace Script MT</vt:lpstr>
      <vt:lpstr>Wingdings</vt:lpstr>
      <vt:lpstr>2_A000120140530A80PPBG</vt:lpstr>
      <vt:lpstr>Visio</vt:lpstr>
      <vt:lpstr>电气控制与PLC技术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lkx</dc:creator>
  <cp:lastModifiedBy>gta</cp:lastModifiedBy>
  <cp:revision>543</cp:revision>
  <dcterms:created xsi:type="dcterms:W3CDTF">2008-06-05T04:49:45Z</dcterms:created>
  <dcterms:modified xsi:type="dcterms:W3CDTF">2014-12-02T01:55:21Z</dcterms:modified>
</cp:coreProperties>
</file>