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37"/>
  </p:notesMasterIdLst>
  <p:sldIdLst>
    <p:sldId id="619" r:id="rId2"/>
    <p:sldId id="618" r:id="rId3"/>
    <p:sldId id="455" r:id="rId4"/>
    <p:sldId id="456" r:id="rId5"/>
    <p:sldId id="587" r:id="rId6"/>
    <p:sldId id="457" r:id="rId7"/>
    <p:sldId id="589" r:id="rId8"/>
    <p:sldId id="590" r:id="rId9"/>
    <p:sldId id="591" r:id="rId10"/>
    <p:sldId id="592" r:id="rId11"/>
    <p:sldId id="593" r:id="rId12"/>
    <p:sldId id="595" r:id="rId13"/>
    <p:sldId id="594" r:id="rId14"/>
    <p:sldId id="597" r:id="rId15"/>
    <p:sldId id="598" r:id="rId16"/>
    <p:sldId id="599" r:id="rId17"/>
    <p:sldId id="600" r:id="rId18"/>
    <p:sldId id="601" r:id="rId19"/>
    <p:sldId id="602" r:id="rId20"/>
    <p:sldId id="603" r:id="rId21"/>
    <p:sldId id="604" r:id="rId22"/>
    <p:sldId id="605" r:id="rId23"/>
    <p:sldId id="606" r:id="rId24"/>
    <p:sldId id="607" r:id="rId25"/>
    <p:sldId id="608" r:id="rId26"/>
    <p:sldId id="609" r:id="rId27"/>
    <p:sldId id="610" r:id="rId28"/>
    <p:sldId id="611" r:id="rId29"/>
    <p:sldId id="612" r:id="rId30"/>
    <p:sldId id="482" r:id="rId31"/>
    <p:sldId id="614" r:id="rId32"/>
    <p:sldId id="615" r:id="rId33"/>
    <p:sldId id="513" r:id="rId34"/>
    <p:sldId id="487" r:id="rId35"/>
    <p:sldId id="61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9534" autoAdjust="0"/>
  </p:normalViewPr>
  <p:slideViewPr>
    <p:cSldViewPr>
      <p:cViewPr varScale="1">
        <p:scale>
          <a:sx n="83" d="100"/>
          <a:sy n="83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1952-DF11-414D-8E94-11A720D0430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4204F26B-3A55-4539-88AD-4D267BEAF0C3}">
      <dgm:prSet phldrT="[文本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896E334-0F0D-4FDC-9C6A-FBCB43EA4DBB}" type="parTrans" cxnId="{194C7425-4535-40C9-8BC2-F3293B534CF4}">
      <dgm:prSet/>
      <dgm:spPr/>
      <dgm:t>
        <a:bodyPr/>
        <a:lstStyle/>
        <a:p>
          <a:endParaRPr lang="zh-CN" altLang="en-US"/>
        </a:p>
      </dgm:t>
    </dgm:pt>
    <dgm:pt modelId="{EBCE2EE9-5A8D-4DCF-BC84-B7094A71D8BD}" type="sibTrans" cxnId="{194C7425-4535-40C9-8BC2-F3293B534CF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6AD91F41-9D87-4B28-A90C-000582152DA3}">
      <dgm:prSet phldrT="[文本]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gm:t>
    </dgm:pt>
    <dgm:pt modelId="{8423E01E-2225-41F9-A828-73827A594088}" type="parTrans" cxnId="{9F6C44D3-A92E-4DCC-A9E6-B9D9BC4F8AE7}">
      <dgm:prSet/>
      <dgm:spPr/>
      <dgm:t>
        <a:bodyPr/>
        <a:lstStyle/>
        <a:p>
          <a:endParaRPr lang="zh-CN" altLang="en-US"/>
        </a:p>
      </dgm:t>
    </dgm:pt>
    <dgm:pt modelId="{D5855A68-0427-4E38-8152-3AB06B90D261}" type="sibTrans" cxnId="{9F6C44D3-A92E-4DCC-A9E6-B9D9BC4F8AE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zh-CN" altLang="en-US"/>
        </a:p>
      </dgm:t>
    </dgm:pt>
    <dgm:pt modelId="{DB5356A4-CD20-4294-A981-D9D284EF1AC8}" type="pres">
      <dgm:prSet presAssocID="{7B651952-DF11-414D-8E94-11A720D04309}" presName="Name0" presStyleCnt="0">
        <dgm:presLayoutVars>
          <dgm:chMax val="21"/>
          <dgm:chPref val="21"/>
        </dgm:presLayoutVars>
      </dgm:prSet>
      <dgm:spPr/>
    </dgm:pt>
    <dgm:pt modelId="{DECBA780-AF2F-4ECD-91CC-93FBA12D928B}" type="pres">
      <dgm:prSet presAssocID="{4204F26B-3A55-4539-88AD-4D267BEAF0C3}" presName="tex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3F0DA21-6737-48BB-827B-424778B9EAA1}" type="pres">
      <dgm:prSet presAssocID="{4204F26B-3A55-4539-88AD-4D267BEAF0C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>
        <a:xfrm>
          <a:off x="1467504" y="1127066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A70601C7-A116-4B80-8628-B636CB46E395}" type="pres">
      <dgm:prSet presAssocID="{4204F26B-3A55-4539-88AD-4D267BEAF0C3}" presName="text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8785B9D-0F5B-40B6-B477-82C597640808}" type="pres">
      <dgm:prSet presAssocID="{4204F26B-3A55-4539-88AD-4D267BEAF0C3}" presName="accentRepeatNode" presStyleLbl="solidAlignAcc1" presStyleIdx="0" presStyleCnt="4" custLinFactX="-100000" custLinFactY="65419" custLinFactNeighborX="-141224" custLinFactNeighborY="100000"/>
      <dgm:spPr>
        <a:xfrm>
          <a:off x="1522312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7F6DFD73-FBBC-4BA2-B7D2-9C25D56AA372}" type="pres">
      <dgm:prSet presAssocID="{EBCE2EE9-5A8D-4DCF-BC84-B7094A71D8BD}" presName="image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73AD755-68DA-4BF5-9807-A0AF3B44D39B}" type="pres">
      <dgm:prSet presAssocID="{EBCE2EE9-5A8D-4DCF-BC84-B7094A71D8BD}" presName="imageRepeatNode" presStyleLbl="alignAcc1" presStyleIdx="0" presStyleCnt="2" custLinFactNeighborX="5237" custLinFactNeighborY="-1890"/>
      <dgm:spPr>
        <a:xfrm>
          <a:off x="0" y="31173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5C4874E3-4535-4C7F-9BE2-7CAB0DF80654}" type="pres">
      <dgm:prSet presAssocID="{EBCE2EE9-5A8D-4DCF-BC84-B7094A71D8BD}" presName="imageaccent1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78E1D52-9A06-4C3A-B85F-4A84A3583BF1}" type="pres">
      <dgm:prSet presAssocID="{EBCE2EE9-5A8D-4DCF-BC84-B7094A71D8BD}" presName="accentRepeatNode" presStyleLbl="solidAlignAcc1" presStyleIdx="1" presStyleCnt="4" custLinFactX="139304" custLinFactY="-200000" custLinFactNeighborX="200000" custLinFactNeighborY="-265707"/>
      <dgm:spPr>
        <a:xfrm>
          <a:off x="1195926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D730A21-CECA-4465-8E58-5D1B1A478710}" type="pres">
      <dgm:prSet presAssocID="{6AD91F41-9D87-4B28-A90C-000582152DA3}" presName="tex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09CB03B-7F17-4F1C-BB03-C84FBAB06190}" type="pres">
      <dgm:prSet presAssocID="{6AD91F41-9D87-4B28-A90C-000582152DA3}" presName="textRepeatNode" presStyleLbl="alignNode1" presStyleIdx="1" presStyleCnt="2" custScaleX="98552" custLinFactNeighborX="1340" custLinFactNeighborY="3192">
        <dgm:presLayoutVars>
          <dgm:chMax val="0"/>
          <dgm:chPref val="0"/>
          <dgm:bulletEnabled val="1"/>
        </dgm:presLayoutVars>
      </dgm:prSet>
      <dgm:spPr>
        <a:xfrm>
          <a:off x="2899837" y="72002"/>
          <a:ext cx="1729679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05B7D1AE-E4A6-4276-8A01-37C248CE9D41}" type="pres">
      <dgm:prSet presAssocID="{6AD91F41-9D87-4B28-A90C-000582152DA3}" presName="text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A919062-BD18-4EFF-97C0-9F2C9198A016}" type="pres">
      <dgm:prSet presAssocID="{6AD91F41-9D87-4B28-A90C-000582152DA3}" presName="accentRepeatNode" presStyleLbl="solidAlignAcc1" presStyleIdx="2" presStyleCnt="4" custLinFactX="100000" custLinFactY="-200000" custLinFactNeighborX="197450" custLinFactNeighborY="-225023"/>
      <dgm:spPr>
        <a:xfrm>
          <a:off x="4131550" y="161636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D5A2D0B-9F4D-42EA-A183-6B571EC09EFB}" type="pres">
      <dgm:prSet presAssocID="{D5855A68-0427-4E38-8152-3AB06B90D261}" presName="image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6D904E6-F0C5-42BD-96B4-0E85AFB088BE}" type="pres">
      <dgm:prSet presAssocID="{D5855A68-0427-4E38-8152-3AB06B90D261}" presName="imageRepeatNode" presStyleLbl="alignAcc1" presStyleIdx="1" presStyleCnt="2" custLinFactNeighborX="-300" custLinFactNeighborY="1656"/>
      <dgm:spPr>
        <a:xfrm>
          <a:off x="4403128" y="1180570"/>
          <a:ext cx="1755092" cy="1513530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BDCD2C9A-EA97-4C07-9072-5B75A320E08B}" type="pres">
      <dgm:prSet presAssocID="{D5855A68-0427-4E38-8152-3AB06B90D261}" presName="imageaccent2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52A2E50-1BC1-4B1A-AFB6-B046F1D753A5}" type="pres">
      <dgm:prSet presAssocID="{D5855A68-0427-4E38-8152-3AB06B90D261}" presName="accentRepeatNode" presStyleLbl="solidAlignAcc1" presStyleIdx="3" presStyleCnt="4" custLinFactX="-100000" custLinFactNeighborX="-168192" custLinFactNeighborY="84051"/>
      <dgm:spPr>
        <a:xfrm>
          <a:off x="4457936" y="1795451"/>
          <a:ext cx="205068" cy="176993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gm:spPr>
    </dgm:pt>
  </dgm:ptLst>
  <dgm:cxnLst>
    <dgm:cxn modelId="{A0FCABB8-3863-4612-8ACE-68DAE9DE10C3}" type="presOf" srcId="{D5855A68-0427-4E38-8152-3AB06B90D261}" destId="{B6D904E6-F0C5-42BD-96B4-0E85AFB088BE}" srcOrd="0" destOrd="0" presId="urn:microsoft.com/office/officeart/2008/layout/HexagonCluster"/>
    <dgm:cxn modelId="{9F6C44D3-A92E-4DCC-A9E6-B9D9BC4F8AE7}" srcId="{7B651952-DF11-414D-8E94-11A720D04309}" destId="{6AD91F41-9D87-4B28-A90C-000582152DA3}" srcOrd="1" destOrd="0" parTransId="{8423E01E-2225-41F9-A828-73827A594088}" sibTransId="{D5855A68-0427-4E38-8152-3AB06B90D261}"/>
    <dgm:cxn modelId="{37C01D06-3462-4353-BA73-515B9B9FC426}" type="presOf" srcId="{EBCE2EE9-5A8D-4DCF-BC84-B7094A71D8BD}" destId="{373AD755-68DA-4BF5-9807-A0AF3B44D39B}" srcOrd="0" destOrd="0" presId="urn:microsoft.com/office/officeart/2008/layout/HexagonCluster"/>
    <dgm:cxn modelId="{780DADF4-B556-4651-ABCD-1920C154EE7F}" type="presOf" srcId="{6AD91F41-9D87-4B28-A90C-000582152DA3}" destId="{109CB03B-7F17-4F1C-BB03-C84FBAB06190}" srcOrd="0" destOrd="0" presId="urn:microsoft.com/office/officeart/2008/layout/HexagonCluster"/>
    <dgm:cxn modelId="{5D00552D-55C8-445A-AC4F-923F099DD7A9}" type="presOf" srcId="{7B651952-DF11-414D-8E94-11A720D04309}" destId="{DB5356A4-CD20-4294-A981-D9D284EF1AC8}" srcOrd="0" destOrd="0" presId="urn:microsoft.com/office/officeart/2008/layout/HexagonCluster"/>
    <dgm:cxn modelId="{BA904CEE-338A-4181-B41A-99B06C98B64D}" type="presOf" srcId="{4204F26B-3A55-4539-88AD-4D267BEAF0C3}" destId="{63F0DA21-6737-48BB-827B-424778B9EAA1}" srcOrd="0" destOrd="0" presId="urn:microsoft.com/office/officeart/2008/layout/HexagonCluster"/>
    <dgm:cxn modelId="{194C7425-4535-40C9-8BC2-F3293B534CF4}" srcId="{7B651952-DF11-414D-8E94-11A720D04309}" destId="{4204F26B-3A55-4539-88AD-4D267BEAF0C3}" srcOrd="0" destOrd="0" parTransId="{8896E334-0F0D-4FDC-9C6A-FBCB43EA4DBB}" sibTransId="{EBCE2EE9-5A8D-4DCF-BC84-B7094A71D8BD}"/>
    <dgm:cxn modelId="{C0709322-9068-4DE9-98E9-6483A9B9DE6F}" type="presParOf" srcId="{DB5356A4-CD20-4294-A981-D9D284EF1AC8}" destId="{DECBA780-AF2F-4ECD-91CC-93FBA12D928B}" srcOrd="0" destOrd="0" presId="urn:microsoft.com/office/officeart/2008/layout/HexagonCluster"/>
    <dgm:cxn modelId="{8BE8E8BA-1797-4FD3-9044-7ED18B9887C4}" type="presParOf" srcId="{DECBA780-AF2F-4ECD-91CC-93FBA12D928B}" destId="{63F0DA21-6737-48BB-827B-424778B9EAA1}" srcOrd="0" destOrd="0" presId="urn:microsoft.com/office/officeart/2008/layout/HexagonCluster"/>
    <dgm:cxn modelId="{9FC20A02-277B-4E6A-987A-A4A69B9030DD}" type="presParOf" srcId="{DB5356A4-CD20-4294-A981-D9D284EF1AC8}" destId="{A70601C7-A116-4B80-8628-B636CB46E395}" srcOrd="1" destOrd="0" presId="urn:microsoft.com/office/officeart/2008/layout/HexagonCluster"/>
    <dgm:cxn modelId="{B6B6A8BB-3BD5-41B6-9EE5-156E3C7974CF}" type="presParOf" srcId="{A70601C7-A116-4B80-8628-B636CB46E395}" destId="{18785B9D-0F5B-40B6-B477-82C597640808}" srcOrd="0" destOrd="0" presId="urn:microsoft.com/office/officeart/2008/layout/HexagonCluster"/>
    <dgm:cxn modelId="{F9D17370-A911-46F5-BAA9-E9FBF1BC577C}" type="presParOf" srcId="{DB5356A4-CD20-4294-A981-D9D284EF1AC8}" destId="{7F6DFD73-FBBC-4BA2-B7D2-9C25D56AA372}" srcOrd="2" destOrd="0" presId="urn:microsoft.com/office/officeart/2008/layout/HexagonCluster"/>
    <dgm:cxn modelId="{2590ECDA-1737-4F17-8565-0D0A1EB54DD3}" type="presParOf" srcId="{7F6DFD73-FBBC-4BA2-B7D2-9C25D56AA372}" destId="{373AD755-68DA-4BF5-9807-A0AF3B44D39B}" srcOrd="0" destOrd="0" presId="urn:microsoft.com/office/officeart/2008/layout/HexagonCluster"/>
    <dgm:cxn modelId="{BB1B5660-D108-48B9-881D-0C874875ED62}" type="presParOf" srcId="{DB5356A4-CD20-4294-A981-D9D284EF1AC8}" destId="{5C4874E3-4535-4C7F-9BE2-7CAB0DF80654}" srcOrd="3" destOrd="0" presId="urn:microsoft.com/office/officeart/2008/layout/HexagonCluster"/>
    <dgm:cxn modelId="{08AD4CA2-E39F-4C0A-87A5-87BFD1B7993A}" type="presParOf" srcId="{5C4874E3-4535-4C7F-9BE2-7CAB0DF80654}" destId="{E78E1D52-9A06-4C3A-B85F-4A84A3583BF1}" srcOrd="0" destOrd="0" presId="urn:microsoft.com/office/officeart/2008/layout/HexagonCluster"/>
    <dgm:cxn modelId="{8D1B4189-D557-40A1-8437-52EA46917C80}" type="presParOf" srcId="{DB5356A4-CD20-4294-A981-D9D284EF1AC8}" destId="{ED730A21-CECA-4465-8E58-5D1B1A478710}" srcOrd="4" destOrd="0" presId="urn:microsoft.com/office/officeart/2008/layout/HexagonCluster"/>
    <dgm:cxn modelId="{E9BA90CD-82A7-4628-84A4-D35713B29EAF}" type="presParOf" srcId="{ED730A21-CECA-4465-8E58-5D1B1A478710}" destId="{109CB03B-7F17-4F1C-BB03-C84FBAB06190}" srcOrd="0" destOrd="0" presId="urn:microsoft.com/office/officeart/2008/layout/HexagonCluster"/>
    <dgm:cxn modelId="{BFA48FC3-5EDF-4D5F-A26C-97E04AE934D2}" type="presParOf" srcId="{DB5356A4-CD20-4294-A981-D9D284EF1AC8}" destId="{05B7D1AE-E4A6-4276-8A01-37C248CE9D41}" srcOrd="5" destOrd="0" presId="urn:microsoft.com/office/officeart/2008/layout/HexagonCluster"/>
    <dgm:cxn modelId="{F998E4F5-1679-48A2-A78A-171A1F959FB9}" type="presParOf" srcId="{05B7D1AE-E4A6-4276-8A01-37C248CE9D41}" destId="{4A919062-BD18-4EFF-97C0-9F2C9198A016}" srcOrd="0" destOrd="0" presId="urn:microsoft.com/office/officeart/2008/layout/HexagonCluster"/>
    <dgm:cxn modelId="{FED23B5E-2900-4631-84B2-E71D7FE2DC13}" type="presParOf" srcId="{DB5356A4-CD20-4294-A981-D9D284EF1AC8}" destId="{8D5A2D0B-9F4D-42EA-A183-6B571EC09EFB}" srcOrd="6" destOrd="0" presId="urn:microsoft.com/office/officeart/2008/layout/HexagonCluster"/>
    <dgm:cxn modelId="{E94EED71-32D9-4B02-81F9-D9EB5FC228F8}" type="presParOf" srcId="{8D5A2D0B-9F4D-42EA-A183-6B571EC09EFB}" destId="{B6D904E6-F0C5-42BD-96B4-0E85AFB088BE}" srcOrd="0" destOrd="0" presId="urn:microsoft.com/office/officeart/2008/layout/HexagonCluster"/>
    <dgm:cxn modelId="{3CC93EE7-1829-43CE-9B29-3A3686974EEB}" type="presParOf" srcId="{DB5356A4-CD20-4294-A981-D9D284EF1AC8}" destId="{BDCD2C9A-EA97-4C07-9072-5B75A320E08B}" srcOrd="7" destOrd="0" presId="urn:microsoft.com/office/officeart/2008/layout/HexagonCluster"/>
    <dgm:cxn modelId="{1EFCC67A-BED2-4F94-96F5-AC2B9BDB7F44}" type="presParOf" srcId="{BDCD2C9A-EA97-4C07-9072-5B75A320E08B}" destId="{452A2E50-1BC1-4B1A-AFB6-B046F1D753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DA21-6737-48BB-827B-424778B9EAA1}">
      <dsp:nvSpPr>
        <dsp:cNvPr id="0" name=""/>
        <dsp:cNvSpPr/>
      </dsp:nvSpPr>
      <dsp:spPr>
        <a:xfrm>
          <a:off x="1149686" y="1165225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228600">
            <a:srgbClr val="7030A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1363081" y="1349249"/>
        <a:ext cx="948202" cy="817697"/>
      </dsp:txXfrm>
    </dsp:sp>
    <dsp:sp modelId="{18785B9D-0F5B-40B6-B477-82C597640808}">
      <dsp:nvSpPr>
        <dsp:cNvPr id="0" name=""/>
        <dsp:cNvSpPr/>
      </dsp:nvSpPr>
      <dsp:spPr>
        <a:xfrm>
          <a:off x="805081" y="1918232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D755-68DA-4BF5-9807-A0AF3B44D39B}">
      <dsp:nvSpPr>
        <dsp:cNvPr id="0" name=""/>
        <dsp:cNvSpPr/>
      </dsp:nvSpPr>
      <dsp:spPr>
        <a:xfrm>
          <a:off x="72008" y="504056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01600">
            <a:srgbClr val="FFC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E1D52-9A06-4C3A-B85F-4A84A3583BF1}">
      <dsp:nvSpPr>
        <dsp:cNvPr id="0" name=""/>
        <dsp:cNvSpPr/>
      </dsp:nvSpPr>
      <dsp:spPr>
        <a:xfrm>
          <a:off x="1482040" y="902794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CB03B-7F17-4F1C-BB03-C84FBAB06190}">
      <dsp:nvSpPr>
        <dsp:cNvPr id="0" name=""/>
        <dsp:cNvSpPr/>
      </dsp:nvSpPr>
      <dsp:spPr>
        <a:xfrm>
          <a:off x="2328236" y="564315"/>
          <a:ext cx="1355082" cy="118574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rgbClr val="FF0000">
              <a:alpha val="40000"/>
            </a:srgb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2230" rIns="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900" kern="1200" dirty="0">
            <a:solidFill>
              <a:sysClr val="window" lastClr="FFFFFF"/>
            </a:solidFill>
            <a:latin typeface="Calibri"/>
            <a:ea typeface="宋体" panose="02010600030101010101" pitchFamily="2" charset="-122"/>
            <a:cs typeface="+mn-cs"/>
          </a:endParaRPr>
        </a:p>
      </dsp:txBody>
      <dsp:txXfrm>
        <a:off x="2539972" y="749591"/>
        <a:ext cx="931610" cy="815193"/>
      </dsp:txXfrm>
    </dsp:sp>
    <dsp:sp modelId="{4A919062-BD18-4EFF-97C0-9F2C9198A016}">
      <dsp:nvSpPr>
        <dsp:cNvPr id="0" name=""/>
        <dsp:cNvSpPr/>
      </dsp:nvSpPr>
      <dsp:spPr>
        <a:xfrm>
          <a:off x="3714655" y="959207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904E6-F0C5-42BD-96B4-0E85AFB088BE}">
      <dsp:nvSpPr>
        <dsp:cNvPr id="0" name=""/>
        <dsp:cNvSpPr/>
      </dsp:nvSpPr>
      <dsp:spPr>
        <a:xfrm>
          <a:off x="3445418" y="1184861"/>
          <a:ext cx="1374992" cy="11857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glow rad="139700">
            <a:schemeClr val="accent6">
              <a:lumMod val="60000"/>
              <a:lumOff val="40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2E50-1BC1-4B1A-AFB6-B046F1D753A5}">
      <dsp:nvSpPr>
        <dsp:cNvPr id="0" name=""/>
        <dsp:cNvSpPr/>
      </dsp:nvSpPr>
      <dsp:spPr>
        <a:xfrm>
          <a:off x="3061612" y="1805405"/>
          <a:ext cx="160657" cy="13866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B96D022A-D747-43A4-8788-B86006E41700}" type="datetimeFigureOut">
              <a:rPr lang="zh-CN" altLang="en-US" smtClean="0"/>
              <a:pPr>
                <a:defRPr/>
              </a:pPr>
              <a:t>2014/12/2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pPr>
              <a:defRPr/>
            </a:pPr>
            <a:fld id="{C1D9F786-0DE3-4FB6-B9CE-BB5CBE0430C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0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gradFill flip="none" rotWithShape="1">
          <a:gsLst>
            <a:gs pos="30000">
              <a:schemeClr val="accent1">
                <a:lumMod val="63000"/>
              </a:schemeClr>
            </a:gs>
            <a:gs pos="100000">
              <a:srgbClr val="A5C9F4">
                <a:lumMod val="33000"/>
              </a:srgbClr>
            </a:gs>
            <a:gs pos="3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"/>
          <p:cNvGrpSpPr>
            <a:grpSpLocks/>
          </p:cNvGrpSpPr>
          <p:nvPr userDrawn="1"/>
        </p:nvGrpSpPr>
        <p:grpSpPr bwMode="auto">
          <a:xfrm>
            <a:off x="6084168" y="476672"/>
            <a:ext cx="2617787" cy="1223157"/>
            <a:chOff x="-1132669" y="101366"/>
            <a:chExt cx="2617907" cy="1223080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-1132669" y="800604"/>
              <a:ext cx="2617907" cy="52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zh-CN" altLang="en-US" sz="2000" kern="0" dirty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霍山县高级职业</a:t>
              </a:r>
              <a:r>
                <a:rPr lang="zh-CN" altLang="en-US" sz="2000" kern="0" dirty="0" smtClean="0">
                  <a:solidFill>
                    <a:srgbClr val="FFFF00"/>
                  </a:solidFill>
                  <a:latin typeface="方正舒体" pitchFamily="2" charset="-122"/>
                  <a:ea typeface="方正舒体" pitchFamily="2" charset="-122"/>
                </a:rPr>
                <a:t>中学</a:t>
              </a:r>
              <a:endParaRPr lang="en-US" altLang="zh-CN" sz="2000" kern="0" dirty="0" smtClean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 Huo shan </a:t>
              </a:r>
              <a:r>
                <a:rPr lang="en-US" altLang="zh-CN" sz="800" b="0" kern="0" dirty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county senior vocational </a:t>
              </a:r>
              <a:r>
                <a:rPr lang="en-US" altLang="zh-CN" sz="800" b="0" kern="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middle school</a:t>
              </a:r>
              <a:endParaRPr lang="en-US" altLang="zh-CN" sz="800" b="0" kern="0" dirty="0" smtClean="0">
                <a:solidFill>
                  <a:srgbClr val="FFFF00"/>
                </a:solidFill>
                <a:latin typeface="Aharoni" pitchFamily="2" charset="-79"/>
                <a:ea typeface="方正舒体" pitchFamily="2" charset="-122"/>
                <a:cs typeface="Aharoni" pitchFamily="2" charset="-79"/>
              </a:endParaRPr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0848"/>
                </a:clrFrom>
                <a:clrTo>
                  <a:srgbClr val="080848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247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3" y="101366"/>
              <a:ext cx="890998" cy="728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1" name="图示 20"/>
          <p:cNvGraphicFramePr/>
          <p:nvPr userDrawn="1">
            <p:extLst/>
          </p:nvPr>
        </p:nvGraphicFramePr>
        <p:xfrm>
          <a:off x="1907704" y="1844824"/>
          <a:ext cx="4824536" cy="2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514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C6CAA68-00BF-480F-99B8-CFA6B5D852F0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618D30-7B2A-4395-B20C-A4046AEDEC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6F9820A-1FDE-456A-8CCA-8221FA7B5DF7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0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5C98EB5-A64A-4CF9-9484-72F57086931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363EC-11CB-428F-98EC-20A34952979C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001718C-9A00-49C9-AB3E-A2700A69F72D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2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82834D-FB12-4EBF-BF08-4E88C090FF74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FE7305B-85DF-4478-8B8A-6EEAEF9667C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1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7B78A7F-EC0A-4938-8CA2-460132A91A85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09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8DD22E6-FB54-4CD1-8F3A-5EAD269F07B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7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39725" y="1044575"/>
            <a:ext cx="8361363" cy="519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355835-FDAF-4410-B11B-A293EB17999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4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1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3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6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1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>
                <a:solidFill>
                  <a:srgbClr val="47494B">
                    <a:tint val="75000"/>
                  </a:srgbClr>
                </a:solidFill>
              </a:rPr>
              <a:pPr>
                <a:defRPr/>
              </a:pPr>
              <a:t>2014/12/2</a:t>
            </a:fld>
            <a:endParaRPr lang="zh-CN" altLang="en-US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47494B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E9FB0E7-EEC2-44D4-91EA-EC8E2146FEC8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9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1D5B13-C514-480A-8697-970147E286FD}" type="datetimeFigureOut">
              <a:rPr lang="zh-CN" altLang="en-US" smtClean="0"/>
              <a:pPr>
                <a:defRPr/>
              </a:pPr>
              <a:t>2014/12/2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9C571D-E982-4FBA-8CED-C254C608516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0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319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43648" y="3294063"/>
            <a:ext cx="3056704" cy="380954"/>
          </a:xfrm>
          <a:prstGeom prst="roundRect">
            <a:avLst>
              <a:gd name="adj" fmla="val 23716"/>
            </a:avLst>
          </a:prstGeom>
          <a:ln w="127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289092-54EF-42ED-B6E5-862CDDCA7F2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 dirty="0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50BBD3-280D-43F3-9039-D0F26525656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0E27A5-8B5F-4655-9B44-AF52D89701FE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F0DBDD-03BE-4F91-BFA9-4F3FBAF579FF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6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5781680-4A95-4F20-9607-AE0B91F7CA82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/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78588" y="6381750"/>
            <a:ext cx="24082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8186A90-85F2-491D-B28A-65E64640E481}" type="slidenum">
              <a:rPr lang="zh-CN" altLang="zh-CN">
                <a:solidFill>
                  <a:srgbClr val="47494B"/>
                </a:solidFill>
              </a:rPr>
              <a:pPr>
                <a:defRPr/>
              </a:pPr>
              <a:t>‹#›</a:t>
            </a:fld>
            <a:endParaRPr lang="zh-CN" altLang="zh-CN">
              <a:solidFill>
                <a:srgbClr val="474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>
            <a:grpSpLocks/>
          </p:cNvGrpSpPr>
          <p:nvPr userDrawn="1"/>
        </p:nvGrpSpPr>
        <p:grpSpPr bwMode="auto">
          <a:xfrm>
            <a:off x="0" y="692150"/>
            <a:ext cx="9144000" cy="6159500"/>
            <a:chOff x="0" y="0"/>
            <a:chExt cx="9144000" cy="6851936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pic>
          <p:nvPicPr>
            <p:cNvPr id="1039" name="图片 6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63"/>
              <a:ext cx="9144000" cy="68458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9144000" cy="6851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7494B">
                  <a:tint val="7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6308725"/>
            <a:ext cx="9144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矩形 24"/>
          <p:cNvSpPr>
            <a:spLocks noChangeArrowheads="1"/>
          </p:cNvSpPr>
          <p:nvPr userDrawn="1"/>
        </p:nvSpPr>
        <p:spPr bwMode="auto">
          <a:xfrm>
            <a:off x="6588224" y="636236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电气控制与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PLC</a:t>
            </a:r>
            <a:r>
              <a:rPr lang="zh-CN" altLang="en-US" dirty="0" smtClean="0">
                <a:solidFill>
                  <a:srgbClr val="002060"/>
                </a:solidFill>
                <a:ea typeface="宋体" charset="-122"/>
              </a:rPr>
              <a:t>技术</a:t>
            </a:r>
            <a:r>
              <a:rPr lang="en-US" altLang="zh-CN" dirty="0" smtClean="0">
                <a:solidFill>
                  <a:srgbClr val="002060"/>
                </a:solidFill>
                <a:ea typeface="宋体" charset="-122"/>
              </a:rPr>
              <a:t>》</a:t>
            </a:r>
          </a:p>
        </p:txBody>
      </p:sp>
      <p:grpSp>
        <p:nvGrpSpPr>
          <p:cNvPr id="1032" name="组合 25"/>
          <p:cNvGrpSpPr>
            <a:grpSpLocks/>
          </p:cNvGrpSpPr>
          <p:nvPr userDrawn="1"/>
        </p:nvGrpSpPr>
        <p:grpSpPr bwMode="auto">
          <a:xfrm>
            <a:off x="0" y="0"/>
            <a:ext cx="9144000" cy="692150"/>
            <a:chOff x="0" y="0"/>
            <a:chExt cx="9144000" cy="692696"/>
          </a:xfrm>
        </p:grpSpPr>
        <p:sp>
          <p:nvSpPr>
            <p:cNvPr id="1033" name="AutoShape 1" descr="C:\Users\jian.peng\AppData\Roaming\Tencent\Users\512555475\QQ\WinTemp\RichOle\L2@X$R3~W0GO`~G)&gt;_5BW.jpg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mtClean="0">
                <a:solidFill>
                  <a:srgbClr val="47494B"/>
                </a:solidFill>
                <a:ea typeface="宋体" charset="-122"/>
              </a:endParaRPr>
            </a:p>
          </p:txBody>
        </p:sp>
        <p:pic>
          <p:nvPicPr>
            <p:cNvPr id="28" name="Picture 2" descr="C:\Users\jian.peng\AppData\Roaming\Tencent\Users\512555475\QQ\WinTemp\RichOle\`DTVU$WU[9$3OT)5%DORB_7.jp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35896" y="152400"/>
              <a:ext cx="5508104" cy="4951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pSp>
          <p:nvGrpSpPr>
            <p:cNvPr id="1035" name="组合 28"/>
            <p:cNvGrpSpPr>
              <a:grpSpLocks/>
            </p:cNvGrpSpPr>
            <p:nvPr/>
          </p:nvGrpSpPr>
          <p:grpSpPr bwMode="auto">
            <a:xfrm>
              <a:off x="152400" y="52770"/>
              <a:ext cx="3308303" cy="639926"/>
              <a:chOff x="184198" y="113326"/>
              <a:chExt cx="3308303" cy="639926"/>
            </a:xfrm>
          </p:grpSpPr>
          <p:sp>
            <p:nvSpPr>
              <p:cNvPr id="1037" name="TextBox 7"/>
              <p:cNvSpPr txBox="1">
                <a:spLocks noChangeArrowheads="1"/>
              </p:cNvSpPr>
              <p:nvPr/>
            </p:nvSpPr>
            <p:spPr bwMode="auto">
              <a:xfrm>
                <a:off x="874761" y="160648"/>
                <a:ext cx="2617787" cy="522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zh-CN" altLang="en-US" sz="2000" b="1" smtClean="0">
                    <a:solidFill>
                      <a:srgbClr val="4D579C"/>
                    </a:solidFill>
                    <a:latin typeface="方正舒体" pitchFamily="2" charset="-122"/>
                    <a:ea typeface="方正舒体" pitchFamily="2" charset="-122"/>
                  </a:rPr>
                  <a:t>霍山县高级职业中学</a:t>
                </a:r>
                <a:endParaRPr kumimoji="1" lang="en-US" altLang="zh-CN" sz="2000" b="1" smtClean="0">
                  <a:solidFill>
                    <a:srgbClr val="4D579C"/>
                  </a:solidFill>
                  <a:latin typeface="方正舒体" pitchFamily="2" charset="-122"/>
                  <a:ea typeface="方正舒体" pitchFamily="2" charset="-122"/>
                </a:endParaRPr>
              </a:p>
              <a:p>
                <a:pPr eaLnBrk="1" hangingPunct="1">
                  <a:buFont typeface="Arial" pitchFamily="34" charset="0"/>
                  <a:buNone/>
                  <a:defRPr/>
                </a:pPr>
                <a:r>
                  <a:rPr kumimoji="1" lang="en-US" altLang="zh-CN" sz="800" smtClean="0">
                    <a:solidFill>
                      <a:srgbClr val="4D579C"/>
                    </a:solidFill>
                    <a:latin typeface="Aharoni" pitchFamily="2" charset="-79"/>
                    <a:cs typeface="Aharoni" pitchFamily="2" charset="-79"/>
                  </a:rPr>
                  <a:t> Huo shan county senior vocational middle school</a:t>
                </a:r>
                <a:endParaRPr kumimoji="1" lang="en-US" altLang="zh-CN" sz="800" smtClean="0">
                  <a:solidFill>
                    <a:srgbClr val="4D579C"/>
                  </a:solidFill>
                  <a:latin typeface="Aharoni" pitchFamily="2" charset="-79"/>
                  <a:ea typeface="方正舒体" pitchFamily="2" charset="-122"/>
                  <a:cs typeface="Aharoni" pitchFamily="2" charset="-79"/>
                </a:endParaRPr>
              </a:p>
            </p:txBody>
          </p:sp>
          <p:pic>
            <p:nvPicPr>
              <p:cNvPr id="1038" name="Picture 11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98" y="113326"/>
                <a:ext cx="782542" cy="63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0" name="直接连接符 29"/>
            <p:cNvCxnSpPr/>
            <p:nvPr/>
          </p:nvCxnSpPr>
          <p:spPr>
            <a:xfrm>
              <a:off x="3491880" y="152400"/>
              <a:ext cx="0" cy="495123"/>
            </a:xfrm>
            <a:prstGeom prst="line">
              <a:avLst/>
            </a:prstGeom>
            <a:ln w="190500" cmpd="thickThin">
              <a:gradFill>
                <a:gsLst>
                  <a:gs pos="0">
                    <a:srgbClr val="030BA9"/>
                  </a:gs>
                  <a:gs pos="47000">
                    <a:schemeClr val="accent1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07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22" r:id="rId28"/>
    <p:sldLayoutId id="2147483887" r:id="rId29"/>
    <p:sldLayoutId id="2147483852" r:id="rId3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14549F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4549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70000"/>
        <a:buBlip>
          <a:blip r:embed="rId35"/>
        </a:buBlip>
        <a:defRPr sz="2000" kern="1200">
          <a:solidFill>
            <a:srgbClr val="14549F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AFB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4869160"/>
            <a:ext cx="54006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电气控制与</a:t>
            </a:r>
            <a:r>
              <a:rPr lang="en-US" altLang="zh-CN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PLC</a:t>
            </a:r>
            <a:r>
              <a:rPr lang="zh-CN" alt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</a:rPr>
              <a:t>技术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6754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308304" y="5229200"/>
            <a:ext cx="151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2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电力拖动特点及控制要求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58888" y="1459086"/>
            <a:ext cx="7801544" cy="539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）主拖动电动机一般选用三相笼型异步电动机，不进行电气调速。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）采用机械变速，主拖动电动机与主轴间采用齿轮变速箱。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）在车削螺纹时，要求主轴有正反转，由主拖动电动机正反转或采用机械方法来实现。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）主拖动电动机的起动、停止采用按钮操作。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ts val="35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车削加工时，刀具与工件温度较高，必须配合冷却，且冷却泵电动机应在主轴电动机启动之后方可选择启动与否，当主轴电动机停止时，冷却泵电动机应立即停止。</a:t>
            </a:r>
          </a:p>
          <a:p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33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3916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电力拖动特点及控制要求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57152" y="1484784"/>
            <a:ext cx="794556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车削加工时，刀具与工件温度较高，必须配合冷却，且冷却泵电动机应在主轴电动机启动之后方可选择启动与否，当主轴电动机停止时，冷却泵电动机应立即停止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）必须有过载、短路、欠压、失压保护。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）具有安全的局部照明装置。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4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5976664" cy="41764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38262" y="5844728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图14-2 CA6140型普通车床的电气控制线路</a:t>
            </a:r>
          </a:p>
        </p:txBody>
      </p:sp>
    </p:spTree>
    <p:extLst>
      <p:ext uri="{BB962C8B-B14F-4D97-AF65-F5344CB8AC3E}">
        <p14:creationId xmlns:p14="http://schemas.microsoft.com/office/powerpoint/2010/main" val="35928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2993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184" y="146997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）主电路分析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077640"/>
            <a:ext cx="7488832" cy="40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主电路中共有三台电动机。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为主轴电动机，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为冷却泵电动机，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为刀架快速移动电动机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三相交流电源经转换开关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QS1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引入。主轴电动机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由接触器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控制启动，热继电器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为主轴电动机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的过载保护。冷却泵电动机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由中间继电器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控制启动停止，热继电器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为其过载保护。刀架快速移动电动机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由中间继电器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控制启动停止，由于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是短期工作，故未设过载保护。</a:t>
            </a:r>
          </a:p>
          <a:p>
            <a:pPr>
              <a:lnSpc>
                <a:spcPts val="3500"/>
              </a:lnSpc>
            </a:pP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1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764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340768"/>
            <a:ext cx="74888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控制回路的电源由控制变压器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二次侧输出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110V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电压提供（或用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220V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① 主轴电动机的控制：按下启动按钮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线圈得电动作，其主触点闭合，主轴电动机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启动运行，同时，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的自锁触点和另一副动合触点闭合。按下停止按钮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SB1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主轴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停车。</a:t>
            </a: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② 冷却泵电动机控制：如果车削加工过程中，工艺需要使用冷却液时，可先合上开关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QS2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，在主轴电动机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运转情况下，接触器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KA1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线圈得电吸合，其主触点闭合，冷却泵电动机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通电而运行。由图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14-2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可知，只有当主轴电动机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启动后，冷却泵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才有可能启动，当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停止运行时，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也自动停止。</a:t>
            </a:r>
          </a:p>
          <a:p>
            <a:pPr>
              <a:lnSpc>
                <a:spcPts val="3000"/>
              </a:lnSpc>
            </a:pP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7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280" y="764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340768"/>
            <a:ext cx="7272808" cy="454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③ 刀架快速移动电动机的控制：刀架快速移动电动机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的启动由安装在进给操纵手柄顶端的按钮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控制，它与中间继电器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组成点动控制环节，将操纵手柄扳到所需的方向，压下按钮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SB3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，继电器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KA2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得电吸合，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启动，刀架就向指定方向快速移动。</a:t>
            </a:r>
          </a:p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④ 照明与信号等电路分析：控制变压器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的二次侧分别输出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24V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电压，作为机床低压照明灯和信号灯的电源。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为机床的低压照明灯，由开关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控制；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为电源的信号灯。它们分别采用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FU4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FU3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作短路保护。</a:t>
            </a:r>
          </a:p>
        </p:txBody>
      </p:sp>
    </p:spTree>
    <p:extLst>
      <p:ext uri="{BB962C8B-B14F-4D97-AF65-F5344CB8AC3E}">
        <p14:creationId xmlns:p14="http://schemas.microsoft.com/office/powerpoint/2010/main" val="5661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电气线路常见故障分析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88" y="1469975"/>
            <a:ext cx="5804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）主轴电动机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M1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不能启动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）主轴电动机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M1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启动后不能自锁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）主轴电动机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M1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不能停止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4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）刀架快速移动电动机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M3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不能启动 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2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43484" y="836712"/>
            <a:ext cx="6380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14.3.2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平面磨床电气控制线路和常见故障分析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4926" y="3763812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5588" y="360498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磨床的分类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8082" y="2085727"/>
            <a:ext cx="7344318" cy="139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磨床是机械制造中广泛用于获得高精度、高质量零件表面加工的精密机床，它是利用砂轮周边或端面进行加工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6534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830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磨床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8" y="4280892"/>
            <a:ext cx="7054946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外圆磨床、内圆磨床、内外圆磨床、平面磨床、工具磨床以及一些专用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磨床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65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43484" y="836712"/>
            <a:ext cx="6380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14.3.2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平面磨床电气控制线路和常见故障分析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80" y="14836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平面磨床结构和运动分析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304" y="2259134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10030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292" y="2772324"/>
            <a:ext cx="6635032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由床身、工作台、电磁吸盘、砂轮箱、滑座、立柱及撞块等组成。</a:t>
            </a:r>
          </a:p>
        </p:txBody>
      </p:sp>
    </p:spTree>
    <p:extLst>
      <p:ext uri="{BB962C8B-B14F-4D97-AF65-F5344CB8AC3E}">
        <p14:creationId xmlns:p14="http://schemas.microsoft.com/office/powerpoint/2010/main" val="20111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平面磨床结构和运动分析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1704" y="155679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928" y="13979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结构示意图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71120" y="2060848"/>
            <a:ext cx="4146324" cy="3600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67744" y="5825946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图14-3 M7120型平面磨床结构示意图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24200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81" y="762668"/>
            <a:ext cx="8558753" cy="523220"/>
          </a:xfrm>
          <a:prstGeom prst="rect">
            <a:avLst/>
          </a:prstGeom>
          <a:gradFill>
            <a:gsLst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14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M7120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平面磨床电气线路的安装与故障排除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5500" y="1831063"/>
            <a:ext cx="7298088" cy="4243183"/>
            <a:chOff x="825500" y="1831063"/>
            <a:chExt cx="7298088" cy="424318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825500" y="2865438"/>
              <a:ext cx="576263" cy="1270000"/>
            </a:xfrm>
            <a:prstGeom prst="rect">
              <a:avLst/>
            </a:prstGeom>
            <a:noFill/>
            <a:ln w="38100" cmpd="thickThin">
              <a:solidFill>
                <a:srgbClr val="FFC000"/>
              </a:solidFill>
              <a:prstDash val="solid"/>
              <a:miter lim="800000"/>
              <a:headEnd/>
              <a:tailEnd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目  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  <a:p>
              <a:pPr algn="l" eaLnBrk="1" hangingPunct="1">
                <a:defRPr/>
              </a:pPr>
              <a:r>
                <a:rPr lang="zh-CN" altLang="en-US" sz="2800" b="1" kern="0" dirty="0" smtClean="0">
                  <a:solidFill>
                    <a:srgbClr val="002060"/>
                  </a:solidFill>
                  <a:latin typeface="微软雅黑" pitchFamily="34" charset="-122"/>
                </a:rPr>
                <a:t>录</a:t>
              </a:r>
              <a:endParaRPr lang="en-US" altLang="zh-CN" sz="2800" b="1" kern="0" dirty="0" smtClean="0">
                <a:solidFill>
                  <a:srgbClr val="002060"/>
                </a:solidFill>
                <a:latin typeface="微软雅黑" pitchFamily="34" charset="-122"/>
              </a:endParaRPr>
            </a:p>
          </p:txBody>
        </p:sp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06750" y="1871639"/>
              <a:ext cx="1791169" cy="499934"/>
              <a:chOff x="816" y="2304"/>
              <a:chExt cx="1440" cy="448"/>
            </a:xfrm>
          </p:grpSpPr>
          <p:sp>
            <p:nvSpPr>
              <p:cNvPr id="34" name="Freeform 4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1000">
                    <a:schemeClr val="accent5">
                      <a:lumMod val="40000"/>
                      <a:lumOff val="60000"/>
                    </a:schemeClr>
                  </a:gs>
                  <a:gs pos="0">
                    <a:srgbClr val="FFFF00"/>
                  </a:gs>
                  <a:gs pos="100000">
                    <a:srgbClr val="BBE0E3">
                      <a:gamma/>
                      <a:tint val="57647"/>
                      <a:invGamma/>
                    </a:srgbClr>
                  </a:gs>
                  <a:gs pos="100000">
                    <a:srgbClr val="BBE0E3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第一讲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894050" y="2728514"/>
              <a:ext cx="1791169" cy="499934"/>
              <a:chOff x="816" y="2304"/>
              <a:chExt cx="1440" cy="448"/>
            </a:xfrm>
          </p:grpSpPr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50000">
                    <a:srgbClr val="009999">
                      <a:gamma/>
                      <a:tint val="57647"/>
                      <a:invGamma/>
                    </a:srgbClr>
                  </a:gs>
                  <a:gs pos="100000">
                    <a:srgbClr val="009999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第二讲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907372" y="3661719"/>
              <a:ext cx="1791169" cy="499934"/>
              <a:chOff x="816" y="2304"/>
              <a:chExt cx="1440" cy="448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lumMod val="50000"/>
                    </a:schemeClr>
                  </a:gs>
                  <a:gs pos="100000">
                    <a:srgbClr val="3186BB"/>
                  </a:gs>
                  <a:gs pos="100000">
                    <a:srgbClr val="000000">
                      <a:gamma/>
                      <a:tint val="57647"/>
                      <a:invGamma/>
                    </a:srgbClr>
                  </a:gs>
                  <a:gs pos="100000">
                    <a:srgbClr val="000000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第三讲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894050" y="4582182"/>
              <a:ext cx="1791169" cy="493239"/>
              <a:chOff x="816" y="1972"/>
              <a:chExt cx="1440" cy="442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gray">
              <a:xfrm>
                <a:off x="882" y="2224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gray">
              <a:xfrm>
                <a:off x="816" y="1972"/>
                <a:ext cx="1440" cy="393"/>
              </a:xfrm>
              <a:prstGeom prst="rect">
                <a:avLst/>
              </a:prstGeom>
              <a:gradFill rotWithShape="1">
                <a:gsLst>
                  <a:gs pos="100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100000">
                    <a:srgbClr val="79ABB4"/>
                  </a:gs>
                  <a:gs pos="100000">
                    <a:srgbClr val="B5D4CC"/>
                  </a:gs>
                  <a:gs pos="96000">
                    <a:srgbClr val="229E89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100000">
                    <a:srgbClr val="4889A1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第四讲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1" name="AutoShape 15"/>
            <p:cNvCxnSpPr>
              <a:cxnSpLocks noChangeShapeType="1"/>
            </p:cNvCxnSpPr>
            <p:nvPr/>
          </p:nvCxnSpPr>
          <p:spPr bwMode="gray">
            <a:xfrm>
              <a:off x="2770901" y="2282848"/>
              <a:ext cx="4997" cy="445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gray">
            <a:xfrm flipH="1">
              <a:off x="2775898" y="3167072"/>
              <a:ext cx="622" cy="4946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  <a:endCxn id="29" idx="0"/>
            </p:cNvCxnSpPr>
            <p:nvPr/>
          </p:nvCxnSpPr>
          <p:spPr bwMode="gray">
            <a:xfrm>
              <a:off x="2784638" y="4100277"/>
              <a:ext cx="4997" cy="4819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43375" y="2505681"/>
              <a:ext cx="5280213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2805220" y="3431559"/>
              <a:ext cx="531836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840420" y="4308338"/>
              <a:ext cx="5283168" cy="3289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991625" y="2751927"/>
              <a:ext cx="32047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1.2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实训设备和元器件</a:t>
              </a: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979105" y="3638612"/>
              <a:ext cx="2156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1.3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相关知识  </a:t>
              </a:r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997822" y="4582180"/>
              <a:ext cx="2896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1.4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训练内容和步骤</a:t>
              </a: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>
              <a:off x="1894050" y="1871639"/>
              <a:ext cx="0" cy="4141231"/>
            </a:xfrm>
            <a:prstGeom prst="line">
              <a:avLst/>
            </a:prstGeom>
            <a:ln w="63500" cmpd="thickThin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05007" y="1831063"/>
              <a:ext cx="1973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1.1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训练目标</a:t>
              </a: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1947790" y="5574312"/>
              <a:ext cx="1791169" cy="499934"/>
              <a:chOff x="816" y="2304"/>
              <a:chExt cx="1440" cy="448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gray">
              <a:xfrm>
                <a:off x="902" y="2562"/>
                <a:ext cx="1269" cy="190"/>
              </a:xfrm>
              <a:custGeom>
                <a:avLst/>
                <a:gdLst>
                  <a:gd name="T0" fmla="*/ 9491 w 1120"/>
                  <a:gd name="T1" fmla="*/ 2 h 252"/>
                  <a:gd name="T2" fmla="*/ 9448 w 1120"/>
                  <a:gd name="T3" fmla="*/ 2 h 252"/>
                  <a:gd name="T4" fmla="*/ 9311 w 1120"/>
                  <a:gd name="T5" fmla="*/ 2 h 252"/>
                  <a:gd name="T6" fmla="*/ 9101 w 1120"/>
                  <a:gd name="T7" fmla="*/ 2 h 252"/>
                  <a:gd name="T8" fmla="*/ 8798 w 1120"/>
                  <a:gd name="T9" fmla="*/ 2 h 252"/>
                  <a:gd name="T10" fmla="*/ 8408 w 1120"/>
                  <a:gd name="T11" fmla="*/ 2 h 252"/>
                  <a:gd name="T12" fmla="*/ 7953 w 1120"/>
                  <a:gd name="T13" fmla="*/ 2 h 252"/>
                  <a:gd name="T14" fmla="*/ 7422 w 1120"/>
                  <a:gd name="T15" fmla="*/ 2 h 252"/>
                  <a:gd name="T16" fmla="*/ 6823 w 1120"/>
                  <a:gd name="T17" fmla="*/ 2 h 252"/>
                  <a:gd name="T18" fmla="*/ 6187 w 1120"/>
                  <a:gd name="T19" fmla="*/ 2 h 252"/>
                  <a:gd name="T20" fmla="*/ 5473 w 1120"/>
                  <a:gd name="T21" fmla="*/ 2 h 252"/>
                  <a:gd name="T22" fmla="*/ 4701 w 1120"/>
                  <a:gd name="T23" fmla="*/ 2 h 252"/>
                  <a:gd name="T24" fmla="*/ 3943 w 1120"/>
                  <a:gd name="T25" fmla="*/ 2 h 252"/>
                  <a:gd name="T26" fmla="*/ 3246 w 1120"/>
                  <a:gd name="T27" fmla="*/ 2 h 252"/>
                  <a:gd name="T28" fmla="*/ 2606 w 1120"/>
                  <a:gd name="T29" fmla="*/ 2 h 252"/>
                  <a:gd name="T30" fmla="*/ 2016 w 1120"/>
                  <a:gd name="T31" fmla="*/ 2 h 252"/>
                  <a:gd name="T32" fmla="*/ 1514 w 1120"/>
                  <a:gd name="T33" fmla="*/ 2 h 252"/>
                  <a:gd name="T34" fmla="*/ 1068 w 1120"/>
                  <a:gd name="T35" fmla="*/ 2 h 252"/>
                  <a:gd name="T36" fmla="*/ 688 w 1120"/>
                  <a:gd name="T37" fmla="*/ 2 h 252"/>
                  <a:gd name="T38" fmla="*/ 392 w 1120"/>
                  <a:gd name="T39" fmla="*/ 2 h 252"/>
                  <a:gd name="T40" fmla="*/ 164 w 1120"/>
                  <a:gd name="T41" fmla="*/ 2 h 252"/>
                  <a:gd name="T42" fmla="*/ 48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4740 w 1120"/>
                  <a:gd name="T49" fmla="*/ 0 h 252"/>
                  <a:gd name="T50" fmla="*/ 9491 w 1120"/>
                  <a:gd name="T51" fmla="*/ 2 h 252"/>
                  <a:gd name="T52" fmla="*/ 9491 w 1120"/>
                  <a:gd name="T53" fmla="*/ 2 h 252"/>
                  <a:gd name="T54" fmla="*/ 9491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97000">
                    <a:srgbClr val="B5D6E1"/>
                  </a:gs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92D050"/>
                  </a:gs>
                  <a:gs pos="98000">
                    <a:schemeClr val="accent4">
                      <a:lumMod val="60000"/>
                      <a:lumOff val="40000"/>
                    </a:schemeClr>
                  </a:gs>
                  <a:gs pos="0">
                    <a:srgbClr val="B5D4CC"/>
                  </a:gs>
                  <a:gs pos="100000">
                    <a:srgbClr val="99CC00">
                      <a:gamma/>
                      <a:tint val="57647"/>
                      <a:invGamma/>
                    </a:srgbClr>
                  </a:gs>
                </a:gsLst>
                <a:lin ang="2700000" scaled="1"/>
              </a:gradFill>
              <a:ln w="9525" algn="ctr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第</a:t>
                </a:r>
                <a:r>
                  <a:rPr lang="zh-CN" altLang="en-US" b="1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五</a:t>
                </a:r>
                <a:r>
                  <a:rPr lang="zh-CN" altLang="en-US" b="1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讲</a:t>
                </a:r>
                <a:endParaRPr lang="en-US" altLang="zh-CN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03579" y="5253598"/>
              <a:ext cx="5320009" cy="36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4" name="AutoShape 17"/>
            <p:cNvCxnSpPr>
              <a:cxnSpLocks noChangeShapeType="1"/>
            </p:cNvCxnSpPr>
            <p:nvPr/>
          </p:nvCxnSpPr>
          <p:spPr bwMode="gray">
            <a:xfrm flipH="1">
              <a:off x="2755467" y="5013187"/>
              <a:ext cx="9994" cy="5535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24"/>
            <p:cNvSpPr/>
            <p:nvPr/>
          </p:nvSpPr>
          <p:spPr>
            <a:xfrm>
              <a:off x="4022785" y="5566761"/>
              <a:ext cx="41008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1.5 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实训报告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要求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及</a:t>
              </a:r>
              <a:r>
                <a:rPr lang="zh-CN" altLang="zh-CN" sz="2400" dirty="0" smtClean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考核</a:t>
              </a:r>
              <a:r>
                <a:rPr lang="zh-CN" altLang="zh-CN" sz="2400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rPr>
                <a:t>标准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38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平面磨床结构和运动分析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81704" y="1556791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928" y="13979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工作原理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1704" y="2060848"/>
            <a:ext cx="694668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工作台上装有电磁吸盘，用以吸持工件，工作台在床身的导轨上作往返运动，主轴可在床身的横向导轨上作横向进给运动，砂轮箱可在立柱导轨上作垂直运动。平面磨床的主运动是砂轮的旋转运动。工作台的纵向往返移动为进给运动，砂轮箱升降运动为辅助运动。工作台每完成一次纵向进给时，砂轮自动作一次横向进给，当加工完整个平面以后，砂轮由手动作垂直进给。</a:t>
            </a:r>
          </a:p>
        </p:txBody>
      </p:sp>
    </p:spTree>
    <p:extLst>
      <p:ext uri="{BB962C8B-B14F-4D97-AF65-F5344CB8AC3E}">
        <p14:creationId xmlns:p14="http://schemas.microsoft.com/office/powerpoint/2010/main" val="8887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电力拖动特点及控制要求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420" y="139796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）电力拖动的特点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2051596"/>
            <a:ext cx="6840760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采用多电动机拖动，机床运行要求平稳，采用液压传动台，由单独的电动机拖动液压泵；砂轮要求高速旋转，主电动机采用一对磁极的异步电动机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保持工件的精度，用电磁吸盘吸牢工件；磨削过程中必须提供冷却液，要有冷却泵。四台电动机全部采用普通笼型交流异步电动机，磨床的砂轮、砂轮箱升降和冷却泵不要求调速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工作台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往返运动是靠液压传动装置进行的，采用液压无级调速，运行平稳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28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换向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是通过工作台上的撞块碰撞床身上的液压换向开关来实现的。</a:t>
            </a:r>
          </a:p>
        </p:txBody>
      </p:sp>
    </p:spTree>
    <p:extLst>
      <p:ext uri="{BB962C8B-B14F-4D97-AF65-F5344CB8AC3E}">
        <p14:creationId xmlns:p14="http://schemas.microsoft.com/office/powerpoint/2010/main" val="25586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电力拖动特点及控制要求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876" y="13862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）控制要求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4876" y="1988840"/>
            <a:ext cx="6569024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砂轮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电动机，液压泵电动机和冷却泵电动机只要求单方向旋转，因容量不大，故采用直接启动。砂轮箱升降电动机要求能正、反转。</a:t>
            </a: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冷却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泵电动机要求在砂轮电动机运转后才能启动。</a:t>
            </a: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具有完善的保护环节，如电动机的短路保护、过载保护、零压保护、电磁吸盘的欠压保护等。同时电磁吸盘要有去磁控制环节。</a:t>
            </a:r>
          </a:p>
          <a:p>
            <a:pPr marL="342900" indent="-342900">
              <a:lnSpc>
                <a:spcPts val="35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必要的信号指示和局部照明。</a:t>
            </a:r>
          </a:p>
        </p:txBody>
      </p:sp>
    </p:spTree>
    <p:extLst>
      <p:ext uri="{BB962C8B-B14F-4D97-AF65-F5344CB8AC3E}">
        <p14:creationId xmlns:p14="http://schemas.microsoft.com/office/powerpoint/2010/main" val="34593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" name="图片 4" descr="QQ截图201407040904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5272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3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09936" y="1446838"/>
            <a:ext cx="6142384" cy="42144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21907" y="5813246"/>
            <a:ext cx="4522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14-4 M7120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型平面磨床电气控制原理图</a:t>
            </a:r>
          </a:p>
        </p:txBody>
      </p:sp>
    </p:spTree>
    <p:extLst>
      <p:ext uri="{BB962C8B-B14F-4D97-AF65-F5344CB8AC3E}">
        <p14:creationId xmlns:p14="http://schemas.microsoft.com/office/powerpoint/2010/main" val="15956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电气控制电路分析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48" y="146997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）主电路分析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648" y="2060848"/>
            <a:ext cx="7063256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为液压泵电动机，由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主触点控制，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为砂轮电动机，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为冷却泵电动机，这两台电动机都由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的主触点控制。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为砂轮升降电动机，由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KM4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的主触点分别控制。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FU1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对四台电动机和控制电路进行短路保护，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FR3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分别对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进行过载保护。砂轮升降电动机因运转时间短，可以不设置过载保护。</a:t>
            </a:r>
          </a:p>
        </p:txBody>
      </p:sp>
    </p:spTree>
    <p:extLst>
      <p:ext uri="{BB962C8B-B14F-4D97-AF65-F5344CB8AC3E}">
        <p14:creationId xmlns:p14="http://schemas.microsoft.com/office/powerpoint/2010/main" val="22226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648" y="7647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9384" y="1412776"/>
            <a:ext cx="7056784" cy="456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① 液压泵电动机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的控制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合上电源总开关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QS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，图区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上的常开触点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KUV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闭合，为液压电动机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和砂轮电动机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作好准备。按下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线圈通电吸合，液压泵电动机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启动运转。按下停止按钮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停转。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② 砂轮电动机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及冷却液泵电动机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的控制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也必须在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KUV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通电吸合后才能启动。其控制电路在图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区，冷却液泵电动机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XS1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相接，如果不需要该电动机工作，则可将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XS1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XP1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分开。否则，按启动按钮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线圈通电吸合，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同时启动运转。按停止按钮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同时停转。</a:t>
            </a:r>
          </a:p>
        </p:txBody>
      </p:sp>
    </p:spTree>
    <p:extLst>
      <p:ext uri="{BB962C8B-B14F-4D97-AF65-F5344CB8AC3E}">
        <p14:creationId xmlns:p14="http://schemas.microsoft.com/office/powerpoint/2010/main" val="8625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648" y="83671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）控制电路分析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648" y="1335361"/>
            <a:ext cx="7260752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③ 砂轮升降电动机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的控制</a:t>
            </a:r>
          </a:p>
          <a:p>
            <a:pPr>
              <a:lnSpc>
                <a:spcPts val="28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采用接触器联锁的点动正、反转控制，控制电路位于图区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处，分别通过按下按钮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SB6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SB7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，来实现正反转控制，放开按钮，电动机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停转，砂轮停止上升或下降。</a:t>
            </a:r>
          </a:p>
          <a:p>
            <a:pPr>
              <a:lnSpc>
                <a:spcPts val="28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④ 电磁工作台的控制</a:t>
            </a:r>
          </a:p>
          <a:p>
            <a:pPr>
              <a:lnSpc>
                <a:spcPts val="28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电磁工作台又称电磁吸盘，它是固定加工工件的一种夹具。其控制电路位于图区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13~21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，当电磁工作台上放上铁磁材料的工件后，按下充磁按钮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SB8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通电吸合，电磁吸盘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YH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通入直流电流进行充磁将工件吸牢，加工完毕后，按下按钮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SB9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断电释放，电磁吸盘断电，但由于剩磁作用，要取下工件，必须再按下按钮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SB10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进行去磁，它通过接触器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KM6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的吸合，给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YH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通入反向直流电流来实现，但要注意按点动按钮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SB10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的时间不能过长，否则电磁吸盘将会被反向磁化而仍不能取下工件。</a:t>
            </a:r>
          </a:p>
        </p:txBody>
      </p:sp>
    </p:spTree>
    <p:extLst>
      <p:ext uri="{BB962C8B-B14F-4D97-AF65-F5344CB8AC3E}">
        <p14:creationId xmlns:p14="http://schemas.microsoft.com/office/powerpoint/2010/main" val="41141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648" y="80982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3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）辅助电路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1992" y="1412776"/>
            <a:ext cx="7329560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 辅助电路主要是信号指示和照明电路，位于图区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，其中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EL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为局部照明灯，由控制变压器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供电，工作电压为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36V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，由手动开关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SA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控制。其余信号灯由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供电，工作电压为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6.3V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为电源指示灯，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运转的指示灯，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运转的指示灯，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（或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同时）运转的指示灯，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HL5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为电磁吸盘的工作指示灯。</a:t>
            </a:r>
          </a:p>
        </p:txBody>
      </p:sp>
    </p:spTree>
    <p:extLst>
      <p:ext uri="{BB962C8B-B14F-4D97-AF65-F5344CB8AC3E}">
        <p14:creationId xmlns:p14="http://schemas.microsoft.com/office/powerpoint/2010/main" val="1182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4876" y="7647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4.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机床常见故障现象的分析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648" y="1469974"/>
            <a:ext cx="6828704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电动机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M1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M2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M4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不能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（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2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+mj-cs"/>
              </a:rPr>
              <a:t>）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电磁吸盘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YH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没有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吸力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）电磁吸盘吸力不足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）电磁吸盘退磁效果差，造成工件难以取下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69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内容占位符 14"/>
          <p:cNvSpPr>
            <a:spLocks noGrp="1"/>
          </p:cNvSpPr>
          <p:nvPr>
            <p:ph idx="1"/>
          </p:nvPr>
        </p:nvSpPr>
        <p:spPr>
          <a:xfrm>
            <a:off x="395536" y="1988840"/>
            <a:ext cx="8136728" cy="3832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学会整体电路的分析方法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掌握典型的机床电气控制线路和常见故障的分析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zh-CN" dirty="0"/>
              <a:t>了解</a:t>
            </a:r>
            <a:r>
              <a:rPr lang="en-US" altLang="zh-CN" dirty="0">
                <a:latin typeface="Times New Roman" pitchFamily="18" charset="0"/>
              </a:rPr>
              <a:t>M7120</a:t>
            </a:r>
            <a:r>
              <a:rPr lang="zh-CN" altLang="zh-CN" dirty="0"/>
              <a:t>平面磨床电气线路的安装与故障排除。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7692" y="1041251"/>
            <a:ext cx="316835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14.1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训练目标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1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14.4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训练内容和步骤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597581" y="1556792"/>
            <a:ext cx="778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型平面磨床的电气控制线路的安装步骤及要求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2204864"/>
            <a:ext cx="7344816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）制作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20mm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1000mm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1600mm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的木制模拟板和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1600mm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1800m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立式铁质框架，并将模拟板紧固在框架上方沿线上。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）按照编号原则在电气原理图上进行编制线号。</a:t>
            </a:r>
          </a:p>
          <a:p>
            <a:pPr>
              <a:lnSpc>
                <a:spcPts val="28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）按电气元件明细表配齐元件，并检验元件质量。</a:t>
            </a:r>
          </a:p>
          <a:p>
            <a:pPr>
              <a:lnSpc>
                <a:spcPts val="28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）按照电气原理图上编制的线号，预制好编码套管和元件文字符号的标志。</a:t>
            </a:r>
          </a:p>
          <a:p>
            <a:pPr>
              <a:lnSpc>
                <a:spcPts val="2800"/>
              </a:lnSpc>
            </a:pP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） 在模拟板的大区内合理、牢固安装熔断器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FU1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FU7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、接触器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KM1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KM6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、热继电器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FR1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FR3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、控制变压器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、硅整流器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VC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、欠电压继电器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KUV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、插座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XS1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XS2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、电阻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R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、电容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、走线槽和接线端子板等。</a:t>
            </a:r>
          </a:p>
          <a:p>
            <a:pPr>
              <a:lnSpc>
                <a:spcPts val="2800"/>
              </a:lnSpc>
            </a:pP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9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67544" y="836712"/>
            <a:ext cx="778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型平面磨床的电气控制线路的安装步骤及要求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443841"/>
            <a:ext cx="7344816" cy="390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）电动机及电磁吸盘可安装在模拟板的大区正下方，若采用灯箱代替时，灯箱可固定在模拟板的中间空区内，但接线仍按控制板外部布线要求进行敷设。</a:t>
            </a: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）选配合适的导线，模拟板内部导线采用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BVR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塑铜线，接到电动机的导线及电源进线采用四芯橡套绝缘电缆线，接到电磁吸盘及模拟板两区域的连接线，采用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BVR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塑铜线并应穿导线通道内加以保护。</a:t>
            </a:r>
          </a:p>
          <a:p>
            <a:pPr>
              <a:lnSpc>
                <a:spcPts val="3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）布线时，模拟板大区内采用走线槽的敷设方法，接到电动机或两区域间的导线必须经过接线端子板。在按原理图正确接线的同时，应在导线的线头上套有与原理图一致的线号编码套管。</a:t>
            </a:r>
          </a:p>
        </p:txBody>
      </p:sp>
    </p:spTree>
    <p:extLst>
      <p:ext uri="{BB962C8B-B14F-4D97-AF65-F5344CB8AC3E}">
        <p14:creationId xmlns:p14="http://schemas.microsoft.com/office/powerpoint/2010/main" val="31136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467544" y="836712"/>
            <a:ext cx="778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M7120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型平面磨床的电气控制线路的安装步骤及要求</a:t>
            </a:r>
            <a:endParaRPr lang="zh-CN" altLang="en-US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43841"/>
            <a:ext cx="7128792" cy="2102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）检查布线的正确性和各接点的可靠性，同时进行绝缘电阻的测量和接地通道是否连续的试验。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）清理安装场地并进行通电空运转试验。通电时要密切注意电动机、电气元件及线路有无异常现象，若有，应立即切断电源进行检查，找出故障原因并进行排除后再通电试验。</a:t>
            </a:r>
          </a:p>
        </p:txBody>
      </p:sp>
    </p:spTree>
    <p:extLst>
      <p:ext uri="{BB962C8B-B14F-4D97-AF65-F5344CB8AC3E}">
        <p14:creationId xmlns:p14="http://schemas.microsoft.com/office/powerpoint/2010/main" val="33149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97582" y="836712"/>
            <a:ext cx="1784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2. </a:t>
            </a:r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注意事项</a:t>
            </a:r>
            <a:endParaRPr lang="zh-CN" altLang="zh-CN" sz="24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7582" y="1484784"/>
            <a:ext cx="7646826" cy="408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）安装时，必须认真、细致地做好线号的安置工作，不得产生差错。</a:t>
            </a:r>
          </a:p>
          <a:p>
            <a:pPr>
              <a:lnSpc>
                <a:spcPts val="35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）如通道内导线根数较多时，应按规定放好备用导线，并将导线通道牢固地支撑住。</a:t>
            </a:r>
          </a:p>
          <a:p>
            <a:pPr>
              <a:lnSpc>
                <a:spcPts val="35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）通电前，检查布线是否正确，应一个环节一个环节地进行，以防止由于漏检而产生通电不成功的情况。</a:t>
            </a:r>
          </a:p>
          <a:p>
            <a:pPr>
              <a:lnSpc>
                <a:spcPts val="35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）安装整流电路不可将整流二极管的极性接错或漏接散热器，否则会产生二极管和控制变压器因短路或二极管过热而烧毁。</a:t>
            </a:r>
          </a:p>
          <a:p>
            <a:pPr>
              <a:lnSpc>
                <a:spcPts val="35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）必须遵守安全规程，做到安全操作。</a:t>
            </a:r>
          </a:p>
        </p:txBody>
      </p:sp>
    </p:spTree>
    <p:extLst>
      <p:ext uri="{BB962C8B-B14F-4D97-AF65-F5344CB8AC3E}">
        <p14:creationId xmlns:p14="http://schemas.microsoft.com/office/powerpoint/2010/main" val="59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4610371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14.5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实训报告要求和考核标准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65500" y="1571566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实训考核标准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92194"/>
              </p:ext>
            </p:extLst>
          </p:nvPr>
        </p:nvGraphicFramePr>
        <p:xfrm>
          <a:off x="1547664" y="2060848"/>
          <a:ext cx="6264696" cy="4266474"/>
        </p:xfrm>
        <a:graphic>
          <a:graphicData uri="http://schemas.openxmlformats.org/drawingml/2006/table">
            <a:tbl>
              <a:tblPr/>
              <a:tblGrid>
                <a:gridCol w="1206913"/>
                <a:gridCol w="1269464"/>
                <a:gridCol w="581392"/>
                <a:gridCol w="2584374"/>
                <a:gridCol w="62255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考核项目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配分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考核要求及评分标准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1019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电器安装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电路安装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电动机接线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整流器、电磁吸盘安装到位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主、辅助电路连接正确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四个电动机、指示照明灯接线正确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实训报告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按照报告要求正确完成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报告内容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安全文明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团结协作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通电试验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系统组成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运行结果分析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能说明系统组成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系统运行正常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会分析运行结果</a:t>
                      </a: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</a:t>
                      </a: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实际总得分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教师签字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7" b="32274"/>
          <a:stretch/>
        </p:blipFill>
        <p:spPr>
          <a:xfrm>
            <a:off x="251520" y="1961984"/>
            <a:ext cx="4144616" cy="2751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4283968" y="3212976"/>
            <a:ext cx="4104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Thank </a:t>
            </a:r>
            <a:r>
              <a:rPr lang="en-US" altLang="zh-CN" sz="4800" kern="0" dirty="0">
                <a:solidFill>
                  <a:srgbClr val="7D3C4A">
                    <a:lumMod val="50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r>
              <a:rPr lang="en-US" altLang="zh-CN" sz="4800" b="1" kern="0" cap="all" dirty="0">
                <a:ln w="9000" cmpd="sng">
                  <a:solidFill>
                    <a:srgbClr val="9D9394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D9394">
                        <a:shade val="20000"/>
                        <a:satMod val="245000"/>
                      </a:srgbClr>
                    </a:gs>
                    <a:gs pos="43000">
                      <a:srgbClr val="9D9394">
                        <a:satMod val="255000"/>
                      </a:srgbClr>
                    </a:gs>
                    <a:gs pos="48000">
                      <a:srgbClr val="9D9394">
                        <a:shade val="85000"/>
                        <a:satMod val="255000"/>
                      </a:srgbClr>
                    </a:gs>
                    <a:gs pos="100000">
                      <a:srgbClr val="9D9394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you!</a:t>
            </a:r>
            <a:r>
              <a:rPr lang="en-US" altLang="zh-CN" sz="4800" kern="0" dirty="0">
                <a:solidFill>
                  <a:srgbClr val="7982BD">
                    <a:lumMod val="75000"/>
                  </a:srgbClr>
                </a:solidFill>
                <a:latin typeface="Kozuka Gothic Pr6N B" pitchFamily="34" charset="-128"/>
                <a:ea typeface="Kozuka Gothic Pr6N B" pitchFamily="34" charset="-128"/>
                <a:sym typeface="Palace Script MT" pitchFamily="66" charset="0"/>
              </a:rPr>
              <a:t> </a:t>
            </a:r>
            <a:endParaRPr lang="zh-CN" altLang="en-US" sz="4800" kern="0" dirty="0">
              <a:solidFill>
                <a:srgbClr val="7982BD">
                  <a:lumMod val="75000"/>
                </a:srgb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cxnSp>
        <p:nvCxnSpPr>
          <p:cNvPr id="23556" name="直接连接符 5"/>
          <p:cNvCxnSpPr>
            <a:cxnSpLocks noChangeShapeType="1"/>
          </p:cNvCxnSpPr>
          <p:nvPr/>
        </p:nvCxnSpPr>
        <p:spPr bwMode="auto">
          <a:xfrm>
            <a:off x="3203575" y="4437063"/>
            <a:ext cx="4897438" cy="0"/>
          </a:xfrm>
          <a:prstGeom prst="line">
            <a:avLst/>
          </a:prstGeom>
          <a:noFill/>
          <a:ln w="63500" cmpd="thinThick" algn="ctr">
            <a:solidFill>
              <a:srgbClr val="6D10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>
            <a:off x="4067175" y="2708275"/>
            <a:ext cx="4033838" cy="0"/>
          </a:xfrm>
          <a:prstGeom prst="line">
            <a:avLst/>
          </a:prstGeom>
          <a:ln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451968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4655"/>
              </p:ext>
            </p:extLst>
          </p:nvPr>
        </p:nvGraphicFramePr>
        <p:xfrm>
          <a:off x="1475656" y="1821300"/>
          <a:ext cx="5815160" cy="4381500"/>
        </p:xfrm>
        <a:graphic>
          <a:graphicData uri="http://schemas.openxmlformats.org/drawingml/2006/table">
            <a:tbl>
              <a:tblPr/>
              <a:tblGrid>
                <a:gridCol w="892633"/>
                <a:gridCol w="1091262"/>
                <a:gridCol w="896425"/>
                <a:gridCol w="2275094"/>
                <a:gridCol w="659746"/>
              </a:tblGrid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代号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数量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M1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液压泵电动机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JO1-21-4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1.1kw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1410r/min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M2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砂轮电动机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JO2-31-2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3kw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2860r/min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M3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冷却泵电动机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PB-25A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0.12kw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300r/min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M4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砂轮升降电动机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JO3-301-4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0.75kw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1410r /min 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QS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电源开关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HZ1-25/3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35A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RL1-60/25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60A</a:t>
                      </a: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25A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FU2-FU7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熔断器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RL1-15/4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15A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、配熔体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4A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KM1-KM6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交流接触器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CJ10-10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10A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、线圈电压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110V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KT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JS7-2A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线圈电压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（代用）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FR1-FR3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热继电器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JR10-10/3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整定电流分别为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2.71A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6.18A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0.47A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SB1-SB10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按钮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LA2-3H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保护式、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220V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4A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、按钮数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TC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控制变压器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BK200</a:t>
                      </a:r>
                      <a:endParaRPr lang="zh-CN" sz="105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380V/135V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110V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24V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6V</a:t>
                      </a:r>
                      <a:r>
                        <a:rPr lang="zh-CN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在抽头中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5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700" y="836713"/>
            <a:ext cx="38902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14.2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实训设备和元器件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6352" y="1341048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实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训设备和元器件明细表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16372"/>
              </p:ext>
            </p:extLst>
          </p:nvPr>
        </p:nvGraphicFramePr>
        <p:xfrm>
          <a:off x="1797328" y="1774668"/>
          <a:ext cx="5405327" cy="4673600"/>
        </p:xfrm>
        <a:graphic>
          <a:graphicData uri="http://schemas.openxmlformats.org/drawingml/2006/table">
            <a:tbl>
              <a:tblPr/>
              <a:tblGrid>
                <a:gridCol w="638301"/>
                <a:gridCol w="1056789"/>
                <a:gridCol w="701104"/>
                <a:gridCol w="2370228"/>
                <a:gridCol w="638905"/>
              </a:tblGrid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YH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电磁吸盘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HD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P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110V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1.45A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KUV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欠电压继电器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电容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μ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F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300V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R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电阻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GF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Ω、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50W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HL-HL5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指示灯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XD1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型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6V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SA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台灯开关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EL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工作照明灯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24V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40W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（需配灯泡）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XS1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XP1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接插件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CY0-36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三极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XS2</a:t>
                      </a: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XP2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CY0-36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二极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XB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接零牌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2CZ11C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V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整流器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2CZ11C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30A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600V</a:t>
                      </a:r>
                      <a:endParaRPr lang="zh-CN" sz="10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XT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端子板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JD</a:t>
                      </a:r>
                      <a:r>
                        <a:rPr lang="en-US" sz="1000" kern="100" baseline="-250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</a:t>
                      </a: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-1020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500V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10A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、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节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主电路导线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BVR-1.5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1.5mm</a:t>
                      </a:r>
                      <a:r>
                        <a:rPr lang="en-US" sz="1000" kern="100" baseline="30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0.52mm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2873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zh-CN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控制电路导线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BVR-1.0</a:t>
                      </a:r>
                      <a:endParaRPr lang="zh-CN" sz="10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1mm</a:t>
                      </a:r>
                      <a:r>
                        <a:rPr lang="en-US" sz="1000" kern="100" baseline="30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7mm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×</a:t>
                      </a: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0.34mm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sz="10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若干</a:t>
                      </a:r>
                    </a:p>
                  </a:txBody>
                  <a:tcPr marL="66414" marR="664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4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836713"/>
            <a:ext cx="331236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829860"/>
              </a:gs>
              <a:gs pos="0">
                <a:srgbClr val="D4DCC9"/>
              </a:gs>
              <a:gs pos="85000">
                <a:srgbClr val="A3B18E"/>
              </a:gs>
              <a:gs pos="0">
                <a:srgbClr val="D2DDC2"/>
              </a:gs>
              <a:gs pos="53000">
                <a:schemeClr val="accent3">
                  <a:lumMod val="85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extrusionH="76200" contourW="12700" prstMaterial="powder">
            <a:bevelT w="165100" prst="coolSlant"/>
            <a:bevelB w="165100" prst="coolSlant"/>
            <a:extrusionClr>
              <a:schemeClr val="tx1">
                <a:lumMod val="50000"/>
                <a:lumOff val="5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altLang="zh-CN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14.3 </a:t>
            </a:r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相关知识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11560" y="1484784"/>
            <a:ext cx="6688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14.3.1 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普通车床的电气控制线路和常见故障分析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43484" y="2028477"/>
            <a:ext cx="506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CA6140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普通车床结构和运动分析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6270" y="277639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9662" y="26221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组成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1894" y="3263999"/>
            <a:ext cx="7596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普通车床主要由床身、主轴变速箱、进给箱、溜板箱、挂轮箱、溜板刀架、尾架、光杆和丝杠等部分</a:t>
            </a: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</a:rPr>
              <a:t>组成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8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506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CA6140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普通车床结构和运动分析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082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5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结构示意图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4608512" cy="2952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0378" y="5301208"/>
            <a:ext cx="781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1—进给箱；2—挂轮箱；3—主轴变速箱；4—溜板刀架；5—溜板箱；6—尾架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；7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—丝杠；8—光杆；9—床身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           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14-1 普通车床结构示意图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500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506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CA6140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普通车床结构和运动分析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082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5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切削运动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4190" y="2132856"/>
            <a:ext cx="7124194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包括工件旋转的主运动和刀具的直线进给运动。车削速度是指工件与刀具接触点的相对速度。根据条件的不同，要求主轴有不同的切削速度。主轴变速主要由主轴电动机经皮带传递到主轴变速箱来实现。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98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58888" y="836712"/>
            <a:ext cx="506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1. CA6140</a:t>
            </a:r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普通车床结构和运动分析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082" y="1628800"/>
            <a:ext cx="10801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58" y="146997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进给运动</a:t>
            </a:r>
            <a:endParaRPr lang="en-US" altLang="zh-CN" sz="24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090" y="2132112"/>
            <a:ext cx="7495124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车床进给运动是刀架带动刀具的直线运动。溜板箱把丝杠或光杆的转动传递给刀架部分，变换溜板箱外的手柄位置，使车刀做纵向或横向进给。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5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000120140530A80PPBG">
  <a:themeElements>
    <a:clrScheme name="自定义 30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78AEEE"/>
      </a:accent1>
      <a:accent2>
        <a:srgbClr val="7982BD"/>
      </a:accent2>
      <a:accent3>
        <a:srgbClr val="A9ADDF"/>
      </a:accent3>
      <a:accent4>
        <a:srgbClr val="9D9394"/>
      </a:accent4>
      <a:accent5>
        <a:srgbClr val="3DA4C9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3019</Words>
  <Application>Microsoft Office PowerPoint</Application>
  <PresentationFormat>全屏显示(4:3)</PresentationFormat>
  <Paragraphs>309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Kozuka Gothic Pr6N B</vt:lpstr>
      <vt:lpstr>方正舒体</vt:lpstr>
      <vt:lpstr>宋体</vt:lpstr>
      <vt:lpstr>微软雅黑</vt:lpstr>
      <vt:lpstr>幼圆</vt:lpstr>
      <vt:lpstr>Aharoni</vt:lpstr>
      <vt:lpstr>Arial</vt:lpstr>
      <vt:lpstr>Arial Black</vt:lpstr>
      <vt:lpstr>Calibri</vt:lpstr>
      <vt:lpstr>Palace Script MT</vt:lpstr>
      <vt:lpstr>Times New Roman</vt:lpstr>
      <vt:lpstr>Wingdings</vt:lpstr>
      <vt:lpstr>2_A000120140530A80PPBG</vt:lpstr>
      <vt:lpstr>电气控制与PLC技术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lkx</dc:creator>
  <cp:lastModifiedBy>gta</cp:lastModifiedBy>
  <cp:revision>605</cp:revision>
  <dcterms:created xsi:type="dcterms:W3CDTF">2008-06-05T04:49:45Z</dcterms:created>
  <dcterms:modified xsi:type="dcterms:W3CDTF">2014-12-02T01:57:07Z</dcterms:modified>
</cp:coreProperties>
</file>