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7"/>
  </p:notesMasterIdLst>
  <p:sldIdLst>
    <p:sldId id="624" r:id="rId2"/>
    <p:sldId id="623" r:id="rId3"/>
    <p:sldId id="455" r:id="rId4"/>
    <p:sldId id="456" r:id="rId5"/>
    <p:sldId id="457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482" r:id="rId17"/>
    <p:sldId id="616" r:id="rId18"/>
    <p:sldId id="617" r:id="rId19"/>
    <p:sldId id="512" r:id="rId20"/>
    <p:sldId id="618" r:id="rId21"/>
    <p:sldId id="513" r:id="rId22"/>
    <p:sldId id="619" r:id="rId23"/>
    <p:sldId id="620" r:id="rId24"/>
    <p:sldId id="487" r:id="rId25"/>
    <p:sldId id="622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9" autoAdjust="0"/>
    <p:restoredTop sz="99534" autoAdjust="0"/>
  </p:normalViewPr>
  <p:slideViewPr>
    <p:cSldViewPr>
      <p:cViewPr varScale="1">
        <p:scale>
          <a:sx n="83" d="100"/>
          <a:sy n="83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DE0CEE65-204B-4B42-82D3-0D9E831607AB}" type="presOf" srcId="{EBCE2EE9-5A8D-4DCF-BC84-B7094A71D8BD}" destId="{373AD755-68DA-4BF5-9807-A0AF3B44D39B}" srcOrd="0" destOrd="0" presId="urn:microsoft.com/office/officeart/2008/layout/HexagonCluster"/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DCFEF4D8-8B72-471A-9A3D-4A3B1B7BFD47}" type="presOf" srcId="{D5855A68-0427-4E38-8152-3AB06B90D261}" destId="{B6D904E6-F0C5-42BD-96B4-0E85AFB088BE}" srcOrd="0" destOrd="0" presId="urn:microsoft.com/office/officeart/2008/layout/HexagonCluster"/>
    <dgm:cxn modelId="{EED18E81-E657-4518-92AB-669E93D278C0}" type="presOf" srcId="{6AD91F41-9D87-4B28-A90C-000582152DA3}" destId="{109CB03B-7F17-4F1C-BB03-C84FBAB06190}" srcOrd="0" destOrd="0" presId="urn:microsoft.com/office/officeart/2008/layout/HexagonCluster"/>
    <dgm:cxn modelId="{5FB72E95-19CA-4C5D-AEB1-4873B1652CE4}" type="presOf" srcId="{4204F26B-3A55-4539-88AD-4D267BEAF0C3}" destId="{63F0DA21-6737-48BB-827B-424778B9EAA1}" srcOrd="0" destOrd="0" presId="urn:microsoft.com/office/officeart/2008/layout/HexagonCluster"/>
    <dgm:cxn modelId="{292071F7-5F9E-4A08-B071-BB3A8029D833}" type="presOf" srcId="{7B651952-DF11-414D-8E94-11A720D04309}" destId="{DB5356A4-CD20-4294-A981-D9D284EF1AC8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B19FF561-E4F4-49CD-A339-E0479EF7A4F0}" type="presParOf" srcId="{DB5356A4-CD20-4294-A981-D9D284EF1AC8}" destId="{DECBA780-AF2F-4ECD-91CC-93FBA12D928B}" srcOrd="0" destOrd="0" presId="urn:microsoft.com/office/officeart/2008/layout/HexagonCluster"/>
    <dgm:cxn modelId="{CD6ABF32-6775-4B50-88CB-1CA35D25406F}" type="presParOf" srcId="{DECBA780-AF2F-4ECD-91CC-93FBA12D928B}" destId="{63F0DA21-6737-48BB-827B-424778B9EAA1}" srcOrd="0" destOrd="0" presId="urn:microsoft.com/office/officeart/2008/layout/HexagonCluster"/>
    <dgm:cxn modelId="{556D13A2-7AB6-42F1-912B-82190A6DF3F5}" type="presParOf" srcId="{DB5356A4-CD20-4294-A981-D9D284EF1AC8}" destId="{A70601C7-A116-4B80-8628-B636CB46E395}" srcOrd="1" destOrd="0" presId="urn:microsoft.com/office/officeart/2008/layout/HexagonCluster"/>
    <dgm:cxn modelId="{D187CE9C-0018-4978-80AC-95773EFA69BA}" type="presParOf" srcId="{A70601C7-A116-4B80-8628-B636CB46E395}" destId="{18785B9D-0F5B-40B6-B477-82C597640808}" srcOrd="0" destOrd="0" presId="urn:microsoft.com/office/officeart/2008/layout/HexagonCluster"/>
    <dgm:cxn modelId="{E074E8ED-21C5-4929-B21D-05B5FC0887F7}" type="presParOf" srcId="{DB5356A4-CD20-4294-A981-D9D284EF1AC8}" destId="{7F6DFD73-FBBC-4BA2-B7D2-9C25D56AA372}" srcOrd="2" destOrd="0" presId="urn:microsoft.com/office/officeart/2008/layout/HexagonCluster"/>
    <dgm:cxn modelId="{B7B9F41E-4F13-4E8E-9A30-0FC694B2E4AA}" type="presParOf" srcId="{7F6DFD73-FBBC-4BA2-B7D2-9C25D56AA372}" destId="{373AD755-68DA-4BF5-9807-A0AF3B44D39B}" srcOrd="0" destOrd="0" presId="urn:microsoft.com/office/officeart/2008/layout/HexagonCluster"/>
    <dgm:cxn modelId="{76A2286D-B9A4-47E1-B5D3-47AE77A9F214}" type="presParOf" srcId="{DB5356A4-CD20-4294-A981-D9D284EF1AC8}" destId="{5C4874E3-4535-4C7F-9BE2-7CAB0DF80654}" srcOrd="3" destOrd="0" presId="urn:microsoft.com/office/officeart/2008/layout/HexagonCluster"/>
    <dgm:cxn modelId="{B885256D-6EBC-4802-AE59-ECBF2B6E3EA5}" type="presParOf" srcId="{5C4874E3-4535-4C7F-9BE2-7CAB0DF80654}" destId="{E78E1D52-9A06-4C3A-B85F-4A84A3583BF1}" srcOrd="0" destOrd="0" presId="urn:microsoft.com/office/officeart/2008/layout/HexagonCluster"/>
    <dgm:cxn modelId="{3C037E7E-B65B-4F1A-9C56-3D9C65249556}" type="presParOf" srcId="{DB5356A4-CD20-4294-A981-D9D284EF1AC8}" destId="{ED730A21-CECA-4465-8E58-5D1B1A478710}" srcOrd="4" destOrd="0" presId="urn:microsoft.com/office/officeart/2008/layout/HexagonCluster"/>
    <dgm:cxn modelId="{4F5EE97F-FFF4-4D1A-99E5-879FAAD57D79}" type="presParOf" srcId="{ED730A21-CECA-4465-8E58-5D1B1A478710}" destId="{109CB03B-7F17-4F1C-BB03-C84FBAB06190}" srcOrd="0" destOrd="0" presId="urn:microsoft.com/office/officeart/2008/layout/HexagonCluster"/>
    <dgm:cxn modelId="{3535CECF-1D24-426D-A686-A0B4C48F2340}" type="presParOf" srcId="{DB5356A4-CD20-4294-A981-D9D284EF1AC8}" destId="{05B7D1AE-E4A6-4276-8A01-37C248CE9D41}" srcOrd="5" destOrd="0" presId="urn:microsoft.com/office/officeart/2008/layout/HexagonCluster"/>
    <dgm:cxn modelId="{96AE331D-0F5A-4875-8C94-45215DFD4BBD}" type="presParOf" srcId="{05B7D1AE-E4A6-4276-8A01-37C248CE9D41}" destId="{4A919062-BD18-4EFF-97C0-9F2C9198A016}" srcOrd="0" destOrd="0" presId="urn:microsoft.com/office/officeart/2008/layout/HexagonCluster"/>
    <dgm:cxn modelId="{57F991C6-C317-49C1-81C5-23F2E5B04A5C}" type="presParOf" srcId="{DB5356A4-CD20-4294-A981-D9D284EF1AC8}" destId="{8D5A2D0B-9F4D-42EA-A183-6B571EC09EFB}" srcOrd="6" destOrd="0" presId="urn:microsoft.com/office/officeart/2008/layout/HexagonCluster"/>
    <dgm:cxn modelId="{7F523855-8868-4573-9139-AEFBA6E85014}" type="presParOf" srcId="{8D5A2D0B-9F4D-42EA-A183-6B571EC09EFB}" destId="{B6D904E6-F0C5-42BD-96B4-0E85AFB088BE}" srcOrd="0" destOrd="0" presId="urn:microsoft.com/office/officeart/2008/layout/HexagonCluster"/>
    <dgm:cxn modelId="{59D03EA2-6258-41FD-866B-FBEF0BA4D499}" type="presParOf" srcId="{DB5356A4-CD20-4294-A981-D9D284EF1AC8}" destId="{BDCD2C9A-EA97-4C07-9072-5B75A320E08B}" srcOrd="7" destOrd="0" presId="urn:microsoft.com/office/officeart/2008/layout/HexagonCluster"/>
    <dgm:cxn modelId="{923DCDE0-1D29-442C-805E-224DA6D37607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DA21-6737-48BB-827B-424778B9EAA1}">
      <dsp:nvSpPr>
        <dsp:cNvPr id="0" name=""/>
        <dsp:cNvSpPr/>
      </dsp:nvSpPr>
      <dsp:spPr>
        <a:xfrm>
          <a:off x="1149686" y="1165225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63081" y="1349249"/>
        <a:ext cx="948202" cy="817697"/>
      </dsp:txXfrm>
    </dsp:sp>
    <dsp:sp modelId="{18785B9D-0F5B-40B6-B477-82C597640808}">
      <dsp:nvSpPr>
        <dsp:cNvPr id="0" name=""/>
        <dsp:cNvSpPr/>
      </dsp:nvSpPr>
      <dsp:spPr>
        <a:xfrm>
          <a:off x="805081" y="1918232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D755-68DA-4BF5-9807-A0AF3B44D39B}">
      <dsp:nvSpPr>
        <dsp:cNvPr id="0" name=""/>
        <dsp:cNvSpPr/>
      </dsp:nvSpPr>
      <dsp:spPr>
        <a:xfrm>
          <a:off x="72008" y="504056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1D52-9A06-4C3A-B85F-4A84A3583BF1}">
      <dsp:nvSpPr>
        <dsp:cNvPr id="0" name=""/>
        <dsp:cNvSpPr/>
      </dsp:nvSpPr>
      <dsp:spPr>
        <a:xfrm>
          <a:off x="1482040" y="902794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CB03B-7F17-4F1C-BB03-C84FBAB06190}">
      <dsp:nvSpPr>
        <dsp:cNvPr id="0" name=""/>
        <dsp:cNvSpPr/>
      </dsp:nvSpPr>
      <dsp:spPr>
        <a:xfrm>
          <a:off x="2328236" y="564315"/>
          <a:ext cx="135508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539972" y="749591"/>
        <a:ext cx="931610" cy="815193"/>
      </dsp:txXfrm>
    </dsp:sp>
    <dsp:sp modelId="{4A919062-BD18-4EFF-97C0-9F2C9198A016}">
      <dsp:nvSpPr>
        <dsp:cNvPr id="0" name=""/>
        <dsp:cNvSpPr/>
      </dsp:nvSpPr>
      <dsp:spPr>
        <a:xfrm>
          <a:off x="3714655" y="959207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04E6-F0C5-42BD-96B4-0E85AFB088BE}">
      <dsp:nvSpPr>
        <dsp:cNvPr id="0" name=""/>
        <dsp:cNvSpPr/>
      </dsp:nvSpPr>
      <dsp:spPr>
        <a:xfrm>
          <a:off x="3445418" y="1184861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2E50-1BC1-4B1A-AFB6-B046F1D753A5}">
      <dsp:nvSpPr>
        <dsp:cNvPr id="0" name=""/>
        <dsp:cNvSpPr/>
      </dsp:nvSpPr>
      <dsp:spPr>
        <a:xfrm>
          <a:off x="3061612" y="1805405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344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7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92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9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5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2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3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6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37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6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5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6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4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6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1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8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3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4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1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7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0" y="692150"/>
            <a:ext cx="9144000" cy="6159500"/>
            <a:chOff x="0" y="0"/>
            <a:chExt cx="9144000" cy="685193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80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52" r:id="rId2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33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4869160"/>
            <a:ext cx="540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电气控制与</a:t>
            </a:r>
            <a:r>
              <a:rPr lang="en-US" altLang="zh-C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PLC</a:t>
            </a: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技术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754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0830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1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2501" y="7527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5. FXGPWIN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的基本组成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135285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标题栏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窗口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按钮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菜单栏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工具栏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窗口工作区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状态栏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符号栏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2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2501" y="7527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6.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准备编程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1458268"/>
            <a:ext cx="3135795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）编辑旧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文件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）创建一个新文件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0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0765" y="98355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7.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指令编程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5205" y="1484784"/>
            <a:ext cx="70591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在“窗口”菜单下选择“指令表”编辑屏，或在窗口内直接单击指令表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编辑窗口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，激活指令表编辑屏。在指令表编辑屏中，可用键盘直接输入指令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和元件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地址。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61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2501" y="7527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8. </a:t>
            </a:r>
            <a:r>
              <a:rPr lang="zh-CN" altLang="en-US" sz="2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梯形图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412776"/>
            <a:ext cx="7056784" cy="45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在“窗口”菜单下选择“梯形图”编辑屏，或在窗口内直接单击梯形图编辑窗口，激活梯形图编辑屏。在梯形图编辑屏编程，就是用功能键和浮动工具栏中的符号画图，分为触点、线圈、连线三种方式。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连线。输入垂直线、水平线、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INV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指令与删除垂直线四个功能。</a:t>
            </a:r>
          </a:p>
          <a:p>
            <a:pPr>
              <a:lnSpc>
                <a:spcPts val="35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转换。一个新生成的梯形图，若要使其生效，图表应该转换为顺控程序（指令表）。若不转换，那么它只是一个图而已，因而无效。转换用工具栏中的转换按钮或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键，即可转换成指令表。</a:t>
            </a:r>
          </a:p>
        </p:txBody>
      </p:sp>
    </p:spTree>
    <p:extLst>
      <p:ext uri="{BB962C8B-B14F-4D97-AF65-F5344CB8AC3E}">
        <p14:creationId xmlns:p14="http://schemas.microsoft.com/office/powerpoint/2010/main" val="34959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2501" y="7527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9. 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菜单功能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12775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编辑菜单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工具菜单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查找菜单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视图菜单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操作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监控菜单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指令表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菜单中不同的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部分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2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71600" y="9511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9. 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菜单功能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1412776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操作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视图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电话线菜单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监控菜单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检测菜单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项菜单</a:t>
            </a:r>
          </a:p>
        </p:txBody>
      </p:sp>
    </p:spTree>
    <p:extLst>
      <p:ext uri="{BB962C8B-B14F-4D97-AF65-F5344CB8AC3E}">
        <p14:creationId xmlns:p14="http://schemas.microsoft.com/office/powerpoint/2010/main" val="10245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17.4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训练内容和步骤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7581" y="1556792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编程操作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700" y="2132856"/>
            <a:ext cx="82107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）编程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准备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检查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与计算机的连接是否正确，计算机的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RS232C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端口与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之间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是否与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指定的缆线及转换器连接；使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处于“停机”状态；接通计算机和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电源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）编程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操作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打开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FX-PCS/WIN-S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编程软件，建立一个程序文件。</a:t>
            </a:r>
          </a:p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采用梯形图编程的方法，将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17-2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所示的梯形图程序输入到计算机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并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通过编辑操作对输入程序进行修改和检查。最后将编辑好的梯形图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程序保存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，并将文件命名为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*.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</a:rPr>
              <a:t>pmw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ts val="3000"/>
              </a:lnSpc>
            </a:pP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9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819012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）编程操作</a:t>
            </a:r>
          </a:p>
        </p:txBody>
      </p:sp>
      <p:pic>
        <p:nvPicPr>
          <p:cNvPr id="6" name="图片 5" descr="QQ截图201404121101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51" y="1412776"/>
            <a:ext cx="338437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3256073" y="5811480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图17-2 梯形图程序</a:t>
            </a:r>
          </a:p>
        </p:txBody>
      </p:sp>
    </p:spTree>
    <p:extLst>
      <p:ext uri="{BB962C8B-B14F-4D97-AF65-F5344CB8AC3E}">
        <p14:creationId xmlns:p14="http://schemas.microsoft.com/office/powerpoint/2010/main" val="33516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868070"/>
            <a:ext cx="2520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程序的传送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1484784"/>
            <a:ext cx="5832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程序的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写出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程序的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读入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程序的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核对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56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858392" y="908720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运行操作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4160" y="1484784"/>
            <a:ext cx="663016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梯形图程序，将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的输入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输出端与输入信号连接好，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的输入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输出端编号及说明如表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17-2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6523"/>
              </p:ext>
            </p:extLst>
          </p:nvPr>
        </p:nvGraphicFramePr>
        <p:xfrm>
          <a:off x="1336184" y="3255864"/>
          <a:ext cx="6192688" cy="2703704"/>
        </p:xfrm>
        <a:graphic>
          <a:graphicData uri="http://schemas.openxmlformats.org/drawingml/2006/table">
            <a:tbl>
              <a:tblPr/>
              <a:tblGrid>
                <a:gridCol w="1165023"/>
                <a:gridCol w="1551268"/>
                <a:gridCol w="1428781"/>
                <a:gridCol w="2047616"/>
              </a:tblGrid>
              <a:tr h="38061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输入端编号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功能说明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输出端编号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功能说明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X000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启动按钮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Y000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连续运行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002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X001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停止按钮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控制的输出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X002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T2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Y002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T2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控制的输出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X003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复位控制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Y003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控制的输出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X004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计数控制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X005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赋值控制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467733" y="2886532"/>
            <a:ext cx="393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表17-2 PLC的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输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入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输出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端编号及说明</a:t>
            </a:r>
          </a:p>
        </p:txBody>
      </p:sp>
    </p:spTree>
    <p:extLst>
      <p:ext uri="{BB962C8B-B14F-4D97-AF65-F5344CB8AC3E}">
        <p14:creationId xmlns:p14="http://schemas.microsoft.com/office/powerpoint/2010/main" val="15578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40456"/>
            <a:ext cx="7834196" cy="523220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17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FX-PCS/WIN-C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微机编程软件及其使用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5598" y="1725050"/>
            <a:ext cx="7298088" cy="4243183"/>
            <a:chOff x="825500" y="1831063"/>
            <a:chExt cx="7298088" cy="424318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825500" y="2865438"/>
              <a:ext cx="576263" cy="1270000"/>
            </a:xfrm>
            <a:prstGeom prst="rect">
              <a:avLst/>
            </a:prstGeom>
            <a:noFill/>
            <a:ln w="38100" cmpd="thickThin">
              <a:solidFill>
                <a:srgbClr val="FFC000"/>
              </a:solidFill>
              <a:prstDash val="solid"/>
              <a:miter lim="800000"/>
              <a:headEnd/>
              <a:tailEnd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目  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录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906750" y="1871639"/>
              <a:ext cx="1791169" cy="499934"/>
              <a:chOff x="816" y="2304"/>
              <a:chExt cx="1440" cy="448"/>
            </a:xfrm>
          </p:grpSpPr>
          <p:sp>
            <p:nvSpPr>
              <p:cNvPr id="34" name="Freeform 4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0">
                    <a:srgbClr val="FFFF00"/>
                  </a:gs>
                  <a:gs pos="100000">
                    <a:srgbClr val="BBE0E3">
                      <a:gamma/>
                      <a:tint val="5764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第一讲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894050" y="2728514"/>
              <a:ext cx="1791169" cy="499934"/>
              <a:chOff x="816" y="2304"/>
              <a:chExt cx="1440" cy="448"/>
            </a:xfrm>
          </p:grpSpPr>
          <p:sp>
            <p:nvSpPr>
              <p:cNvPr id="32" name="Freeform 7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50000">
                    <a:srgbClr val="009999">
                      <a:gamma/>
                      <a:tint val="57647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第二讲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907372" y="3661719"/>
              <a:ext cx="1791169" cy="499934"/>
              <a:chOff x="816" y="2304"/>
              <a:chExt cx="1440" cy="448"/>
            </a:xfrm>
          </p:grpSpPr>
          <p:sp>
            <p:nvSpPr>
              <p:cNvPr id="30" name="Freeform 10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186BB"/>
                  </a:gs>
                  <a:gs pos="100000">
                    <a:srgbClr val="000000">
                      <a:gamma/>
                      <a:tint val="57647"/>
                      <a:invGamma/>
                    </a:srgbClr>
                  </a:gs>
                  <a:gs pos="100000">
                    <a:srgbClr val="000000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第三讲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894050" y="4582180"/>
              <a:ext cx="1791169" cy="502166"/>
              <a:chOff x="816" y="1972"/>
              <a:chExt cx="1440" cy="450"/>
            </a:xfrm>
          </p:grpSpPr>
          <p:sp>
            <p:nvSpPr>
              <p:cNvPr id="28" name="Freeform 13"/>
              <p:cNvSpPr>
                <a:spLocks/>
              </p:cNvSpPr>
              <p:nvPr/>
            </p:nvSpPr>
            <p:spPr bwMode="gray">
              <a:xfrm>
                <a:off x="902" y="223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gray">
              <a:xfrm>
                <a:off x="816" y="1972"/>
                <a:ext cx="1440" cy="393"/>
              </a:xfrm>
              <a:prstGeom prst="rect">
                <a:avLst/>
              </a:prstGeom>
              <a:gradFill rotWithShape="1">
                <a:gsLst>
                  <a:gs pos="10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79ABB4"/>
                  </a:gs>
                  <a:gs pos="100000">
                    <a:srgbClr val="B5D4CC"/>
                  </a:gs>
                  <a:gs pos="96000">
                    <a:srgbClr val="229E89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4889A1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第四讲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1" name="AutoShape 15"/>
            <p:cNvCxnSpPr>
              <a:cxnSpLocks noChangeShapeType="1"/>
            </p:cNvCxnSpPr>
            <p:nvPr/>
          </p:nvCxnSpPr>
          <p:spPr bwMode="gray">
            <a:xfrm>
              <a:off x="2770901" y="2282848"/>
              <a:ext cx="4997" cy="445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/>
            <p:cNvCxnSpPr>
              <a:cxnSpLocks noChangeShapeType="1"/>
            </p:cNvCxnSpPr>
            <p:nvPr/>
          </p:nvCxnSpPr>
          <p:spPr bwMode="gray">
            <a:xfrm flipH="1">
              <a:off x="2775898" y="3167072"/>
              <a:ext cx="622" cy="494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7"/>
            <p:cNvCxnSpPr>
              <a:cxnSpLocks noChangeShapeType="1"/>
              <a:endCxn id="29" idx="0"/>
            </p:cNvCxnSpPr>
            <p:nvPr/>
          </p:nvCxnSpPr>
          <p:spPr bwMode="gray">
            <a:xfrm>
              <a:off x="2784638" y="4100277"/>
              <a:ext cx="4997" cy="481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43375" y="2505681"/>
              <a:ext cx="5280213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2805220" y="3431559"/>
              <a:ext cx="531836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2840420" y="4308338"/>
              <a:ext cx="5283168" cy="3289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991625" y="2751927"/>
              <a:ext cx="32047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1.2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实训设备和元器件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979105" y="3638612"/>
              <a:ext cx="2156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1.3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相关知识  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997822" y="4582180"/>
              <a:ext cx="2896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1.4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训练内容和步骤</a:t>
              </a: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1894050" y="1871639"/>
              <a:ext cx="0" cy="4141231"/>
            </a:xfrm>
            <a:prstGeom prst="line">
              <a:avLst/>
            </a:prstGeom>
            <a:ln w="63500" cmpd="thickThin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005007" y="1831063"/>
              <a:ext cx="1973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1.1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训练目标</a:t>
              </a: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1947790" y="5574312"/>
              <a:ext cx="1791169" cy="499934"/>
              <a:chOff x="816" y="2304"/>
              <a:chExt cx="1440" cy="448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97000">
                    <a:srgbClr val="B5D6E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0">
                    <a:srgbClr val="B5D4CC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</a:t>
                </a: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803579" y="5253598"/>
              <a:ext cx="5320009" cy="36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4" name="AutoShape 17"/>
            <p:cNvCxnSpPr>
              <a:cxnSpLocks noChangeShapeType="1"/>
            </p:cNvCxnSpPr>
            <p:nvPr/>
          </p:nvCxnSpPr>
          <p:spPr bwMode="gray">
            <a:xfrm flipH="1">
              <a:off x="2755467" y="5013187"/>
              <a:ext cx="9994" cy="553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24"/>
            <p:cNvSpPr/>
            <p:nvPr/>
          </p:nvSpPr>
          <p:spPr>
            <a:xfrm>
              <a:off x="4022785" y="5566761"/>
              <a:ext cx="4100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1.5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实训报告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要求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考核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标准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28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927200" y="908720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运行操作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600" y="1628800"/>
            <a:ext cx="6840760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② 接通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运行开关，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面板上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RUN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灯亮，表明程序已投入运行。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③ 结合控制程序，操作有关输入信号，在不同输入状态下观察输入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输出指示灯的变化，若输出指示灯的状态与程序控制要求一致，则表明程序运行正常。</a:t>
            </a:r>
          </a:p>
        </p:txBody>
      </p:sp>
    </p:spTree>
    <p:extLst>
      <p:ext uri="{BB962C8B-B14F-4D97-AF65-F5344CB8AC3E}">
        <p14:creationId xmlns:p14="http://schemas.microsoft.com/office/powerpoint/2010/main" val="6022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836712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监控操作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810" y="1484784"/>
            <a:ext cx="718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）元件的监视。监视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X000-X005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Y000-Y003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ON/OFF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状态，监视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T0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T2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C0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的设定值及当前值，并将结果填于表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17-3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1840" y="2856806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表17-3  元件的监视情况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41820"/>
              </p:ext>
            </p:extLst>
          </p:nvPr>
        </p:nvGraphicFramePr>
        <p:xfrm>
          <a:off x="1489813" y="3356992"/>
          <a:ext cx="6250538" cy="2376263"/>
        </p:xfrm>
        <a:graphic>
          <a:graphicData uri="http://schemas.openxmlformats.org/drawingml/2006/table">
            <a:tbl>
              <a:tblPr/>
              <a:tblGrid>
                <a:gridCol w="892934"/>
                <a:gridCol w="892934"/>
                <a:gridCol w="892934"/>
                <a:gridCol w="892934"/>
                <a:gridCol w="892934"/>
                <a:gridCol w="892934"/>
                <a:gridCol w="892934"/>
              </a:tblGrid>
              <a:tr h="67893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ON/OFF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ON/OFF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设定值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当前值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X000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X005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T0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X001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Y000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T2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X002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Y001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T0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X003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Y002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X004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Y003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836712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监控操作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483667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）输出强制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ON/OFF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进行强制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OFF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操作，对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Y003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进行强制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操作。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）修改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Z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的当前值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①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Z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的当前值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修改为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后，观察运行结果，分析变化的原因。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当前值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K10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修改为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K20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后，观察运行结果，分析变化的原因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82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836712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监控操作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8564" y="147096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）修改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T, 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的当前值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的设定值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K100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修改为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K150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后，观察运行结果，并写出操作过程。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操作过程：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②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的设定值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修改为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K10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后，观察运行结果，并写出操作过程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3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4610371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17.5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实训报告要求和考核标准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1220" y="138950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实训考核标准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78107"/>
              </p:ext>
            </p:extLst>
          </p:nvPr>
        </p:nvGraphicFramePr>
        <p:xfrm>
          <a:off x="1619672" y="1916832"/>
          <a:ext cx="5725666" cy="4381500"/>
        </p:xfrm>
        <a:graphic>
          <a:graphicData uri="http://schemas.openxmlformats.org/drawingml/2006/table">
            <a:tbl>
              <a:tblPr/>
              <a:tblGrid>
                <a:gridCol w="1136671"/>
                <a:gridCol w="1423890"/>
                <a:gridCol w="455645"/>
                <a:gridCol w="2253815"/>
                <a:gridCol w="4556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考核要求及评分标准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编程操作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建立程序文件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程序的编辑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程序的传送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建立程序文件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正确输入程序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能写入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读出程序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监控操作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元件监视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修改当前值 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强制输出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ON/OFF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修改设定值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会监视元件的动作状态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会修改元件的当前值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能强制元件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ON/OFF5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会修改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设定值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运行操作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系统建立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程序运行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运行调试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会选择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I/O5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会运行系统程序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会调试程序、结果正确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实际总得分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教师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32274"/>
          <a:stretch/>
        </p:blipFill>
        <p:spPr>
          <a:xfrm>
            <a:off x="251520" y="1961984"/>
            <a:ext cx="4144616" cy="275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4283968" y="3212976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Thank </a:t>
            </a:r>
            <a:r>
              <a:rPr lang="en-US" altLang="zh-CN" sz="4800" kern="0" dirty="0">
                <a:solidFill>
                  <a:srgbClr val="7D3C4A">
                    <a:lumMod val="50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you!</a:t>
            </a:r>
            <a:r>
              <a:rPr lang="en-US" altLang="zh-CN" sz="4800" kern="0" dirty="0">
                <a:solidFill>
                  <a:srgbClr val="7982BD">
                    <a:lumMod val="75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endParaRPr lang="zh-CN" altLang="en-US" sz="4800" kern="0" dirty="0">
              <a:solidFill>
                <a:srgbClr val="7982BD">
                  <a:lumMod val="75000"/>
                </a:srgb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cxnSp>
        <p:nvCxnSpPr>
          <p:cNvPr id="23556" name="直接连接符 5"/>
          <p:cNvCxnSpPr>
            <a:cxnSpLocks noChangeShapeType="1"/>
          </p:cNvCxnSpPr>
          <p:nvPr/>
        </p:nvCxnSpPr>
        <p:spPr bwMode="auto">
          <a:xfrm>
            <a:off x="3203575" y="4437063"/>
            <a:ext cx="4897438" cy="0"/>
          </a:xfrm>
          <a:prstGeom prst="line">
            <a:avLst/>
          </a:prstGeom>
          <a:noFill/>
          <a:ln w="63500" cmpd="thinThick" algn="ctr">
            <a:solidFill>
              <a:srgbClr val="6D10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>
            <a:off x="4067175" y="2708275"/>
            <a:ext cx="4033838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524820" y="1844824"/>
            <a:ext cx="8136728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通过上机操作，熟悉三菱</a:t>
            </a:r>
            <a:r>
              <a:rPr lang="en-US" altLang="zh-CN" dirty="0"/>
              <a:t>FX</a:t>
            </a:r>
            <a:r>
              <a:rPr lang="zh-CN" altLang="zh-CN" dirty="0"/>
              <a:t>系列可编程序控制器微机编程软件</a:t>
            </a:r>
            <a:r>
              <a:rPr lang="en-US" altLang="zh-CN" dirty="0"/>
              <a:t>FX-PCS/WIN-C</a:t>
            </a:r>
            <a:r>
              <a:rPr lang="zh-CN" altLang="zh-CN" dirty="0"/>
              <a:t>的主要功能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初步掌握该编程软件的使用方法</a:t>
            </a:r>
            <a:r>
              <a:rPr lang="zh-CN" altLang="zh-CN" dirty="0" smtClean="0"/>
              <a:t>。</a:t>
            </a:r>
            <a:endParaRPr lang="en-US" altLang="zh-CN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4820" y="980728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17.1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训练目标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89029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17.2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62610" y="1628102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51230"/>
              </p:ext>
            </p:extLst>
          </p:nvPr>
        </p:nvGraphicFramePr>
        <p:xfrm>
          <a:off x="1709167" y="2204864"/>
          <a:ext cx="5581650" cy="2336800"/>
        </p:xfrm>
        <a:graphic>
          <a:graphicData uri="http://schemas.openxmlformats.org/drawingml/2006/table">
            <a:tbl>
              <a:tblPr/>
              <a:tblGrid>
                <a:gridCol w="951804"/>
                <a:gridCol w="1585773"/>
                <a:gridCol w="576181"/>
                <a:gridCol w="654365"/>
                <a:gridCol w="1011292"/>
                <a:gridCol w="802235"/>
              </a:tblGrid>
              <a:tr h="28406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型号或规格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型号或规格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可编程</a:t>
                      </a:r>
                      <a:endParaRPr lang="en-US" altLang="zh-CN" sz="1400" kern="1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控制器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FX</a:t>
                      </a:r>
                      <a:r>
                        <a:rPr lang="en-US" sz="14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2N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-48MR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缆线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RS-422 FX</a:t>
                      </a:r>
                      <a:r>
                        <a:rPr lang="en-US" sz="14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2N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根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0.3m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计算机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IBMPC/AT  486  8MB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或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16MB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只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缆线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RS-422 FX</a:t>
                      </a:r>
                      <a:r>
                        <a:rPr lang="en-US" sz="14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2N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根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1.5m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FX</a:t>
                      </a:r>
                      <a:r>
                        <a:rPr lang="en-US" sz="14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2N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软件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FX-PCS/WIN-CFX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17.3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相关知识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1484784"/>
            <a:ext cx="5182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17.3.1 FX-PCS/WIN-C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微机编程软件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140" y="210249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编程软件的主要功能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4140" y="2708920"/>
            <a:ext cx="7376037" cy="3454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8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FX-PCS/WIN-C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中，可通过线路符号、列表语言及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SFC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（状态转移图）符号来创建顺序指令程序，建立注释数据及设置寄存器数据。</a:t>
            </a:r>
          </a:p>
          <a:p>
            <a:pPr marL="342900" indent="-342900">
              <a:lnSpc>
                <a:spcPts val="38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创建顺控指令程序并将其存储为文件，以及用打印机打印。</a:t>
            </a:r>
          </a:p>
          <a:p>
            <a:pPr marL="342900" indent="-342900">
              <a:lnSpc>
                <a:spcPts val="38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该程序可在串行系统中与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进行通信、传送、操作监控以及各种测试功能。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2501" y="7527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系统配置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1349" y="1340768"/>
            <a:ext cx="7344816" cy="498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① 计算机。要求机型：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IBM PC/AT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（兼容）；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486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以上；内存：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8MB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或更高（推荐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16MB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以上）；显示器：分辨率为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800x600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点，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色或更高。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② 编程和通信软件。采用应用于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编程软件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FX-PCS/WIN-C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③ 接口单元。采用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FX-232AWC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型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RS232C/422/485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转换器（便携式），或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FX-232AWRS232C/422/485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转换器（内置式），以及其他指定的转换器。</a:t>
            </a:r>
          </a:p>
          <a:p>
            <a:pPr>
              <a:lnSpc>
                <a:spcPts val="32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④ 通信线缆。采用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FX422CAB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型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RS422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缆线（用于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</a:t>
            </a:r>
            <a:r>
              <a:rPr lang="en-US" altLang="zh-CN" sz="2400" baseline="-25000" dirty="0">
                <a:latin typeface="微软雅黑" pitchFamily="34" charset="-122"/>
                <a:ea typeface="微软雅黑" pitchFamily="34" charset="-122"/>
              </a:rPr>
              <a:t>2N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型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0.3m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）或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FX422CAB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型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RS422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缆线（用于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</a:t>
            </a:r>
            <a:r>
              <a:rPr lang="en-US" altLang="zh-CN" sz="2400" baseline="-25000" dirty="0">
                <a:latin typeface="微软雅黑" pitchFamily="34" charset="-122"/>
                <a:ea typeface="微软雅黑" pitchFamily="34" charset="-122"/>
              </a:rPr>
              <a:t>2N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型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1.5m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），以及其他指定的缆线。</a:t>
            </a:r>
          </a:p>
        </p:txBody>
      </p:sp>
    </p:spTree>
    <p:extLst>
      <p:ext uri="{BB962C8B-B14F-4D97-AF65-F5344CB8AC3E}">
        <p14:creationId xmlns:p14="http://schemas.microsoft.com/office/powerpoint/2010/main" val="33144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2501" y="7527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软件主要特点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3713" y="1439882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三种编程窗口。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FXGPWIN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编程时可以同时打开三种窗口，即梯形图编辑窗口、指令表编辑窗口和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SFC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编辑窗口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编程屏幕具有监控功能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远程控制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可通过接口单元及连接线组成网络进行通信与管理。</a:t>
            </a:r>
          </a:p>
        </p:txBody>
      </p:sp>
    </p:spTree>
    <p:extLst>
      <p:ext uri="{BB962C8B-B14F-4D97-AF65-F5344CB8AC3E}">
        <p14:creationId xmlns:p14="http://schemas.microsoft.com/office/powerpoint/2010/main" val="27741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2501" y="7527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主要操作方法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064" y="1233240"/>
            <a:ext cx="7632848" cy="5116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）启动方法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该软件在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Windows 95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版本以上的环境下安装完成后将产生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MELSEC-FFX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应用组程序，同时保存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FXGPIWIN-C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启动图标。启动时双击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FXGP/WIN-C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图标。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）初始屏幕的操作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① 建立新文件。使用本功能可以创建一个新的顺控程序。必须选择可编程控制器的类型，然后单击“确认”按钮，屏幕上出现一个新建文件，可输入数据。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② 打开文件。使用本功能可读取软盘或硬盘中的程序文件。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③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传送。使用本功能从与计算机相连的可编程控制器中读取程序，也可以进行监控。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06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2501" y="7527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5. FXGPWIN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的基本组成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1340768"/>
            <a:ext cx="5983560" cy="43371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131840" y="5936178"/>
            <a:ext cx="2526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图17-1 FXGPWIN界面</a:t>
            </a:r>
          </a:p>
        </p:txBody>
      </p:sp>
    </p:spTree>
    <p:extLst>
      <p:ext uri="{BB962C8B-B14F-4D97-AF65-F5344CB8AC3E}">
        <p14:creationId xmlns:p14="http://schemas.microsoft.com/office/powerpoint/2010/main" val="10830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</TotalTime>
  <Words>1462</Words>
  <Application>Microsoft Office PowerPoint</Application>
  <PresentationFormat>全屏显示(4:3)</PresentationFormat>
  <Paragraphs>247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Kozuka Gothic Pr6N B</vt:lpstr>
      <vt:lpstr>方正舒体</vt:lpstr>
      <vt:lpstr>宋体</vt:lpstr>
      <vt:lpstr>微软雅黑</vt:lpstr>
      <vt:lpstr>幼圆</vt:lpstr>
      <vt:lpstr>Aharoni</vt:lpstr>
      <vt:lpstr>Arial</vt:lpstr>
      <vt:lpstr>Arial Black</vt:lpstr>
      <vt:lpstr>Calibri</vt:lpstr>
      <vt:lpstr>Palace Script MT</vt:lpstr>
      <vt:lpstr>Wingdings</vt:lpstr>
      <vt:lpstr>2_A000120140530A80PPBG</vt:lpstr>
      <vt:lpstr>电气控制与PLC技术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gta</cp:lastModifiedBy>
  <cp:revision>624</cp:revision>
  <dcterms:created xsi:type="dcterms:W3CDTF">2008-06-05T04:49:45Z</dcterms:created>
  <dcterms:modified xsi:type="dcterms:W3CDTF">2014-12-02T02:00:22Z</dcterms:modified>
</cp:coreProperties>
</file>