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1"/>
  </p:notesMasterIdLst>
  <p:sldIdLst>
    <p:sldId id="499" r:id="rId2"/>
    <p:sldId id="498" r:id="rId3"/>
    <p:sldId id="455" r:id="rId4"/>
    <p:sldId id="456" r:id="rId5"/>
    <p:sldId id="457" r:id="rId6"/>
    <p:sldId id="459" r:id="rId7"/>
    <p:sldId id="460" r:id="rId8"/>
    <p:sldId id="461" r:id="rId9"/>
    <p:sldId id="486" r:id="rId10"/>
    <p:sldId id="487" r:id="rId11"/>
    <p:sldId id="488" r:id="rId12"/>
    <p:sldId id="462" r:id="rId13"/>
    <p:sldId id="489" r:id="rId14"/>
    <p:sldId id="490" r:id="rId15"/>
    <p:sldId id="491" r:id="rId16"/>
    <p:sldId id="463" r:id="rId17"/>
    <p:sldId id="464" r:id="rId18"/>
    <p:sldId id="477" r:id="rId19"/>
    <p:sldId id="478" r:id="rId20"/>
    <p:sldId id="479" r:id="rId21"/>
    <p:sldId id="480" r:id="rId22"/>
    <p:sldId id="482" r:id="rId23"/>
    <p:sldId id="483" r:id="rId24"/>
    <p:sldId id="492" r:id="rId25"/>
    <p:sldId id="493" r:id="rId26"/>
    <p:sldId id="494" r:id="rId27"/>
    <p:sldId id="495" r:id="rId28"/>
    <p:sldId id="484" r:id="rId29"/>
    <p:sldId id="497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6" autoAdjust="0"/>
    <p:restoredTop sz="99534" autoAdjust="0"/>
  </p:normalViewPr>
  <p:slideViewPr>
    <p:cSldViewPr>
      <p:cViewPr varScale="1">
        <p:scale>
          <a:sx n="83" d="100"/>
          <a:sy n="83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51952-DF11-414D-8E94-11A720D0430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4204F26B-3A55-4539-88AD-4D267BEAF0C3}">
      <dgm:prSet phldrT="[文本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896E334-0F0D-4FDC-9C6A-FBCB43EA4DBB}" type="parTrans" cxnId="{194C7425-4535-40C9-8BC2-F3293B534CF4}">
      <dgm:prSet/>
      <dgm:spPr/>
      <dgm:t>
        <a:bodyPr/>
        <a:lstStyle/>
        <a:p>
          <a:endParaRPr lang="zh-CN" altLang="en-US"/>
        </a:p>
      </dgm:t>
    </dgm:pt>
    <dgm:pt modelId="{EBCE2EE9-5A8D-4DCF-BC84-B7094A71D8BD}" type="sibTrans" cxnId="{194C7425-4535-40C9-8BC2-F3293B534CF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6AD91F41-9D87-4B28-A90C-000582152DA3}">
      <dgm:prSet phldrT="[文本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423E01E-2225-41F9-A828-73827A594088}" type="parTrans" cxnId="{9F6C44D3-A92E-4DCC-A9E6-B9D9BC4F8AE7}">
      <dgm:prSet/>
      <dgm:spPr/>
      <dgm:t>
        <a:bodyPr/>
        <a:lstStyle/>
        <a:p>
          <a:endParaRPr lang="zh-CN" altLang="en-US"/>
        </a:p>
      </dgm:t>
    </dgm:pt>
    <dgm:pt modelId="{D5855A68-0427-4E38-8152-3AB06B90D261}" type="sibTrans" cxnId="{9F6C44D3-A92E-4DCC-A9E6-B9D9BC4F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DB5356A4-CD20-4294-A981-D9D284EF1AC8}" type="pres">
      <dgm:prSet presAssocID="{7B651952-DF11-414D-8E94-11A720D04309}" presName="Name0" presStyleCnt="0">
        <dgm:presLayoutVars>
          <dgm:chMax val="21"/>
          <dgm:chPref val="21"/>
        </dgm:presLayoutVars>
      </dgm:prSet>
      <dgm:spPr/>
    </dgm:pt>
    <dgm:pt modelId="{DECBA780-AF2F-4ECD-91CC-93FBA12D928B}" type="pres">
      <dgm:prSet presAssocID="{4204F26B-3A55-4539-88AD-4D267BEAF0C3}" presName="tex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3F0DA21-6737-48BB-827B-424778B9EAA1}" type="pres">
      <dgm:prSet presAssocID="{4204F26B-3A55-4539-88AD-4D267BEAF0C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>
        <a:xfrm>
          <a:off x="1467504" y="1127066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A70601C7-A116-4B80-8628-B636CB46E395}" type="pres">
      <dgm:prSet presAssocID="{4204F26B-3A55-4539-88AD-4D267BEAF0C3}" presName="text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8785B9D-0F5B-40B6-B477-82C597640808}" type="pres">
      <dgm:prSet presAssocID="{4204F26B-3A55-4539-88AD-4D267BEAF0C3}" presName="accentRepeatNode" presStyleLbl="solidAlignAcc1" presStyleIdx="0" presStyleCnt="4" custLinFactX="-100000" custLinFactY="65419" custLinFactNeighborX="-141224" custLinFactNeighborY="100000"/>
      <dgm:spPr>
        <a:xfrm>
          <a:off x="1522312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F6DFD73-FBBC-4BA2-B7D2-9C25D56AA372}" type="pres">
      <dgm:prSet presAssocID="{EBCE2EE9-5A8D-4DCF-BC84-B7094A71D8BD}" presName="image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73AD755-68DA-4BF5-9807-A0AF3B44D39B}" type="pres">
      <dgm:prSet presAssocID="{EBCE2EE9-5A8D-4DCF-BC84-B7094A71D8BD}" presName="imageRepeatNode" presStyleLbl="alignAcc1" presStyleIdx="0" presStyleCnt="2" custLinFactNeighborX="5237" custLinFactNeighborY="-1890"/>
      <dgm:spPr>
        <a:xfrm>
          <a:off x="0" y="31173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5C4874E3-4535-4C7F-9BE2-7CAB0DF80654}" type="pres">
      <dgm:prSet presAssocID="{EBCE2EE9-5A8D-4DCF-BC84-B7094A71D8BD}" presName="image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78E1D52-9A06-4C3A-B85F-4A84A3583BF1}" type="pres">
      <dgm:prSet presAssocID="{EBCE2EE9-5A8D-4DCF-BC84-B7094A71D8BD}" presName="accentRepeatNode" presStyleLbl="solidAlignAcc1" presStyleIdx="1" presStyleCnt="4" custLinFactX="139304" custLinFactY="-200000" custLinFactNeighborX="200000" custLinFactNeighborY="-265707"/>
      <dgm:spPr>
        <a:xfrm>
          <a:off x="1195926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D730A21-CECA-4465-8E58-5D1B1A478710}" type="pres">
      <dgm:prSet presAssocID="{6AD91F41-9D87-4B28-A90C-000582152DA3}" presName="tex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09CB03B-7F17-4F1C-BB03-C84FBAB06190}" type="pres">
      <dgm:prSet presAssocID="{6AD91F41-9D87-4B28-A90C-000582152DA3}" presName="textRepeatNode" presStyleLbl="alignNode1" presStyleIdx="1" presStyleCnt="2" custScaleX="98552" custLinFactNeighborX="1340" custLinFactNeighborY="3192">
        <dgm:presLayoutVars>
          <dgm:chMax val="0"/>
          <dgm:chPref val="0"/>
          <dgm:bulletEnabled val="1"/>
        </dgm:presLayoutVars>
      </dgm:prSet>
      <dgm:spPr>
        <a:xfrm>
          <a:off x="2899837" y="72002"/>
          <a:ext cx="1729679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05B7D1AE-E4A6-4276-8A01-37C248CE9D41}" type="pres">
      <dgm:prSet presAssocID="{6AD91F41-9D87-4B28-A90C-000582152DA3}" presName="text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A919062-BD18-4EFF-97C0-9F2C9198A016}" type="pres">
      <dgm:prSet presAssocID="{6AD91F41-9D87-4B28-A90C-000582152DA3}" presName="accentRepeatNode" presStyleLbl="solidAlignAcc1" presStyleIdx="2" presStyleCnt="4" custLinFactX="100000" custLinFactY="-200000" custLinFactNeighborX="197450" custLinFactNeighborY="-225023"/>
      <dgm:spPr>
        <a:xfrm>
          <a:off x="4131550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D5A2D0B-9F4D-42EA-A183-6B571EC09EFB}" type="pres">
      <dgm:prSet presAssocID="{D5855A68-0427-4E38-8152-3AB06B90D261}" presName="imag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6D904E6-F0C5-42BD-96B4-0E85AFB088BE}" type="pres">
      <dgm:prSet presAssocID="{D5855A68-0427-4E38-8152-3AB06B90D261}" presName="imageRepeatNode" presStyleLbl="alignAcc1" presStyleIdx="1" presStyleCnt="2" custLinFactNeighborX="-300" custLinFactNeighborY="1656"/>
      <dgm:spPr>
        <a:xfrm>
          <a:off x="4403128" y="118057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BDCD2C9A-EA97-4C07-9072-5B75A320E08B}" type="pres">
      <dgm:prSet presAssocID="{D5855A68-0427-4E38-8152-3AB06B90D261}" presName="image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52A2E50-1BC1-4B1A-AFB6-B046F1D753A5}" type="pres">
      <dgm:prSet presAssocID="{D5855A68-0427-4E38-8152-3AB06B90D261}" presName="accentRepeatNode" presStyleLbl="solidAlignAcc1" presStyleIdx="3" presStyleCnt="4" custLinFactX="-100000" custLinFactNeighborX="-168192" custLinFactNeighborY="84051"/>
      <dgm:spPr>
        <a:xfrm>
          <a:off x="4457936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DDCE216C-F3A3-4BCA-88C1-3A5715C7A0AE}" type="presOf" srcId="{7B651952-DF11-414D-8E94-11A720D04309}" destId="{DB5356A4-CD20-4294-A981-D9D284EF1AC8}" srcOrd="0" destOrd="0" presId="urn:microsoft.com/office/officeart/2008/layout/HexagonCluster"/>
    <dgm:cxn modelId="{50A05B62-6096-4E85-AED5-F0B218196F04}" type="presOf" srcId="{6AD91F41-9D87-4B28-A90C-000582152DA3}" destId="{109CB03B-7F17-4F1C-BB03-C84FBAB06190}" srcOrd="0" destOrd="0" presId="urn:microsoft.com/office/officeart/2008/layout/HexagonCluster"/>
    <dgm:cxn modelId="{9F6C44D3-A92E-4DCC-A9E6-B9D9BC4F8AE7}" srcId="{7B651952-DF11-414D-8E94-11A720D04309}" destId="{6AD91F41-9D87-4B28-A90C-000582152DA3}" srcOrd="1" destOrd="0" parTransId="{8423E01E-2225-41F9-A828-73827A594088}" sibTransId="{D5855A68-0427-4E38-8152-3AB06B90D261}"/>
    <dgm:cxn modelId="{EEBEA9D7-85A2-476A-8B54-A59758C36B84}" type="presOf" srcId="{EBCE2EE9-5A8D-4DCF-BC84-B7094A71D8BD}" destId="{373AD755-68DA-4BF5-9807-A0AF3B44D39B}" srcOrd="0" destOrd="0" presId="urn:microsoft.com/office/officeart/2008/layout/HexagonCluster"/>
    <dgm:cxn modelId="{6A80EC42-410A-4984-AF7A-761782F703AD}" type="presOf" srcId="{D5855A68-0427-4E38-8152-3AB06B90D261}" destId="{B6D904E6-F0C5-42BD-96B4-0E85AFB088BE}" srcOrd="0" destOrd="0" presId="urn:microsoft.com/office/officeart/2008/layout/HexagonCluster"/>
    <dgm:cxn modelId="{194C7425-4535-40C9-8BC2-F3293B534CF4}" srcId="{7B651952-DF11-414D-8E94-11A720D04309}" destId="{4204F26B-3A55-4539-88AD-4D267BEAF0C3}" srcOrd="0" destOrd="0" parTransId="{8896E334-0F0D-4FDC-9C6A-FBCB43EA4DBB}" sibTransId="{EBCE2EE9-5A8D-4DCF-BC84-B7094A71D8BD}"/>
    <dgm:cxn modelId="{0839C4E3-0BD9-49E8-AF48-EE9296A63AD1}" type="presOf" srcId="{4204F26B-3A55-4539-88AD-4D267BEAF0C3}" destId="{63F0DA21-6737-48BB-827B-424778B9EAA1}" srcOrd="0" destOrd="0" presId="urn:microsoft.com/office/officeart/2008/layout/HexagonCluster"/>
    <dgm:cxn modelId="{1E5B45A7-4971-4D52-B1D1-FB56FB7AE0BF}" type="presParOf" srcId="{DB5356A4-CD20-4294-A981-D9D284EF1AC8}" destId="{DECBA780-AF2F-4ECD-91CC-93FBA12D928B}" srcOrd="0" destOrd="0" presId="urn:microsoft.com/office/officeart/2008/layout/HexagonCluster"/>
    <dgm:cxn modelId="{DC0E09C8-4DA1-46B3-AF09-6D591108FE6A}" type="presParOf" srcId="{DECBA780-AF2F-4ECD-91CC-93FBA12D928B}" destId="{63F0DA21-6737-48BB-827B-424778B9EAA1}" srcOrd="0" destOrd="0" presId="urn:microsoft.com/office/officeart/2008/layout/HexagonCluster"/>
    <dgm:cxn modelId="{5C6452F4-4134-4A50-AEB5-A5952B94C5B7}" type="presParOf" srcId="{DB5356A4-CD20-4294-A981-D9D284EF1AC8}" destId="{A70601C7-A116-4B80-8628-B636CB46E395}" srcOrd="1" destOrd="0" presId="urn:microsoft.com/office/officeart/2008/layout/HexagonCluster"/>
    <dgm:cxn modelId="{00DE4EEC-EA4C-442B-8635-2915BAA703FB}" type="presParOf" srcId="{A70601C7-A116-4B80-8628-B636CB46E395}" destId="{18785B9D-0F5B-40B6-B477-82C597640808}" srcOrd="0" destOrd="0" presId="urn:microsoft.com/office/officeart/2008/layout/HexagonCluster"/>
    <dgm:cxn modelId="{339CFBD0-ED8A-4A9C-956A-04550E0FC3D4}" type="presParOf" srcId="{DB5356A4-CD20-4294-A981-D9D284EF1AC8}" destId="{7F6DFD73-FBBC-4BA2-B7D2-9C25D56AA372}" srcOrd="2" destOrd="0" presId="urn:microsoft.com/office/officeart/2008/layout/HexagonCluster"/>
    <dgm:cxn modelId="{135E471B-F1E1-4A99-A2DA-9444EAEC85EE}" type="presParOf" srcId="{7F6DFD73-FBBC-4BA2-B7D2-9C25D56AA372}" destId="{373AD755-68DA-4BF5-9807-A0AF3B44D39B}" srcOrd="0" destOrd="0" presId="urn:microsoft.com/office/officeart/2008/layout/HexagonCluster"/>
    <dgm:cxn modelId="{A103AF1B-5169-482C-B927-F95013803F21}" type="presParOf" srcId="{DB5356A4-CD20-4294-A981-D9D284EF1AC8}" destId="{5C4874E3-4535-4C7F-9BE2-7CAB0DF80654}" srcOrd="3" destOrd="0" presId="urn:microsoft.com/office/officeart/2008/layout/HexagonCluster"/>
    <dgm:cxn modelId="{ECD9A076-D6C2-4EA9-9E25-60A9A1741976}" type="presParOf" srcId="{5C4874E3-4535-4C7F-9BE2-7CAB0DF80654}" destId="{E78E1D52-9A06-4C3A-B85F-4A84A3583BF1}" srcOrd="0" destOrd="0" presId="urn:microsoft.com/office/officeart/2008/layout/HexagonCluster"/>
    <dgm:cxn modelId="{681ADF90-B32F-4587-B779-C9B5F899F4A0}" type="presParOf" srcId="{DB5356A4-CD20-4294-A981-D9D284EF1AC8}" destId="{ED730A21-CECA-4465-8E58-5D1B1A478710}" srcOrd="4" destOrd="0" presId="urn:microsoft.com/office/officeart/2008/layout/HexagonCluster"/>
    <dgm:cxn modelId="{8EB4A1FE-2B90-4118-8A56-8BEF0688AC05}" type="presParOf" srcId="{ED730A21-CECA-4465-8E58-5D1B1A478710}" destId="{109CB03B-7F17-4F1C-BB03-C84FBAB06190}" srcOrd="0" destOrd="0" presId="urn:microsoft.com/office/officeart/2008/layout/HexagonCluster"/>
    <dgm:cxn modelId="{333B88C7-B7D1-46D7-8ADC-9C68E21EB209}" type="presParOf" srcId="{DB5356A4-CD20-4294-A981-D9D284EF1AC8}" destId="{05B7D1AE-E4A6-4276-8A01-37C248CE9D41}" srcOrd="5" destOrd="0" presId="urn:microsoft.com/office/officeart/2008/layout/HexagonCluster"/>
    <dgm:cxn modelId="{D8154996-D9C6-426C-ABBA-01C40ECE2442}" type="presParOf" srcId="{05B7D1AE-E4A6-4276-8A01-37C248CE9D41}" destId="{4A919062-BD18-4EFF-97C0-9F2C9198A016}" srcOrd="0" destOrd="0" presId="urn:microsoft.com/office/officeart/2008/layout/HexagonCluster"/>
    <dgm:cxn modelId="{565E1C87-D715-4DD1-B010-0814C44DB6B8}" type="presParOf" srcId="{DB5356A4-CD20-4294-A981-D9D284EF1AC8}" destId="{8D5A2D0B-9F4D-42EA-A183-6B571EC09EFB}" srcOrd="6" destOrd="0" presId="urn:microsoft.com/office/officeart/2008/layout/HexagonCluster"/>
    <dgm:cxn modelId="{10216F92-CF83-4090-A1B8-FEC5B51ECAE6}" type="presParOf" srcId="{8D5A2D0B-9F4D-42EA-A183-6B571EC09EFB}" destId="{B6D904E6-F0C5-42BD-96B4-0E85AFB088BE}" srcOrd="0" destOrd="0" presId="urn:microsoft.com/office/officeart/2008/layout/HexagonCluster"/>
    <dgm:cxn modelId="{2E0904A9-5CE2-4E2B-A4E0-D7E078A509A3}" type="presParOf" srcId="{DB5356A4-CD20-4294-A981-D9D284EF1AC8}" destId="{BDCD2C9A-EA97-4C07-9072-5B75A320E08B}" srcOrd="7" destOrd="0" presId="urn:microsoft.com/office/officeart/2008/layout/HexagonCluster"/>
    <dgm:cxn modelId="{E026EC4D-1EEB-438F-ABF1-40684EE9659E}" type="presParOf" srcId="{BDCD2C9A-EA97-4C07-9072-5B75A320E08B}" destId="{452A2E50-1BC1-4B1A-AFB6-B046F1D753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DA21-6737-48BB-827B-424778B9EAA1}">
      <dsp:nvSpPr>
        <dsp:cNvPr id="0" name=""/>
        <dsp:cNvSpPr/>
      </dsp:nvSpPr>
      <dsp:spPr>
        <a:xfrm>
          <a:off x="1149686" y="1165225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363081" y="1349249"/>
        <a:ext cx="948202" cy="817697"/>
      </dsp:txXfrm>
    </dsp:sp>
    <dsp:sp modelId="{18785B9D-0F5B-40B6-B477-82C597640808}">
      <dsp:nvSpPr>
        <dsp:cNvPr id="0" name=""/>
        <dsp:cNvSpPr/>
      </dsp:nvSpPr>
      <dsp:spPr>
        <a:xfrm>
          <a:off x="805081" y="1918232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D755-68DA-4BF5-9807-A0AF3B44D39B}">
      <dsp:nvSpPr>
        <dsp:cNvPr id="0" name=""/>
        <dsp:cNvSpPr/>
      </dsp:nvSpPr>
      <dsp:spPr>
        <a:xfrm>
          <a:off x="72008" y="504056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E1D52-9A06-4C3A-B85F-4A84A3583BF1}">
      <dsp:nvSpPr>
        <dsp:cNvPr id="0" name=""/>
        <dsp:cNvSpPr/>
      </dsp:nvSpPr>
      <dsp:spPr>
        <a:xfrm>
          <a:off x="1482040" y="902794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CB03B-7F17-4F1C-BB03-C84FBAB06190}">
      <dsp:nvSpPr>
        <dsp:cNvPr id="0" name=""/>
        <dsp:cNvSpPr/>
      </dsp:nvSpPr>
      <dsp:spPr>
        <a:xfrm>
          <a:off x="2328236" y="564315"/>
          <a:ext cx="135508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539972" y="749591"/>
        <a:ext cx="931610" cy="815193"/>
      </dsp:txXfrm>
    </dsp:sp>
    <dsp:sp modelId="{4A919062-BD18-4EFF-97C0-9F2C9198A016}">
      <dsp:nvSpPr>
        <dsp:cNvPr id="0" name=""/>
        <dsp:cNvSpPr/>
      </dsp:nvSpPr>
      <dsp:spPr>
        <a:xfrm>
          <a:off x="3714655" y="959207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904E6-F0C5-42BD-96B4-0E85AFB088BE}">
      <dsp:nvSpPr>
        <dsp:cNvPr id="0" name=""/>
        <dsp:cNvSpPr/>
      </dsp:nvSpPr>
      <dsp:spPr>
        <a:xfrm>
          <a:off x="3445418" y="1184861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A2E50-1BC1-4B1A-AFB6-B046F1D753A5}">
      <dsp:nvSpPr>
        <dsp:cNvPr id="0" name=""/>
        <dsp:cNvSpPr/>
      </dsp:nvSpPr>
      <dsp:spPr>
        <a:xfrm>
          <a:off x="3061612" y="1805405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B96D022A-D747-43A4-8788-B86006E41700}" type="datetimeFigureOut">
              <a:rPr lang="zh-CN" altLang="en-US" smtClean="0"/>
              <a:pPr>
                <a:defRPr/>
              </a:pPr>
              <a:t>2014/12/2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0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flip="none" rotWithShape="1">
          <a:gsLst>
            <a:gs pos="30000">
              <a:schemeClr val="accent1">
                <a:lumMod val="63000"/>
              </a:schemeClr>
            </a:gs>
            <a:gs pos="100000">
              <a:srgbClr val="A5C9F4">
                <a:lumMod val="33000"/>
              </a:srgbClr>
            </a:gs>
            <a:gs pos="3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"/>
          <p:cNvGrpSpPr>
            <a:grpSpLocks/>
          </p:cNvGrpSpPr>
          <p:nvPr userDrawn="1"/>
        </p:nvGrpSpPr>
        <p:grpSpPr bwMode="auto">
          <a:xfrm>
            <a:off x="6084168" y="476672"/>
            <a:ext cx="2617787" cy="1223157"/>
            <a:chOff x="-1132669" y="101366"/>
            <a:chExt cx="2617907" cy="1223080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-1132669" y="800604"/>
              <a:ext cx="2617907" cy="52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2000" kern="0" dirty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霍山县高级职业</a:t>
              </a:r>
              <a:r>
                <a:rPr lang="zh-CN" altLang="en-US" sz="2000" kern="0" dirty="0" smtClean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中学</a:t>
              </a:r>
              <a:endParaRPr lang="en-US" altLang="zh-CN" sz="2000" kern="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 Huo shan </a:t>
              </a:r>
              <a:r>
                <a:rPr lang="en-US" altLang="zh-CN" sz="800" b="0" kern="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county senior vocational </a:t>
              </a: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middle school</a:t>
              </a:r>
              <a:endParaRPr lang="en-US" altLang="zh-CN" sz="800" b="0" kern="0" dirty="0" smtClean="0">
                <a:solidFill>
                  <a:srgbClr val="FFFF00"/>
                </a:solidFill>
                <a:latin typeface="Aharoni" pitchFamily="2" charset="-79"/>
                <a:ea typeface="方正舒体" pitchFamily="2" charset="-122"/>
                <a:cs typeface="Aharoni" pitchFamily="2" charset="-79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0848"/>
                </a:clrFrom>
                <a:clrTo>
                  <a:srgbClr val="080848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47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3" y="101366"/>
              <a:ext cx="890998" cy="728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" name="图示 20"/>
          <p:cNvGraphicFramePr/>
          <p:nvPr userDrawn="1">
            <p:extLst/>
          </p:nvPr>
        </p:nvGraphicFramePr>
        <p:xfrm>
          <a:off x="1907704" y="1844824"/>
          <a:ext cx="4824536" cy="28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467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C6CAA68-00BF-480F-99B8-CFA6B5D852F0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5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618D30-7B2A-4395-B20C-A4046AEDEC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8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F9820A-1FDE-456A-8CCA-8221FA7B5DF7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5C98EB5-A64A-4CF9-9484-72F57086931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8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9A363EC-11CB-428F-98EC-20A34952979C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3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001718C-9A00-49C9-AB3E-A2700A69F72D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7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82834D-FB12-4EBF-BF08-4E88C090FF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FE7305B-85DF-4478-8B8A-6EEAEF9667C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15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7B78A7F-EC0A-4938-8CA2-460132A91A85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8DD22E6-FB54-4CD1-8F3A-5EAD269F07B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0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355835-FDAF-4410-B11B-A293EB17999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5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8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2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0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8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7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7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4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4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/>
              <a:pPr>
                <a:defRPr/>
              </a:pPr>
              <a:t>2014/12/2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9FB0E7-EEC2-44D4-91EA-EC8E2146FEC8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6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289092-54EF-42ED-B6E5-862CDDCA7F2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50BBD3-280D-43F3-9039-D0F26525656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0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0E27A5-8B5F-4655-9B44-AF52D89701F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7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4F0DBDD-03BE-4F91-BFA9-4F3FBAF579F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8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5781680-4A95-4F20-9607-AE0B91F7CA8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5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8186A90-85F2-491D-B28A-65E64640E48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7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>
            <a:grpSpLocks/>
          </p:cNvGrpSpPr>
          <p:nvPr userDrawn="1"/>
        </p:nvGrpSpPr>
        <p:grpSpPr bwMode="auto">
          <a:xfrm>
            <a:off x="0" y="692150"/>
            <a:ext cx="9144000" cy="6159500"/>
            <a:chOff x="0" y="0"/>
            <a:chExt cx="9144000" cy="6851936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pic>
          <p:nvPicPr>
            <p:cNvPr id="1039" name="图片 6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3"/>
              <a:ext cx="9144000" cy="68458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9144000" cy="685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矩形 24"/>
          <p:cNvSpPr>
            <a:spLocks noChangeArrowheads="1"/>
          </p:cNvSpPr>
          <p:nvPr userDrawn="1"/>
        </p:nvSpPr>
        <p:spPr bwMode="auto">
          <a:xfrm>
            <a:off x="6588224" y="6362361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电气控制与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PLC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技术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》</a:t>
            </a:r>
          </a:p>
        </p:txBody>
      </p:sp>
      <p:grpSp>
        <p:nvGrpSpPr>
          <p:cNvPr id="1032" name="组合 25"/>
          <p:cNvGrpSpPr>
            <a:grpSpLocks/>
          </p:cNvGrpSpPr>
          <p:nvPr userDrawn="1"/>
        </p:nvGrpSpPr>
        <p:grpSpPr bwMode="auto">
          <a:xfrm>
            <a:off x="0" y="0"/>
            <a:ext cx="9144000" cy="692150"/>
            <a:chOff x="0" y="0"/>
            <a:chExt cx="9144000" cy="692696"/>
          </a:xfrm>
        </p:grpSpPr>
        <p:sp>
          <p:nvSpPr>
            <p:cNvPr id="1033" name="AutoShape 1" descr="C:\Users\jian.peng\AppData\Roaming\Tencent\Users\512555475\QQ\WinTemp\RichOle\L2@X$R3~W0GO`~G)&gt;_5BW.jpg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mtClean="0">
                <a:solidFill>
                  <a:srgbClr val="47494B"/>
                </a:solidFill>
                <a:ea typeface="宋体" charset="-122"/>
              </a:endParaRPr>
            </a:p>
          </p:txBody>
        </p:sp>
        <p:pic>
          <p:nvPicPr>
            <p:cNvPr id="28" name="Picture 2" descr="C:\Users\jian.peng\AppData\Roaming\Tencent\Users\512555475\QQ\WinTemp\RichOle\`DTVU$WU[9$3OT)5%DORB_7.jp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35896" y="152400"/>
              <a:ext cx="5508104" cy="495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pSp>
          <p:nvGrpSpPr>
            <p:cNvPr id="1035" name="组合 28"/>
            <p:cNvGrpSpPr>
              <a:grpSpLocks/>
            </p:cNvGrpSpPr>
            <p:nvPr/>
          </p:nvGrpSpPr>
          <p:grpSpPr bwMode="auto">
            <a:xfrm>
              <a:off x="152400" y="52770"/>
              <a:ext cx="3308303" cy="639926"/>
              <a:chOff x="184198" y="113326"/>
              <a:chExt cx="3308303" cy="639926"/>
            </a:xfrm>
          </p:grpSpPr>
          <p:sp>
            <p:nvSpPr>
              <p:cNvPr id="1037" name="TextBox 7"/>
              <p:cNvSpPr txBox="1">
                <a:spLocks noChangeArrowheads="1"/>
              </p:cNvSpPr>
              <p:nvPr/>
            </p:nvSpPr>
            <p:spPr bwMode="auto">
              <a:xfrm>
                <a:off x="874761" y="160648"/>
                <a:ext cx="2617787" cy="52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zh-CN" altLang="en-US" sz="2000" b="1" smtClean="0">
                    <a:solidFill>
                      <a:srgbClr val="4D579C"/>
                    </a:solidFill>
                    <a:latin typeface="方正舒体" pitchFamily="2" charset="-122"/>
                    <a:ea typeface="方正舒体" pitchFamily="2" charset="-122"/>
                  </a:rPr>
                  <a:t>霍山县高级职业中学</a:t>
                </a:r>
                <a:endParaRPr kumimoji="1" lang="en-US" altLang="zh-CN" sz="2000" b="1" smtClean="0">
                  <a:solidFill>
                    <a:srgbClr val="4D579C"/>
                  </a:solidFill>
                  <a:latin typeface="方正舒体" pitchFamily="2" charset="-122"/>
                  <a:ea typeface="方正舒体" pitchFamily="2" charset="-122"/>
                </a:endParaRPr>
              </a:p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en-US" altLang="zh-CN" sz="800" smtClean="0">
                    <a:solidFill>
                      <a:srgbClr val="4D579C"/>
                    </a:solidFill>
                    <a:latin typeface="Aharoni" pitchFamily="2" charset="-79"/>
                    <a:cs typeface="Aharoni" pitchFamily="2" charset="-79"/>
                  </a:rPr>
                  <a:t> Huo shan county senior vocational middle school</a:t>
                </a:r>
                <a:endParaRPr kumimoji="1" lang="en-US" altLang="zh-CN" sz="800" smtClean="0">
                  <a:solidFill>
                    <a:srgbClr val="4D579C"/>
                  </a:solidFill>
                  <a:latin typeface="Aharoni" pitchFamily="2" charset="-79"/>
                  <a:ea typeface="方正舒体" pitchFamily="2" charset="-122"/>
                  <a:cs typeface="Aharoni" pitchFamily="2" charset="-79"/>
                </a:endParaRPr>
              </a:p>
            </p:txBody>
          </p:sp>
          <p:pic>
            <p:nvPicPr>
              <p:cNvPr id="1038" name="Picture 1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98" y="113326"/>
                <a:ext cx="782542" cy="639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0" name="直接连接符 29"/>
            <p:cNvCxnSpPr/>
            <p:nvPr/>
          </p:nvCxnSpPr>
          <p:spPr>
            <a:xfrm>
              <a:off x="3491880" y="152400"/>
              <a:ext cx="0" cy="495123"/>
            </a:xfrm>
            <a:prstGeom prst="line">
              <a:avLst/>
            </a:prstGeom>
            <a:ln w="190500" cmpd="thickThin">
              <a:gradFill>
                <a:gsLst>
                  <a:gs pos="0">
                    <a:srgbClr val="030BA9"/>
                  </a:gs>
                  <a:gs pos="47000">
                    <a:schemeClr val="accent1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7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52" r:id="rId2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33"/>
        </a:buBlip>
        <a:defRPr sz="2000" kern="1200">
          <a:solidFill>
            <a:srgbClr val="14549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3728" y="4869160"/>
            <a:ext cx="540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电气控制与</a:t>
            </a:r>
            <a:r>
              <a:rPr lang="en-US" altLang="zh-CN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PLC</a:t>
            </a: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技术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6754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0830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4127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）下降沿脉冲电路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103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脉冲指令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PLF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2492896"/>
            <a:ext cx="6048672" cy="28803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86225" y="5517812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图19-4 下降沿脉冲电路</a:t>
            </a:r>
          </a:p>
        </p:txBody>
      </p:sp>
    </p:spTree>
    <p:extLst>
      <p:ext uri="{BB962C8B-B14F-4D97-AF65-F5344CB8AC3E}">
        <p14:creationId xmlns:p14="http://schemas.microsoft.com/office/powerpoint/2010/main" val="6562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4127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）分频电路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103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脉冲指令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PLF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2564904"/>
            <a:ext cx="6633492" cy="28083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35280" y="5805264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图19-5分频电路及时序图</a:t>
            </a:r>
          </a:p>
        </p:txBody>
      </p:sp>
    </p:spTree>
    <p:extLst>
      <p:ext uri="{BB962C8B-B14F-4D97-AF65-F5344CB8AC3E}">
        <p14:creationId xmlns:p14="http://schemas.microsoft.com/office/powerpoint/2010/main" val="30785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1454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定时器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0036" y="1484784"/>
            <a:ext cx="73883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中的定时器是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内部的软元件，其作用相当于继电器系统中的时间继电器，其内部有几百个定时器，定时器是根据时钟脉冲的累积计时的。时钟脉冲有</a:t>
            </a:r>
            <a:r>
              <a:rPr lang="en-US" altLang="zh-CN" sz="2400" dirty="0" err="1">
                <a:latin typeface="微软雅黑" pitchFamily="34" charset="-122"/>
                <a:ea typeface="微软雅黑" pitchFamily="34" charset="-122"/>
              </a:rPr>
              <a:t>lms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l0ms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100ms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三种，当所计时间达到设定值时，其输出触点动作。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18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766292" y="764704"/>
            <a:ext cx="1454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定时器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）通用定时器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206084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</a:t>
            </a:r>
            <a:r>
              <a:rPr lang="en-US" altLang="zh-CN" sz="2400" baseline="-25000" dirty="0">
                <a:latin typeface="微软雅黑" pitchFamily="34" charset="-122"/>
                <a:ea typeface="微软雅黑" pitchFamily="34" charset="-122"/>
              </a:rPr>
              <a:t>2N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内部有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l00ms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定时器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点（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T0-T199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），时间设定值为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0.1-3276.7s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l0ms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定时器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46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点（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T200-T245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），时间设定值为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0.01-327.67s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3450826"/>
            <a:ext cx="5688632" cy="23042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142024" y="5877272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图19-6 通用定时器的使用</a:t>
            </a:r>
          </a:p>
        </p:txBody>
      </p:sp>
    </p:spTree>
    <p:extLst>
      <p:ext uri="{BB962C8B-B14F-4D97-AF65-F5344CB8AC3E}">
        <p14:creationId xmlns:p14="http://schemas.microsoft.com/office/powerpoint/2010/main" val="22430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425" y="9511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）通用定时器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95517" y="1772816"/>
            <a:ext cx="6696744" cy="30800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82144" y="5157192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图19-7延时断开电路</a:t>
            </a:r>
          </a:p>
        </p:txBody>
      </p:sp>
    </p:spTree>
    <p:extLst>
      <p:ext uri="{BB962C8B-B14F-4D97-AF65-F5344CB8AC3E}">
        <p14:creationId xmlns:p14="http://schemas.microsoft.com/office/powerpoint/2010/main" val="8017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425" y="9511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）积算定时器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1650643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FX</a:t>
            </a:r>
            <a:r>
              <a:rPr lang="en-US" altLang="zh-CN" sz="2400" baseline="-25000" dirty="0">
                <a:latin typeface="微软雅黑" pitchFamily="34" charset="-122"/>
                <a:ea typeface="微软雅黑" pitchFamily="34" charset="-122"/>
              </a:rPr>
              <a:t>2N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内部有</a:t>
            </a:r>
            <a:r>
              <a:rPr lang="en-US" altLang="zh-CN" sz="2400" dirty="0" err="1">
                <a:latin typeface="微软雅黑" pitchFamily="34" charset="-122"/>
                <a:ea typeface="微软雅黑" pitchFamily="34" charset="-122"/>
              </a:rPr>
              <a:t>lms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积算定时器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点（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T246-T249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），时间设定值为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0.001-32.767s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l00ms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定时器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点（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T250-T255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），时间设定值为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0.1-3276.7s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808932" y="2881060"/>
            <a:ext cx="5859412" cy="28083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87824" y="5877272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19-8积分定时器的使用</a:t>
            </a:r>
          </a:p>
        </p:txBody>
      </p:sp>
    </p:spTree>
    <p:extLst>
      <p:ext uri="{BB962C8B-B14F-4D97-AF65-F5344CB8AC3E}">
        <p14:creationId xmlns:p14="http://schemas.microsoft.com/office/powerpoint/2010/main" val="41010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827584" y="995536"/>
            <a:ext cx="360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使用定时器的注意事项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1628800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子程序与中断程序内需采用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T192-T199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定时器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普通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的定时器只是在执行线圈指令时计时，因此，当它被用于执行中的子程序和中断程序时不计时。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在子程序或中断程序内采用</a:t>
            </a:r>
            <a:r>
              <a:rPr lang="en-US" altLang="zh-CN" sz="2400" dirty="0" err="1">
                <a:latin typeface="微软雅黑" pitchFamily="34" charset="-122"/>
                <a:ea typeface="微软雅黑" pitchFamily="34" charset="-122"/>
              </a:rPr>
              <a:t>lms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积算定时器时，在它的当前值达到设定值后，其触点在执行该定时器的第一条线圈指令时动作。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22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919188" y="1010940"/>
            <a:ext cx="3916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4.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热继电器过载信号的处理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628800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如果热继电器属于自动复位型，其触点提供的过载信号必须通过输入电路提供给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，在图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19-9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中，热继电器的动断触点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FR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就属于这种情况，借助于梯形图程序实现过载保护；如果属于手动复位型，其动断触点可以接在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的输出电路中，也可接在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的输入电路中。</a:t>
            </a:r>
          </a:p>
        </p:txBody>
      </p:sp>
    </p:spTree>
    <p:extLst>
      <p:ext uri="{BB962C8B-B14F-4D97-AF65-F5344CB8AC3E}">
        <p14:creationId xmlns:p14="http://schemas.microsoft.com/office/powerpoint/2010/main" val="33152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19.4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训练内容和步骤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97581" y="1556792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训练内容和控制要求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1748" y="2224088"/>
            <a:ext cx="7560840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试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设计一电动机过载保护程序，要求电动机过载时能自动停止运转，同时发出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l0s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的声光报警信号。设电动机只需要连续正转。</a:t>
            </a:r>
          </a:p>
        </p:txBody>
      </p:sp>
    </p:spTree>
    <p:extLst>
      <p:ext uri="{BB962C8B-B14F-4D97-AF65-F5344CB8AC3E}">
        <p14:creationId xmlns:p14="http://schemas.microsoft.com/office/powerpoint/2010/main" val="17975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746076" y="908719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6076" y="1538784"/>
            <a:ext cx="7632848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）输入点和输出点分配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输入点和输出点分配见表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19-3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05636" y="2908846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表</a:t>
            </a:r>
            <a:r>
              <a:rPr lang="zh-CN" altLang="zh-CN" dirty="0" smtClean="0"/>
              <a:t>1</a:t>
            </a:r>
            <a:r>
              <a:rPr lang="en-US" altLang="zh-CN" dirty="0" smtClean="0"/>
              <a:t>9</a:t>
            </a:r>
            <a:r>
              <a:rPr lang="zh-CN" altLang="zh-CN" dirty="0" smtClean="0"/>
              <a:t>-</a:t>
            </a:r>
            <a:r>
              <a:rPr lang="zh-CN" altLang="zh-CN" dirty="0"/>
              <a:t>3  输入点和输出点分配表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73662"/>
              </p:ext>
            </p:extLst>
          </p:nvPr>
        </p:nvGraphicFramePr>
        <p:xfrm>
          <a:off x="1771675" y="3501008"/>
          <a:ext cx="5824660" cy="2376264"/>
        </p:xfrm>
        <a:graphic>
          <a:graphicData uri="http://schemas.openxmlformats.org/drawingml/2006/table">
            <a:tbl>
              <a:tblPr/>
              <a:tblGrid>
                <a:gridCol w="993243"/>
                <a:gridCol w="828293"/>
                <a:gridCol w="1055321"/>
                <a:gridCol w="1241554"/>
                <a:gridCol w="682854"/>
                <a:gridCol w="1023395"/>
              </a:tblGrid>
              <a:tr h="396044"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输入信号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输出信号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输入点编号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输出点编号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热继电器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FR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X000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报警灯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HL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Y000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启动按钮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SB1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X001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Y001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停止按钮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SB2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X002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蜂鸣器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DL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Y002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8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53156"/>
            <a:ext cx="8329140" cy="523220"/>
          </a:xfrm>
          <a:prstGeom prst="rect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19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三相异步电动机过载保护及报警的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控制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10220" y="1725050"/>
            <a:ext cx="7298088" cy="4243183"/>
            <a:chOff x="825500" y="1831063"/>
            <a:chExt cx="7298088" cy="424318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825500" y="2865438"/>
              <a:ext cx="576263" cy="1270000"/>
            </a:xfrm>
            <a:prstGeom prst="rect">
              <a:avLst/>
            </a:prstGeom>
            <a:noFill/>
            <a:ln w="38100" cmpd="thickThin">
              <a:solidFill>
                <a:srgbClr val="FFC000"/>
              </a:solidFill>
              <a:prstDash val="solid"/>
              <a:miter lim="800000"/>
              <a:headEnd/>
              <a:tailEnd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目  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录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906750" y="1871639"/>
              <a:ext cx="1791169" cy="499934"/>
              <a:chOff x="816" y="2304"/>
              <a:chExt cx="1440" cy="448"/>
            </a:xfrm>
          </p:grpSpPr>
          <p:sp>
            <p:nvSpPr>
              <p:cNvPr id="34" name="Freeform 4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0">
                    <a:srgbClr val="FFFF00"/>
                  </a:gs>
                  <a:gs pos="100000">
                    <a:srgbClr val="BBE0E3">
                      <a:gamma/>
                      <a:tint val="57647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第一讲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894050" y="2728514"/>
              <a:ext cx="1791169" cy="499934"/>
              <a:chOff x="816" y="2304"/>
              <a:chExt cx="1440" cy="448"/>
            </a:xfrm>
          </p:grpSpPr>
          <p:sp>
            <p:nvSpPr>
              <p:cNvPr id="32" name="Freeform 7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50000">
                    <a:srgbClr val="009999">
                      <a:gamma/>
                      <a:tint val="57647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第二讲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907372" y="3661719"/>
              <a:ext cx="1791169" cy="499934"/>
              <a:chOff x="816" y="2304"/>
              <a:chExt cx="1440" cy="448"/>
            </a:xfrm>
          </p:grpSpPr>
          <p:sp>
            <p:nvSpPr>
              <p:cNvPr id="30" name="Freeform 10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3186BB"/>
                  </a:gs>
                  <a:gs pos="100000">
                    <a:srgbClr val="000000">
                      <a:gamma/>
                      <a:tint val="57647"/>
                      <a:invGamma/>
                    </a:srgbClr>
                  </a:gs>
                  <a:gs pos="100000">
                    <a:srgbClr val="000000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第三讲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894050" y="4582181"/>
              <a:ext cx="1791169" cy="518905"/>
              <a:chOff x="816" y="1972"/>
              <a:chExt cx="1440" cy="465"/>
            </a:xfrm>
          </p:grpSpPr>
          <p:sp>
            <p:nvSpPr>
              <p:cNvPr id="28" name="Freeform 13"/>
              <p:cNvSpPr>
                <a:spLocks/>
              </p:cNvSpPr>
              <p:nvPr/>
            </p:nvSpPr>
            <p:spPr bwMode="gray">
              <a:xfrm>
                <a:off x="902" y="2247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gray">
              <a:xfrm>
                <a:off x="816" y="1972"/>
                <a:ext cx="1440" cy="393"/>
              </a:xfrm>
              <a:prstGeom prst="rect">
                <a:avLst/>
              </a:prstGeom>
              <a:gradFill rotWithShape="1">
                <a:gsLst>
                  <a:gs pos="100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79ABB4"/>
                  </a:gs>
                  <a:gs pos="100000">
                    <a:srgbClr val="B5D4CC"/>
                  </a:gs>
                  <a:gs pos="96000">
                    <a:srgbClr val="229E89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4889A1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第四讲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1" name="AutoShape 15"/>
            <p:cNvCxnSpPr>
              <a:cxnSpLocks noChangeShapeType="1"/>
            </p:cNvCxnSpPr>
            <p:nvPr/>
          </p:nvCxnSpPr>
          <p:spPr bwMode="gray">
            <a:xfrm>
              <a:off x="2770901" y="2282848"/>
              <a:ext cx="4997" cy="445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/>
            <p:cNvCxnSpPr>
              <a:cxnSpLocks noChangeShapeType="1"/>
            </p:cNvCxnSpPr>
            <p:nvPr/>
          </p:nvCxnSpPr>
          <p:spPr bwMode="gray">
            <a:xfrm flipH="1">
              <a:off x="2775898" y="3167072"/>
              <a:ext cx="622" cy="4946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7"/>
            <p:cNvCxnSpPr>
              <a:cxnSpLocks noChangeShapeType="1"/>
              <a:endCxn id="29" idx="0"/>
            </p:cNvCxnSpPr>
            <p:nvPr/>
          </p:nvCxnSpPr>
          <p:spPr bwMode="gray">
            <a:xfrm>
              <a:off x="2784638" y="4100277"/>
              <a:ext cx="4997" cy="4819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43375" y="2505681"/>
              <a:ext cx="5280213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2805220" y="3431559"/>
              <a:ext cx="531836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2840420" y="4308338"/>
              <a:ext cx="5283168" cy="3289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991625" y="2751927"/>
              <a:ext cx="32047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1.2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实训设备和元器件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979105" y="3638612"/>
              <a:ext cx="2156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1.3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相关知识  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997822" y="4582180"/>
              <a:ext cx="2896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1.4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训练内容和步骤</a:t>
              </a: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>
              <a:off x="1894050" y="1871639"/>
              <a:ext cx="0" cy="4141231"/>
            </a:xfrm>
            <a:prstGeom prst="line">
              <a:avLst/>
            </a:prstGeom>
            <a:ln w="63500" cmpd="thickThin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4005007" y="1831063"/>
              <a:ext cx="1973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1.1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训练目标</a:t>
              </a: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1947790" y="5574312"/>
              <a:ext cx="1791169" cy="499934"/>
              <a:chOff x="816" y="2304"/>
              <a:chExt cx="1440" cy="448"/>
            </a:xfrm>
          </p:grpSpPr>
          <p:sp>
            <p:nvSpPr>
              <p:cNvPr id="26" name="Freeform 13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97000">
                    <a:srgbClr val="B5D6E1"/>
                  </a:gs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0">
                    <a:srgbClr val="B5D4CC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</a:t>
                </a: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五</a:t>
                </a: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803579" y="5253598"/>
              <a:ext cx="5320009" cy="363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4" name="AutoShape 17"/>
            <p:cNvCxnSpPr>
              <a:cxnSpLocks noChangeShapeType="1"/>
            </p:cNvCxnSpPr>
            <p:nvPr/>
          </p:nvCxnSpPr>
          <p:spPr bwMode="gray">
            <a:xfrm flipH="1">
              <a:off x="2755467" y="5013187"/>
              <a:ext cx="9994" cy="5535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矩形 24"/>
            <p:cNvSpPr/>
            <p:nvPr/>
          </p:nvSpPr>
          <p:spPr>
            <a:xfrm>
              <a:off x="4022785" y="5566761"/>
              <a:ext cx="4100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1.5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实训报告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要求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考核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标准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92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755576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1526084"/>
            <a:ext cx="2445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接线图</a:t>
            </a:r>
          </a:p>
        </p:txBody>
      </p:sp>
      <p:sp>
        <p:nvSpPr>
          <p:cNvPr id="6" name="矩形 5"/>
          <p:cNvSpPr/>
          <p:nvPr/>
        </p:nvSpPr>
        <p:spPr>
          <a:xfrm>
            <a:off x="853438" y="2119412"/>
            <a:ext cx="6489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按照图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19-9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所示的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I/O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端子接线图接线。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2129974" y="2581077"/>
            <a:ext cx="4104456" cy="31420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11760" y="5861744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图19-9 PLC端子分配（I/O）接线图  </a:t>
            </a:r>
          </a:p>
        </p:txBody>
      </p:sp>
    </p:spTree>
    <p:extLst>
      <p:ext uri="{BB962C8B-B14F-4D97-AF65-F5344CB8AC3E}">
        <p14:creationId xmlns:p14="http://schemas.microsoft.com/office/powerpoint/2010/main" val="40120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770695" y="90872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4927" y="1556791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）程序设计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2060848"/>
            <a:ext cx="5584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采用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控制的梯形图如图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19-10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2947392" y="2722050"/>
            <a:ext cx="2361565" cy="30664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44434" y="5830262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 图19-10 PLC控制的梯形图</a:t>
            </a:r>
          </a:p>
        </p:txBody>
      </p:sp>
    </p:spTree>
    <p:extLst>
      <p:ext uri="{BB962C8B-B14F-4D97-AF65-F5344CB8AC3E}">
        <p14:creationId xmlns:p14="http://schemas.microsoft.com/office/powerpoint/2010/main" val="41311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899592" y="890340"/>
            <a:ext cx="270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训练步骤及要求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1340" y="1551484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运行与调试程序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4284" y="2132856"/>
            <a:ext cx="74941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梯形图程序输入到计算机。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程序进行调试运行。先将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X0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，再将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Xl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时，观察</a:t>
            </a:r>
            <a:r>
              <a:rPr lang="en-US" altLang="zh-CN" sz="2400" dirty="0" err="1">
                <a:latin typeface="微软雅黑" pitchFamily="34" charset="-122"/>
                <a:ea typeface="微软雅黑" pitchFamily="34" charset="-122"/>
              </a:rPr>
              <a:t>Yl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的动作情况；当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X2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时，再观察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的动作情况。再将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X1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X0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ON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改为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OFF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（模拟热继电器动作），观察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的动作情况。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调试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运行程序。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46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8528" y="1484784"/>
            <a:ext cx="7560840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）热继电器过载信号如何处理？</a:t>
            </a: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PLF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LDP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LDF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指令有何异同？</a:t>
            </a: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）请根据图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19-10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所示的梯形图，写出对应的指令语句表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）完成下列梯形图对应的指令语句表。</a:t>
            </a: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69368" y="836712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思考与练习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34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8528" y="148478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① 延时接通电路程序的编程及运行。</a:t>
            </a: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69368" y="836712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思考与练习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1607" y="2204864"/>
            <a:ext cx="3654609" cy="34563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58584" y="5819328"/>
            <a:ext cx="3430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图19-11 延时接通电路的梯形图</a:t>
            </a:r>
          </a:p>
        </p:txBody>
      </p:sp>
    </p:spTree>
    <p:extLst>
      <p:ext uri="{BB962C8B-B14F-4D97-AF65-F5344CB8AC3E}">
        <p14:creationId xmlns:p14="http://schemas.microsoft.com/office/powerpoint/2010/main" val="4346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8528" y="148478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 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69368" y="836712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思考与练习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8494" y="1484784"/>
            <a:ext cx="5291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② 延时断开电路程序的编写及运行。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15487" y="2204864"/>
            <a:ext cx="4412697" cy="33135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37284" y="5805264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图19-12 延时断开电路梯形图</a:t>
            </a:r>
          </a:p>
        </p:txBody>
      </p:sp>
    </p:spTree>
    <p:extLst>
      <p:ext uri="{BB962C8B-B14F-4D97-AF65-F5344CB8AC3E}">
        <p14:creationId xmlns:p14="http://schemas.microsoft.com/office/powerpoint/2010/main" val="12386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8528" y="1484784"/>
            <a:ext cx="7560840" cy="58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/>
              <a:t> 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69368" y="836712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思考与练习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9368" y="1494999"/>
            <a:ext cx="673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③ 脉冲发生器（振荡电路）程序的编写及运行。</a:t>
            </a: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2420888"/>
            <a:ext cx="3582144" cy="2448272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4944234" y="2708920"/>
            <a:ext cx="3228166" cy="24482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39752" y="5373216"/>
            <a:ext cx="4572000" cy="810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(a) 梯形图                            (b) 波形图</a:t>
            </a:r>
          </a:p>
          <a:p>
            <a:pPr>
              <a:lnSpc>
                <a:spcPts val="28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19-13 脉冲振荡电路梯形图及波形图</a:t>
            </a:r>
          </a:p>
        </p:txBody>
      </p:sp>
    </p:spTree>
    <p:extLst>
      <p:ext uri="{BB962C8B-B14F-4D97-AF65-F5344CB8AC3E}">
        <p14:creationId xmlns:p14="http://schemas.microsoft.com/office/powerpoint/2010/main" val="7181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769368" y="836712"/>
            <a:ext cx="2092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思考与练习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528" y="1556792"/>
            <a:ext cx="498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 ④ 长延时电路程序的编写及运行。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815611" y="2336676"/>
            <a:ext cx="4608512" cy="32403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94620" y="5756364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图19-14  长延时电路梯形图</a:t>
            </a:r>
          </a:p>
        </p:txBody>
      </p:sp>
    </p:spTree>
    <p:extLst>
      <p:ext uri="{BB962C8B-B14F-4D97-AF65-F5344CB8AC3E}">
        <p14:creationId xmlns:p14="http://schemas.microsoft.com/office/powerpoint/2010/main" val="5486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4610371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19.5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实训报告要求和考核标准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1220" y="155396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实训考核标准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97993"/>
              </p:ext>
            </p:extLst>
          </p:nvPr>
        </p:nvGraphicFramePr>
        <p:xfrm>
          <a:off x="1547664" y="2132856"/>
          <a:ext cx="5797674" cy="4089400"/>
        </p:xfrm>
        <a:graphic>
          <a:graphicData uri="http://schemas.openxmlformats.org/drawingml/2006/table">
            <a:tbl>
              <a:tblPr/>
              <a:tblGrid>
                <a:gridCol w="1224136"/>
                <a:gridCol w="1408433"/>
                <a:gridCol w="455645"/>
                <a:gridCol w="2253815"/>
                <a:gridCol w="4556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考核项目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考核要求及评分标准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工艺程序输入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接线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布线工艺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程序写入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接电气原理图接线且正确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工艺符合标准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程序写入正确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系统与程序设计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I/O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端子配置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程序编写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梯形图设计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I/O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端子配置合理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程序编写正确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梯形图设计能够实现控制要求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安全用电程序调试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程序调试及运行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会排除故障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符合安全操作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运行符合预定要求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实际总得分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教师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2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32274"/>
          <a:stretch/>
        </p:blipFill>
        <p:spPr>
          <a:xfrm>
            <a:off x="251520" y="1961984"/>
            <a:ext cx="4144616" cy="2751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4283968" y="3212976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Thank </a:t>
            </a:r>
            <a:r>
              <a:rPr lang="en-US" altLang="zh-CN" sz="4800" kern="0" dirty="0">
                <a:solidFill>
                  <a:srgbClr val="7D3C4A">
                    <a:lumMod val="50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you!</a:t>
            </a:r>
            <a:r>
              <a:rPr lang="en-US" altLang="zh-CN" sz="4800" kern="0" dirty="0">
                <a:solidFill>
                  <a:srgbClr val="7982BD">
                    <a:lumMod val="75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endParaRPr lang="zh-CN" altLang="en-US" sz="4800" kern="0" dirty="0">
              <a:solidFill>
                <a:srgbClr val="7982BD">
                  <a:lumMod val="75000"/>
                </a:srgb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cxnSp>
        <p:nvCxnSpPr>
          <p:cNvPr id="23556" name="直接连接符 5"/>
          <p:cNvCxnSpPr>
            <a:cxnSpLocks noChangeShapeType="1"/>
          </p:cNvCxnSpPr>
          <p:nvPr/>
        </p:nvCxnSpPr>
        <p:spPr bwMode="auto">
          <a:xfrm>
            <a:off x="3203575" y="4437063"/>
            <a:ext cx="4897438" cy="0"/>
          </a:xfrm>
          <a:prstGeom prst="line">
            <a:avLst/>
          </a:prstGeom>
          <a:noFill/>
          <a:ln w="63500" cmpd="thinThick" algn="ctr">
            <a:solidFill>
              <a:srgbClr val="6D10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>
            <a:off x="4067175" y="2708275"/>
            <a:ext cx="4033838" cy="0"/>
          </a:xfrm>
          <a:prstGeom prst="line">
            <a:avLst/>
          </a:prstGeom>
          <a:ln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2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内容占位符 14"/>
          <p:cNvSpPr>
            <a:spLocks noGrp="1"/>
          </p:cNvSpPr>
          <p:nvPr>
            <p:ph idx="1"/>
          </p:nvPr>
        </p:nvSpPr>
        <p:spPr>
          <a:xfrm>
            <a:off x="499172" y="1844824"/>
            <a:ext cx="8136728" cy="38322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加深对置位、复位指令及脉冲微分指令的理解和应用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掌握定时器的原理与应用方法和热继电器过载信号的处理方法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进一步熟悉编程软件的使用方法。通过训练，提高编程技巧。</a:t>
            </a:r>
            <a:endParaRPr lang="zh-CN" altLang="en-US" sz="2400" dirty="0" smtClean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4820" y="908720"/>
            <a:ext cx="316835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19.1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训练目标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89029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19.2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实训设备和元器件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6352" y="1494236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训设备和元器件明细表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40656"/>
              </p:ext>
            </p:extLst>
          </p:nvPr>
        </p:nvGraphicFramePr>
        <p:xfrm>
          <a:off x="1648989" y="2060848"/>
          <a:ext cx="6091362" cy="3384378"/>
        </p:xfrm>
        <a:graphic>
          <a:graphicData uri="http://schemas.openxmlformats.org/drawingml/2006/table">
            <a:tbl>
              <a:tblPr/>
              <a:tblGrid>
                <a:gridCol w="1038213"/>
                <a:gridCol w="1716033"/>
                <a:gridCol w="592857"/>
                <a:gridCol w="864421"/>
                <a:gridCol w="1100172"/>
                <a:gridCol w="779666"/>
              </a:tblGrid>
              <a:tr h="75208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型号或规格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型号或规格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5208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可编程控制器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FX</a:t>
                      </a:r>
                      <a:r>
                        <a:rPr lang="en-US" sz="1400" kern="100" baseline="-250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2N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-48MR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熔断器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RC1A-30/15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208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CJ10-20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灯泡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220V/15W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LA10-3H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208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热继电器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JR16-20/3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连接导线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若干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19.3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相关知识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1484784"/>
            <a:ext cx="32277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19.3.1 PLC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的常用指令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11560" y="2060848"/>
            <a:ext cx="407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置位和复位指令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SET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RST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70484" y="2780928"/>
            <a:ext cx="4563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SET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Set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）：置位（保持）指令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RST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Reset)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：复位指令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2407" y="3947865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8198" y="37890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5395" y="4250705"/>
            <a:ext cx="7136969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SET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指令的目标元件是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RST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指令的目标元件是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Z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。这两条指令占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1-3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个程序步，可以用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RST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指令对定时器、计数器复位，对数据寄存器、变址寄存器的内容清零。</a:t>
            </a:r>
          </a:p>
        </p:txBody>
      </p:sp>
    </p:spTree>
    <p:extLst>
      <p:ext uri="{BB962C8B-B14F-4D97-AF65-F5344CB8AC3E}">
        <p14:creationId xmlns:p14="http://schemas.microsoft.com/office/powerpoint/2010/main" val="38038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4519" y="1700808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0310" y="15419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814541" y="836712"/>
            <a:ext cx="4072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置位和复位指令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SET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RST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 descr="QQ截图2014041312345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10" y="2708920"/>
            <a:ext cx="6700402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850803" y="587727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19-1 SET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RST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指令的使用</a:t>
            </a:r>
          </a:p>
        </p:txBody>
      </p:sp>
    </p:spTree>
    <p:extLst>
      <p:ext uri="{BB962C8B-B14F-4D97-AF65-F5344CB8AC3E}">
        <p14:creationId xmlns:p14="http://schemas.microsoft.com/office/powerpoint/2010/main" val="19319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103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脉冲指令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PLF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32756" y="1517882"/>
            <a:ext cx="5080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Pulse Up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）：脉冲上微分指令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PLF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Pulse Fall)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：脉冲下微分指令</a:t>
            </a:r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8431" y="2594023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222" y="243519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注意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8052" y="2996952"/>
            <a:ext cx="7191962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PLS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指令，元件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仅在驱动输入触点闭合的一个扫描周期内动作（置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），而使用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PLF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指令，元件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仅在驱动输入触点断开后的一个扫描周期内动作。</a:t>
            </a:r>
          </a:p>
        </p:txBody>
      </p:sp>
    </p:spTree>
    <p:extLst>
      <p:ext uri="{BB962C8B-B14F-4D97-AF65-F5344CB8AC3E}">
        <p14:creationId xmlns:p14="http://schemas.microsoft.com/office/powerpoint/2010/main" val="14177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1575" y="1541984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7366" y="138315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用法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103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脉冲指令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PLF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1373746" y="2132856"/>
            <a:ext cx="6408712" cy="34563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85359" y="587727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图19-2 PLS、PLF指令的使用</a:t>
            </a:r>
          </a:p>
        </p:txBody>
      </p:sp>
    </p:spTree>
    <p:extLst>
      <p:ext uri="{BB962C8B-B14F-4D97-AF65-F5344CB8AC3E}">
        <p14:creationId xmlns:p14="http://schemas.microsoft.com/office/powerpoint/2010/main" val="8318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41277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）上升沿脉冲电路</a:t>
            </a:r>
            <a:endParaRPr lang="zh-CN" altLang="en-US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764704"/>
            <a:ext cx="3103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脉冲指令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PLS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PLF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2492896"/>
            <a:ext cx="5688632" cy="26642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03848" y="5877272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图19-3上升沿脉冲电路</a:t>
            </a:r>
          </a:p>
        </p:txBody>
      </p:sp>
    </p:spTree>
    <p:extLst>
      <p:ext uri="{BB962C8B-B14F-4D97-AF65-F5344CB8AC3E}">
        <p14:creationId xmlns:p14="http://schemas.microsoft.com/office/powerpoint/2010/main" val="8680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1302</Words>
  <Application>Microsoft Office PowerPoint</Application>
  <PresentationFormat>全屏显示(4:3)</PresentationFormat>
  <Paragraphs>199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Kozuka Gothic Pr6N B</vt:lpstr>
      <vt:lpstr>方正舒体</vt:lpstr>
      <vt:lpstr>宋体</vt:lpstr>
      <vt:lpstr>微软雅黑</vt:lpstr>
      <vt:lpstr>幼圆</vt:lpstr>
      <vt:lpstr>Aharoni</vt:lpstr>
      <vt:lpstr>Arial</vt:lpstr>
      <vt:lpstr>Arial Black</vt:lpstr>
      <vt:lpstr>Calibri</vt:lpstr>
      <vt:lpstr>Palace Script MT</vt:lpstr>
      <vt:lpstr>Wingdings</vt:lpstr>
      <vt:lpstr>2_A000120140530A80PPBG</vt:lpstr>
      <vt:lpstr>电气控制与PLC技术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lkx</dc:creator>
  <cp:lastModifiedBy>gta</cp:lastModifiedBy>
  <cp:revision>623</cp:revision>
  <dcterms:created xsi:type="dcterms:W3CDTF">2008-06-05T04:49:45Z</dcterms:created>
  <dcterms:modified xsi:type="dcterms:W3CDTF">2014-12-02T02:02:18Z</dcterms:modified>
</cp:coreProperties>
</file>