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40"/>
  </p:notesMasterIdLst>
  <p:sldIdLst>
    <p:sldId id="659" r:id="rId2"/>
    <p:sldId id="658" r:id="rId3"/>
    <p:sldId id="455" r:id="rId4"/>
    <p:sldId id="456" r:id="rId5"/>
    <p:sldId id="457" r:id="rId6"/>
    <p:sldId id="627" r:id="rId7"/>
    <p:sldId id="628" r:id="rId8"/>
    <p:sldId id="630" r:id="rId9"/>
    <p:sldId id="631" r:id="rId10"/>
    <p:sldId id="632" r:id="rId11"/>
    <p:sldId id="633" r:id="rId12"/>
    <p:sldId id="634" r:id="rId13"/>
    <p:sldId id="635" r:id="rId14"/>
    <p:sldId id="636" r:id="rId15"/>
    <p:sldId id="638" r:id="rId16"/>
    <p:sldId id="637" r:id="rId17"/>
    <p:sldId id="639" r:id="rId18"/>
    <p:sldId id="640" r:id="rId19"/>
    <p:sldId id="641" r:id="rId20"/>
    <p:sldId id="642" r:id="rId21"/>
    <p:sldId id="643" r:id="rId22"/>
    <p:sldId id="644" r:id="rId23"/>
    <p:sldId id="645" r:id="rId24"/>
    <p:sldId id="482" r:id="rId25"/>
    <p:sldId id="512" r:id="rId26"/>
    <p:sldId id="585" r:id="rId27"/>
    <p:sldId id="626" r:id="rId28"/>
    <p:sldId id="647" r:id="rId29"/>
    <p:sldId id="651" r:id="rId30"/>
    <p:sldId id="648" r:id="rId31"/>
    <p:sldId id="649" r:id="rId32"/>
    <p:sldId id="653" r:id="rId33"/>
    <p:sldId id="654" r:id="rId34"/>
    <p:sldId id="655" r:id="rId35"/>
    <p:sldId id="650" r:id="rId36"/>
    <p:sldId id="485" r:id="rId37"/>
    <p:sldId id="487" r:id="rId38"/>
    <p:sldId id="656" r:id="rId3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9" autoAdjust="0"/>
    <p:restoredTop sz="99534" autoAdjust="0"/>
  </p:normalViewPr>
  <p:slideViewPr>
    <p:cSldViewPr>
      <p:cViewPr varScale="1">
        <p:scale>
          <a:sx n="83" d="100"/>
          <a:sy n="83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51952-DF11-414D-8E94-11A720D0430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4204F26B-3A55-4539-88AD-4D267BEAF0C3}">
      <dgm:prSet phldrT="[文本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896E334-0F0D-4FDC-9C6A-FBCB43EA4DBB}" type="parTrans" cxnId="{194C7425-4535-40C9-8BC2-F3293B534CF4}">
      <dgm:prSet/>
      <dgm:spPr/>
      <dgm:t>
        <a:bodyPr/>
        <a:lstStyle/>
        <a:p>
          <a:endParaRPr lang="zh-CN" altLang="en-US"/>
        </a:p>
      </dgm:t>
    </dgm:pt>
    <dgm:pt modelId="{EBCE2EE9-5A8D-4DCF-BC84-B7094A71D8BD}" type="sibTrans" cxnId="{194C7425-4535-40C9-8BC2-F3293B534CF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6AD91F41-9D87-4B28-A90C-000582152DA3}">
      <dgm:prSet phldrT="[文本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423E01E-2225-41F9-A828-73827A594088}" type="parTrans" cxnId="{9F6C44D3-A92E-4DCC-A9E6-B9D9BC4F8AE7}">
      <dgm:prSet/>
      <dgm:spPr/>
      <dgm:t>
        <a:bodyPr/>
        <a:lstStyle/>
        <a:p>
          <a:endParaRPr lang="zh-CN" altLang="en-US"/>
        </a:p>
      </dgm:t>
    </dgm:pt>
    <dgm:pt modelId="{D5855A68-0427-4E38-8152-3AB06B90D261}" type="sibTrans" cxnId="{9F6C44D3-A92E-4DCC-A9E6-B9D9BC4F8AE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DB5356A4-CD20-4294-A981-D9D284EF1AC8}" type="pres">
      <dgm:prSet presAssocID="{7B651952-DF11-414D-8E94-11A720D04309}" presName="Name0" presStyleCnt="0">
        <dgm:presLayoutVars>
          <dgm:chMax val="21"/>
          <dgm:chPref val="21"/>
        </dgm:presLayoutVars>
      </dgm:prSet>
      <dgm:spPr/>
    </dgm:pt>
    <dgm:pt modelId="{DECBA780-AF2F-4ECD-91CC-93FBA12D928B}" type="pres">
      <dgm:prSet presAssocID="{4204F26B-3A55-4539-88AD-4D267BEAF0C3}" presName="tex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3F0DA21-6737-48BB-827B-424778B9EAA1}" type="pres">
      <dgm:prSet presAssocID="{4204F26B-3A55-4539-88AD-4D267BEAF0C3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>
        <a:xfrm>
          <a:off x="1467504" y="1127066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A70601C7-A116-4B80-8628-B636CB46E395}" type="pres">
      <dgm:prSet presAssocID="{4204F26B-3A55-4539-88AD-4D267BEAF0C3}" presName="text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8785B9D-0F5B-40B6-B477-82C597640808}" type="pres">
      <dgm:prSet presAssocID="{4204F26B-3A55-4539-88AD-4D267BEAF0C3}" presName="accentRepeatNode" presStyleLbl="solidAlignAcc1" presStyleIdx="0" presStyleCnt="4" custLinFactX="-100000" custLinFactY="65419" custLinFactNeighborX="-141224" custLinFactNeighborY="100000"/>
      <dgm:spPr>
        <a:xfrm>
          <a:off x="1522312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7F6DFD73-FBBC-4BA2-B7D2-9C25D56AA372}" type="pres">
      <dgm:prSet presAssocID="{EBCE2EE9-5A8D-4DCF-BC84-B7094A71D8BD}" presName="image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73AD755-68DA-4BF5-9807-A0AF3B44D39B}" type="pres">
      <dgm:prSet presAssocID="{EBCE2EE9-5A8D-4DCF-BC84-B7094A71D8BD}" presName="imageRepeatNode" presStyleLbl="alignAcc1" presStyleIdx="0" presStyleCnt="2" custLinFactNeighborX="5237" custLinFactNeighborY="-1890"/>
      <dgm:spPr>
        <a:xfrm>
          <a:off x="0" y="31173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5C4874E3-4535-4C7F-9BE2-7CAB0DF80654}" type="pres">
      <dgm:prSet presAssocID="{EBCE2EE9-5A8D-4DCF-BC84-B7094A71D8BD}" presName="image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78E1D52-9A06-4C3A-B85F-4A84A3583BF1}" type="pres">
      <dgm:prSet presAssocID="{EBCE2EE9-5A8D-4DCF-BC84-B7094A71D8BD}" presName="accentRepeatNode" presStyleLbl="solidAlignAcc1" presStyleIdx="1" presStyleCnt="4" custLinFactX="139304" custLinFactY="-200000" custLinFactNeighborX="200000" custLinFactNeighborY="-265707"/>
      <dgm:spPr>
        <a:xfrm>
          <a:off x="1195926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D730A21-CECA-4465-8E58-5D1B1A478710}" type="pres">
      <dgm:prSet presAssocID="{6AD91F41-9D87-4B28-A90C-000582152DA3}" presName="tex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09CB03B-7F17-4F1C-BB03-C84FBAB06190}" type="pres">
      <dgm:prSet presAssocID="{6AD91F41-9D87-4B28-A90C-000582152DA3}" presName="textRepeatNode" presStyleLbl="alignNode1" presStyleIdx="1" presStyleCnt="2" custScaleX="98552" custLinFactNeighborX="1340" custLinFactNeighborY="3192">
        <dgm:presLayoutVars>
          <dgm:chMax val="0"/>
          <dgm:chPref val="0"/>
          <dgm:bulletEnabled val="1"/>
        </dgm:presLayoutVars>
      </dgm:prSet>
      <dgm:spPr>
        <a:xfrm>
          <a:off x="2899837" y="72002"/>
          <a:ext cx="1729679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05B7D1AE-E4A6-4276-8A01-37C248CE9D41}" type="pres">
      <dgm:prSet presAssocID="{6AD91F41-9D87-4B28-A90C-000582152DA3}" presName="text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A919062-BD18-4EFF-97C0-9F2C9198A016}" type="pres">
      <dgm:prSet presAssocID="{6AD91F41-9D87-4B28-A90C-000582152DA3}" presName="accentRepeatNode" presStyleLbl="solidAlignAcc1" presStyleIdx="2" presStyleCnt="4" custLinFactX="100000" custLinFactY="-200000" custLinFactNeighborX="197450" custLinFactNeighborY="-225023"/>
      <dgm:spPr>
        <a:xfrm>
          <a:off x="4131550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D5A2D0B-9F4D-42EA-A183-6B571EC09EFB}" type="pres">
      <dgm:prSet presAssocID="{D5855A68-0427-4E38-8152-3AB06B90D261}" presName="image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6D904E6-F0C5-42BD-96B4-0E85AFB088BE}" type="pres">
      <dgm:prSet presAssocID="{D5855A68-0427-4E38-8152-3AB06B90D261}" presName="imageRepeatNode" presStyleLbl="alignAcc1" presStyleIdx="1" presStyleCnt="2" custLinFactNeighborX="-300" custLinFactNeighborY="1656"/>
      <dgm:spPr>
        <a:xfrm>
          <a:off x="4403128" y="118057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BDCD2C9A-EA97-4C07-9072-5B75A320E08B}" type="pres">
      <dgm:prSet presAssocID="{D5855A68-0427-4E38-8152-3AB06B90D261}" presName="image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52A2E50-1BC1-4B1A-AFB6-B046F1D753A5}" type="pres">
      <dgm:prSet presAssocID="{D5855A68-0427-4E38-8152-3AB06B90D261}" presName="accentRepeatNode" presStyleLbl="solidAlignAcc1" presStyleIdx="3" presStyleCnt="4" custLinFactX="-100000" custLinFactNeighborX="-168192" custLinFactNeighborY="84051"/>
      <dgm:spPr>
        <a:xfrm>
          <a:off x="4457936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9F6C44D3-A92E-4DCC-A9E6-B9D9BC4F8AE7}" srcId="{7B651952-DF11-414D-8E94-11A720D04309}" destId="{6AD91F41-9D87-4B28-A90C-000582152DA3}" srcOrd="1" destOrd="0" parTransId="{8423E01E-2225-41F9-A828-73827A594088}" sibTransId="{D5855A68-0427-4E38-8152-3AB06B90D261}"/>
    <dgm:cxn modelId="{7A0ACE72-99E9-4C25-9C95-555B8B946F40}" type="presOf" srcId="{4204F26B-3A55-4539-88AD-4D267BEAF0C3}" destId="{63F0DA21-6737-48BB-827B-424778B9EAA1}" srcOrd="0" destOrd="0" presId="urn:microsoft.com/office/officeart/2008/layout/HexagonCluster"/>
    <dgm:cxn modelId="{7456F389-70A2-41FC-BAB8-05FBD16AE6A2}" type="presOf" srcId="{7B651952-DF11-414D-8E94-11A720D04309}" destId="{DB5356A4-CD20-4294-A981-D9D284EF1AC8}" srcOrd="0" destOrd="0" presId="urn:microsoft.com/office/officeart/2008/layout/HexagonCluster"/>
    <dgm:cxn modelId="{055A6549-52E1-4E3B-86F3-473D6CEFC043}" type="presOf" srcId="{EBCE2EE9-5A8D-4DCF-BC84-B7094A71D8BD}" destId="{373AD755-68DA-4BF5-9807-A0AF3B44D39B}" srcOrd="0" destOrd="0" presId="urn:microsoft.com/office/officeart/2008/layout/HexagonCluster"/>
    <dgm:cxn modelId="{15735FB5-5E17-4EBF-877A-ED574BB9290E}" type="presOf" srcId="{6AD91F41-9D87-4B28-A90C-000582152DA3}" destId="{109CB03B-7F17-4F1C-BB03-C84FBAB06190}" srcOrd="0" destOrd="0" presId="urn:microsoft.com/office/officeart/2008/layout/HexagonCluster"/>
    <dgm:cxn modelId="{9563F015-3CC7-43ED-B5C0-154CC0225ADA}" type="presOf" srcId="{D5855A68-0427-4E38-8152-3AB06B90D261}" destId="{B6D904E6-F0C5-42BD-96B4-0E85AFB088BE}" srcOrd="0" destOrd="0" presId="urn:microsoft.com/office/officeart/2008/layout/HexagonCluster"/>
    <dgm:cxn modelId="{194C7425-4535-40C9-8BC2-F3293B534CF4}" srcId="{7B651952-DF11-414D-8E94-11A720D04309}" destId="{4204F26B-3A55-4539-88AD-4D267BEAF0C3}" srcOrd="0" destOrd="0" parTransId="{8896E334-0F0D-4FDC-9C6A-FBCB43EA4DBB}" sibTransId="{EBCE2EE9-5A8D-4DCF-BC84-B7094A71D8BD}"/>
    <dgm:cxn modelId="{E0FBBBBC-9924-4EE7-89DD-D1B3E49DD7D6}" type="presParOf" srcId="{DB5356A4-CD20-4294-A981-D9D284EF1AC8}" destId="{DECBA780-AF2F-4ECD-91CC-93FBA12D928B}" srcOrd="0" destOrd="0" presId="urn:microsoft.com/office/officeart/2008/layout/HexagonCluster"/>
    <dgm:cxn modelId="{42FD7386-FF34-423C-B382-45D904B72AF1}" type="presParOf" srcId="{DECBA780-AF2F-4ECD-91CC-93FBA12D928B}" destId="{63F0DA21-6737-48BB-827B-424778B9EAA1}" srcOrd="0" destOrd="0" presId="urn:microsoft.com/office/officeart/2008/layout/HexagonCluster"/>
    <dgm:cxn modelId="{25EE59A3-9FC7-40A7-83EB-D14EBD5FFEF5}" type="presParOf" srcId="{DB5356A4-CD20-4294-A981-D9D284EF1AC8}" destId="{A70601C7-A116-4B80-8628-B636CB46E395}" srcOrd="1" destOrd="0" presId="urn:microsoft.com/office/officeart/2008/layout/HexagonCluster"/>
    <dgm:cxn modelId="{988DCE10-7422-432B-BBCB-0EA9B697E440}" type="presParOf" srcId="{A70601C7-A116-4B80-8628-B636CB46E395}" destId="{18785B9D-0F5B-40B6-B477-82C597640808}" srcOrd="0" destOrd="0" presId="urn:microsoft.com/office/officeart/2008/layout/HexagonCluster"/>
    <dgm:cxn modelId="{7D6CF125-8AAE-47B3-8257-237550B6E1EC}" type="presParOf" srcId="{DB5356A4-CD20-4294-A981-D9D284EF1AC8}" destId="{7F6DFD73-FBBC-4BA2-B7D2-9C25D56AA372}" srcOrd="2" destOrd="0" presId="urn:microsoft.com/office/officeart/2008/layout/HexagonCluster"/>
    <dgm:cxn modelId="{DBE4584D-4D90-4FAB-A1CC-484D2E7EFCD9}" type="presParOf" srcId="{7F6DFD73-FBBC-4BA2-B7D2-9C25D56AA372}" destId="{373AD755-68DA-4BF5-9807-A0AF3B44D39B}" srcOrd="0" destOrd="0" presId="urn:microsoft.com/office/officeart/2008/layout/HexagonCluster"/>
    <dgm:cxn modelId="{15940011-6CAC-4D79-B9DB-0C0F779B17D9}" type="presParOf" srcId="{DB5356A4-CD20-4294-A981-D9D284EF1AC8}" destId="{5C4874E3-4535-4C7F-9BE2-7CAB0DF80654}" srcOrd="3" destOrd="0" presId="urn:microsoft.com/office/officeart/2008/layout/HexagonCluster"/>
    <dgm:cxn modelId="{8867E0C2-2545-43D1-9CAD-8958CBD59A49}" type="presParOf" srcId="{5C4874E3-4535-4C7F-9BE2-7CAB0DF80654}" destId="{E78E1D52-9A06-4C3A-B85F-4A84A3583BF1}" srcOrd="0" destOrd="0" presId="urn:microsoft.com/office/officeart/2008/layout/HexagonCluster"/>
    <dgm:cxn modelId="{7F9F29D7-1742-4B65-B90C-6E323321401B}" type="presParOf" srcId="{DB5356A4-CD20-4294-A981-D9D284EF1AC8}" destId="{ED730A21-CECA-4465-8E58-5D1B1A478710}" srcOrd="4" destOrd="0" presId="urn:microsoft.com/office/officeart/2008/layout/HexagonCluster"/>
    <dgm:cxn modelId="{5B4F327E-FE50-42EA-9708-0E2A46807437}" type="presParOf" srcId="{ED730A21-CECA-4465-8E58-5D1B1A478710}" destId="{109CB03B-7F17-4F1C-BB03-C84FBAB06190}" srcOrd="0" destOrd="0" presId="urn:microsoft.com/office/officeart/2008/layout/HexagonCluster"/>
    <dgm:cxn modelId="{B7E8D08A-3285-4EBB-8901-09FF7B3EFD00}" type="presParOf" srcId="{DB5356A4-CD20-4294-A981-D9D284EF1AC8}" destId="{05B7D1AE-E4A6-4276-8A01-37C248CE9D41}" srcOrd="5" destOrd="0" presId="urn:microsoft.com/office/officeart/2008/layout/HexagonCluster"/>
    <dgm:cxn modelId="{51987EB1-AF87-4DFF-8DAC-221AFE38F318}" type="presParOf" srcId="{05B7D1AE-E4A6-4276-8A01-37C248CE9D41}" destId="{4A919062-BD18-4EFF-97C0-9F2C9198A016}" srcOrd="0" destOrd="0" presId="urn:microsoft.com/office/officeart/2008/layout/HexagonCluster"/>
    <dgm:cxn modelId="{E2459B7E-F082-444F-9834-A23DD65DA0E4}" type="presParOf" srcId="{DB5356A4-CD20-4294-A981-D9D284EF1AC8}" destId="{8D5A2D0B-9F4D-42EA-A183-6B571EC09EFB}" srcOrd="6" destOrd="0" presId="urn:microsoft.com/office/officeart/2008/layout/HexagonCluster"/>
    <dgm:cxn modelId="{5CFAAAA1-A1C9-4FF7-89A5-E1C338C19731}" type="presParOf" srcId="{8D5A2D0B-9F4D-42EA-A183-6B571EC09EFB}" destId="{B6D904E6-F0C5-42BD-96B4-0E85AFB088BE}" srcOrd="0" destOrd="0" presId="urn:microsoft.com/office/officeart/2008/layout/HexagonCluster"/>
    <dgm:cxn modelId="{E5B60331-865A-44C5-B565-BEAAB0EC8743}" type="presParOf" srcId="{DB5356A4-CD20-4294-A981-D9D284EF1AC8}" destId="{BDCD2C9A-EA97-4C07-9072-5B75A320E08B}" srcOrd="7" destOrd="0" presId="urn:microsoft.com/office/officeart/2008/layout/HexagonCluster"/>
    <dgm:cxn modelId="{8F33479A-426D-4BED-9724-D0B8359B994E}" type="presParOf" srcId="{BDCD2C9A-EA97-4C07-9072-5B75A320E08B}" destId="{452A2E50-1BC1-4B1A-AFB6-B046F1D753A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0DA21-6737-48BB-827B-424778B9EAA1}">
      <dsp:nvSpPr>
        <dsp:cNvPr id="0" name=""/>
        <dsp:cNvSpPr/>
      </dsp:nvSpPr>
      <dsp:spPr>
        <a:xfrm>
          <a:off x="1149686" y="1165225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1363081" y="1349249"/>
        <a:ext cx="948202" cy="817697"/>
      </dsp:txXfrm>
    </dsp:sp>
    <dsp:sp modelId="{18785B9D-0F5B-40B6-B477-82C597640808}">
      <dsp:nvSpPr>
        <dsp:cNvPr id="0" name=""/>
        <dsp:cNvSpPr/>
      </dsp:nvSpPr>
      <dsp:spPr>
        <a:xfrm>
          <a:off x="805081" y="1918232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D755-68DA-4BF5-9807-A0AF3B44D39B}">
      <dsp:nvSpPr>
        <dsp:cNvPr id="0" name=""/>
        <dsp:cNvSpPr/>
      </dsp:nvSpPr>
      <dsp:spPr>
        <a:xfrm>
          <a:off x="72008" y="504056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E1D52-9A06-4C3A-B85F-4A84A3583BF1}">
      <dsp:nvSpPr>
        <dsp:cNvPr id="0" name=""/>
        <dsp:cNvSpPr/>
      </dsp:nvSpPr>
      <dsp:spPr>
        <a:xfrm>
          <a:off x="1482040" y="902794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CB03B-7F17-4F1C-BB03-C84FBAB06190}">
      <dsp:nvSpPr>
        <dsp:cNvPr id="0" name=""/>
        <dsp:cNvSpPr/>
      </dsp:nvSpPr>
      <dsp:spPr>
        <a:xfrm>
          <a:off x="2328236" y="564315"/>
          <a:ext cx="135508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2539972" y="749591"/>
        <a:ext cx="931610" cy="815193"/>
      </dsp:txXfrm>
    </dsp:sp>
    <dsp:sp modelId="{4A919062-BD18-4EFF-97C0-9F2C9198A016}">
      <dsp:nvSpPr>
        <dsp:cNvPr id="0" name=""/>
        <dsp:cNvSpPr/>
      </dsp:nvSpPr>
      <dsp:spPr>
        <a:xfrm>
          <a:off x="3714655" y="959207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904E6-F0C5-42BD-96B4-0E85AFB088BE}">
      <dsp:nvSpPr>
        <dsp:cNvPr id="0" name=""/>
        <dsp:cNvSpPr/>
      </dsp:nvSpPr>
      <dsp:spPr>
        <a:xfrm>
          <a:off x="3445418" y="1184861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A2E50-1BC1-4B1A-AFB6-B046F1D753A5}">
      <dsp:nvSpPr>
        <dsp:cNvPr id="0" name=""/>
        <dsp:cNvSpPr/>
      </dsp:nvSpPr>
      <dsp:spPr>
        <a:xfrm>
          <a:off x="3061612" y="1805405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B96D022A-D747-43A4-8788-B86006E41700}" type="datetimeFigureOut">
              <a:rPr lang="zh-CN" altLang="en-US" smtClean="0"/>
              <a:pPr>
                <a:defRPr/>
              </a:pPr>
              <a:t>2014/12/2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0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 flip="none" rotWithShape="1">
          <a:gsLst>
            <a:gs pos="30000">
              <a:schemeClr val="accent1">
                <a:lumMod val="63000"/>
              </a:schemeClr>
            </a:gs>
            <a:gs pos="100000">
              <a:srgbClr val="A5C9F4">
                <a:lumMod val="33000"/>
              </a:srgbClr>
            </a:gs>
            <a:gs pos="3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"/>
          <p:cNvGrpSpPr>
            <a:grpSpLocks/>
          </p:cNvGrpSpPr>
          <p:nvPr userDrawn="1"/>
        </p:nvGrpSpPr>
        <p:grpSpPr bwMode="auto">
          <a:xfrm>
            <a:off x="6084168" y="476672"/>
            <a:ext cx="2617787" cy="1223157"/>
            <a:chOff x="-1132669" y="101366"/>
            <a:chExt cx="2617907" cy="1223080"/>
          </a:xfrm>
        </p:grpSpPr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-1132669" y="800604"/>
              <a:ext cx="2617907" cy="52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2000" kern="0" dirty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霍山县高级职业</a:t>
              </a:r>
              <a:r>
                <a:rPr lang="zh-CN" altLang="en-US" sz="2000" kern="0" dirty="0" smtClean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中学</a:t>
              </a:r>
              <a:endParaRPr lang="en-US" altLang="zh-CN" sz="2000" kern="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 Huo shan </a:t>
              </a:r>
              <a:r>
                <a:rPr lang="en-US" altLang="zh-CN" sz="800" b="0" kern="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county senior vocational </a:t>
              </a: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middle school</a:t>
              </a:r>
              <a:endParaRPr lang="en-US" altLang="zh-CN" sz="800" b="0" kern="0" dirty="0" smtClean="0">
                <a:solidFill>
                  <a:srgbClr val="FFFF00"/>
                </a:solidFill>
                <a:latin typeface="Aharoni" pitchFamily="2" charset="-79"/>
                <a:ea typeface="方正舒体" pitchFamily="2" charset="-122"/>
                <a:cs typeface="Aharoni" pitchFamily="2" charset="-79"/>
              </a:endParaRPr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80848"/>
                </a:clrFrom>
                <a:clrTo>
                  <a:srgbClr val="080848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472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3" y="101366"/>
              <a:ext cx="890998" cy="728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1" name="图示 20"/>
          <p:cNvGraphicFramePr/>
          <p:nvPr userDrawn="1">
            <p:extLst/>
          </p:nvPr>
        </p:nvGraphicFramePr>
        <p:xfrm>
          <a:off x="1907704" y="1844824"/>
          <a:ext cx="4824536" cy="287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01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C6CAA68-00BF-480F-99B8-CFA6B5D852F0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00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B618D30-7B2A-4395-B20C-A4046AEDEC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8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6F9820A-1FDE-456A-8CCA-8221FA7B5DF7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5C98EB5-A64A-4CF9-9484-72F57086931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8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9A363EC-11CB-428F-98EC-20A34952979C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0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001718C-9A00-49C9-AB3E-A2700A69F72D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2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82834D-FB12-4EBF-BF08-4E88C090FF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3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FE7305B-85DF-4478-8B8A-6EEAEF9667C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26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7B78A7F-EC0A-4938-8CA2-460132A91A85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01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8DD22E6-FB54-4CD1-8F3A-5EAD269F07B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5355835-FDAF-4410-B11B-A293EB17999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8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6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3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2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5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5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8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8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4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/>
              <a:pPr>
                <a:defRPr/>
              </a:pPr>
              <a:t>2014/12/2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E9FB0E7-EEC2-44D4-91EA-EC8E2146FEC8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57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8289092-54EF-42ED-B6E5-862CDDCA7F2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F50BBD3-280D-43F3-9039-D0F26525656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1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D0E27A5-8B5F-4655-9B44-AF52D89701F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4F0DBDD-03BE-4F91-BFA9-4F3FBAF579F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4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5781680-4A95-4F20-9607-AE0B91F7CA8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3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8186A90-85F2-491D-B28A-65E64640E48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1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8"/>
          <p:cNvGrpSpPr>
            <a:grpSpLocks/>
          </p:cNvGrpSpPr>
          <p:nvPr userDrawn="1"/>
        </p:nvGrpSpPr>
        <p:grpSpPr bwMode="auto">
          <a:xfrm>
            <a:off x="0" y="692150"/>
            <a:ext cx="9144000" cy="6159500"/>
            <a:chOff x="0" y="0"/>
            <a:chExt cx="9144000" cy="6851936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pic>
          <p:nvPicPr>
            <p:cNvPr id="1039" name="图片 6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63"/>
              <a:ext cx="9144000" cy="68458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9144000" cy="6851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矩形 24"/>
          <p:cNvSpPr>
            <a:spLocks noChangeArrowheads="1"/>
          </p:cNvSpPr>
          <p:nvPr userDrawn="1"/>
        </p:nvSpPr>
        <p:spPr bwMode="auto">
          <a:xfrm>
            <a:off x="6588224" y="6362361"/>
            <a:ext cx="271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《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电气控制与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PLC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技术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》</a:t>
            </a:r>
          </a:p>
        </p:txBody>
      </p:sp>
      <p:grpSp>
        <p:nvGrpSpPr>
          <p:cNvPr id="1032" name="组合 25"/>
          <p:cNvGrpSpPr>
            <a:grpSpLocks/>
          </p:cNvGrpSpPr>
          <p:nvPr userDrawn="1"/>
        </p:nvGrpSpPr>
        <p:grpSpPr bwMode="auto">
          <a:xfrm>
            <a:off x="0" y="0"/>
            <a:ext cx="9144000" cy="692150"/>
            <a:chOff x="0" y="0"/>
            <a:chExt cx="9144000" cy="692696"/>
          </a:xfrm>
        </p:grpSpPr>
        <p:sp>
          <p:nvSpPr>
            <p:cNvPr id="1033" name="AutoShape 1" descr="C:\Users\jian.peng\AppData\Roaming\Tencent\Users\512555475\QQ\WinTemp\RichOle\L2@X$R3~W0GO`~G)&gt;_5BW.jpg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mtClean="0">
                <a:solidFill>
                  <a:srgbClr val="47494B"/>
                </a:solidFill>
                <a:ea typeface="宋体" charset="-122"/>
              </a:endParaRPr>
            </a:p>
          </p:txBody>
        </p:sp>
        <p:pic>
          <p:nvPicPr>
            <p:cNvPr id="28" name="Picture 2" descr="C:\Users\jian.peng\AppData\Roaming\Tencent\Users\512555475\QQ\WinTemp\RichOle\`DTVU$WU[9$3OT)5%DORB_7.jpg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35896" y="152400"/>
              <a:ext cx="5508104" cy="4951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grpSp>
          <p:nvGrpSpPr>
            <p:cNvPr id="1035" name="组合 28"/>
            <p:cNvGrpSpPr>
              <a:grpSpLocks/>
            </p:cNvGrpSpPr>
            <p:nvPr/>
          </p:nvGrpSpPr>
          <p:grpSpPr bwMode="auto">
            <a:xfrm>
              <a:off x="152400" y="52770"/>
              <a:ext cx="3308303" cy="639926"/>
              <a:chOff x="184198" y="113326"/>
              <a:chExt cx="3308303" cy="639926"/>
            </a:xfrm>
          </p:grpSpPr>
          <p:sp>
            <p:nvSpPr>
              <p:cNvPr id="1037" name="TextBox 7"/>
              <p:cNvSpPr txBox="1">
                <a:spLocks noChangeArrowheads="1"/>
              </p:cNvSpPr>
              <p:nvPr/>
            </p:nvSpPr>
            <p:spPr bwMode="auto">
              <a:xfrm>
                <a:off x="874761" y="160648"/>
                <a:ext cx="2617787" cy="522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zh-CN" altLang="en-US" sz="2000" b="1" smtClean="0">
                    <a:solidFill>
                      <a:srgbClr val="4D579C"/>
                    </a:solidFill>
                    <a:latin typeface="方正舒体" pitchFamily="2" charset="-122"/>
                    <a:ea typeface="方正舒体" pitchFamily="2" charset="-122"/>
                  </a:rPr>
                  <a:t>霍山县高级职业中学</a:t>
                </a:r>
                <a:endParaRPr kumimoji="1" lang="en-US" altLang="zh-CN" sz="2000" b="1" smtClean="0">
                  <a:solidFill>
                    <a:srgbClr val="4D579C"/>
                  </a:solidFill>
                  <a:latin typeface="方正舒体" pitchFamily="2" charset="-122"/>
                  <a:ea typeface="方正舒体" pitchFamily="2" charset="-122"/>
                </a:endParaRPr>
              </a:p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en-US" altLang="zh-CN" sz="800" smtClean="0">
                    <a:solidFill>
                      <a:srgbClr val="4D579C"/>
                    </a:solidFill>
                    <a:latin typeface="Aharoni" pitchFamily="2" charset="-79"/>
                    <a:cs typeface="Aharoni" pitchFamily="2" charset="-79"/>
                  </a:rPr>
                  <a:t> Huo shan county senior vocational middle school</a:t>
                </a:r>
                <a:endParaRPr kumimoji="1" lang="en-US" altLang="zh-CN" sz="800" smtClean="0">
                  <a:solidFill>
                    <a:srgbClr val="4D579C"/>
                  </a:solidFill>
                  <a:latin typeface="Aharoni" pitchFamily="2" charset="-79"/>
                  <a:ea typeface="方正舒体" pitchFamily="2" charset="-122"/>
                  <a:cs typeface="Aharoni" pitchFamily="2" charset="-79"/>
                </a:endParaRPr>
              </a:p>
            </p:txBody>
          </p:sp>
          <p:pic>
            <p:nvPicPr>
              <p:cNvPr id="1038" name="Picture 11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98" y="113326"/>
                <a:ext cx="782542" cy="639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0" name="直接连接符 29"/>
            <p:cNvCxnSpPr/>
            <p:nvPr/>
          </p:nvCxnSpPr>
          <p:spPr>
            <a:xfrm>
              <a:off x="3491880" y="152400"/>
              <a:ext cx="0" cy="495123"/>
            </a:xfrm>
            <a:prstGeom prst="line">
              <a:avLst/>
            </a:prstGeom>
            <a:ln w="190500" cmpd="thickThin">
              <a:gradFill>
                <a:gsLst>
                  <a:gs pos="0">
                    <a:srgbClr val="030BA9"/>
                  </a:gs>
                  <a:gs pos="47000">
                    <a:schemeClr val="accent1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67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4" r:id="rId19"/>
    <p:sldLayoutId id="2147483925" r:id="rId20"/>
    <p:sldLayoutId id="2147483926" r:id="rId21"/>
    <p:sldLayoutId id="2147483927" r:id="rId22"/>
    <p:sldLayoutId id="2147483928" r:id="rId23"/>
    <p:sldLayoutId id="2147483929" r:id="rId24"/>
    <p:sldLayoutId id="2147483930" r:id="rId25"/>
    <p:sldLayoutId id="2147483931" r:id="rId26"/>
    <p:sldLayoutId id="2147483932" r:id="rId27"/>
    <p:sldLayoutId id="2147483904" r:id="rId28"/>
    <p:sldLayoutId id="2147483852" r:id="rId2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4549F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70000"/>
        <a:buBlip>
          <a:blip r:embed="rId34"/>
        </a:buBlip>
        <a:defRPr sz="2000" kern="1200">
          <a:solidFill>
            <a:srgbClr val="14549F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88" indent="-357188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AFB4D7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23728" y="4869160"/>
            <a:ext cx="540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电气控制与</a:t>
            </a:r>
            <a:r>
              <a:rPr lang="en-US" altLang="zh-CN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PLC</a:t>
            </a: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技术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6754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30830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821903"/>
            <a:ext cx="4148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栈指令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MRD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MPP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5457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1248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21247" y="2132856"/>
            <a:ext cx="6320839" cy="327262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23928" y="580526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(a)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73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821903"/>
            <a:ext cx="4148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栈指令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MRD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MPP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5457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1248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 descr="C:\Users\bixia.he\AppData\Local\Temp\SNAGHTML150f89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78224"/>
            <a:ext cx="5832648" cy="29229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618469" y="5517232"/>
            <a:ext cx="4572000" cy="810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           (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b)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8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图20-3栈指令的使用说明三</a:t>
            </a:r>
          </a:p>
        </p:txBody>
      </p:sp>
    </p:spTree>
    <p:extLst>
      <p:ext uri="{BB962C8B-B14F-4D97-AF65-F5344CB8AC3E}">
        <p14:creationId xmlns:p14="http://schemas.microsoft.com/office/powerpoint/2010/main" val="37661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821903"/>
            <a:ext cx="4148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栈指令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MRD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MPP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5457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1248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2276872"/>
            <a:ext cx="6415715" cy="302433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08938" y="5805264"/>
            <a:ext cx="329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图20-4 多重输出指令表示方法</a:t>
            </a:r>
          </a:p>
        </p:txBody>
      </p:sp>
    </p:spTree>
    <p:extLst>
      <p:ext uri="{BB962C8B-B14F-4D97-AF65-F5344CB8AC3E}">
        <p14:creationId xmlns:p14="http://schemas.microsoft.com/office/powerpoint/2010/main" val="1470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821903"/>
            <a:ext cx="3283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主控指令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MCR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899592" y="1412776"/>
            <a:ext cx="66654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Master Control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）：进栈指令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MCR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Master </a:t>
            </a:r>
            <a:r>
              <a:rPr lang="en-US" altLang="zh-CN" sz="2400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ControlReset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）：主控复位指令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51331" y="277193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7122" y="261310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6859" y="3259336"/>
            <a:ext cx="695104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在编程时，经常遇到多个线圈同时受一个或一组触点控制的情况，如果在每个线圈的控制电路中都编入该逻辑条件，则必然使程序变长，对于这种情况，可以采用主控指令来解决。主控指令利用在母线中串联一个主控触点来实现控制，其作用如控制一组电路的总开关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75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821903"/>
            <a:ext cx="3283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主控指令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MCR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5457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1248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31892" y="2132856"/>
            <a:ext cx="4800348" cy="33123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99792" y="5877272"/>
            <a:ext cx="328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图20-5 MC、MCR指令使用一</a:t>
            </a:r>
          </a:p>
        </p:txBody>
      </p:sp>
    </p:spTree>
    <p:extLst>
      <p:ext uri="{BB962C8B-B14F-4D97-AF65-F5344CB8AC3E}">
        <p14:creationId xmlns:p14="http://schemas.microsoft.com/office/powerpoint/2010/main" val="13932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821903"/>
            <a:ext cx="3283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主控指令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MCR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5457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1248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2267991" y="1940148"/>
            <a:ext cx="3960193" cy="364909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99792" y="5917922"/>
            <a:ext cx="328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图20-6 MC、MCR指令使用二</a:t>
            </a:r>
          </a:p>
        </p:txBody>
      </p:sp>
    </p:spTree>
    <p:extLst>
      <p:ext uri="{BB962C8B-B14F-4D97-AF65-F5344CB8AC3E}">
        <p14:creationId xmlns:p14="http://schemas.microsoft.com/office/powerpoint/2010/main" val="41776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821903"/>
            <a:ext cx="3283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主控指令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MCR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5457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1248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注意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9463" y="2132856"/>
            <a:ext cx="6860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与主控触点相连接的触点用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LD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LDI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指令。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编程时对于主母线中串联的触点不输入指令，如图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20-5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中的“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N0 M100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”，它仅是主控指令的标记。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指令内再使用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指令时，嵌套级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的编号（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0-7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）顺次增大，返回时使用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MCR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指令，从大的嵌套级开始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解除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12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66044" y="908720"/>
            <a:ext cx="453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20.3.2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编程注意事项及编程技巧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592" y="1556792"/>
            <a:ext cx="6840760" cy="1692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① 程序应按自上而下，从左到右的顺序编制。</a:t>
            </a:r>
          </a:p>
          <a:p>
            <a:pPr>
              <a:lnSpc>
                <a:spcPts val="32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② 同一编号的输出元件在一个程序中使用两次，即形成双线圈输出，双线圈输出容易引起误操作，应尽量避免。但不同编号的输出元件可以并行输出，如图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20-7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所示。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3590652"/>
            <a:ext cx="3010085" cy="1872208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4579110" y="3590652"/>
            <a:ext cx="3110596" cy="18548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91296" y="5589240"/>
            <a:ext cx="4572000" cy="775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(a) 双线圈输出                      (b) 并行输出</a:t>
            </a:r>
          </a:p>
          <a:p>
            <a:pPr>
              <a:lnSpc>
                <a:spcPts val="28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20-7双线圈及并行输出</a:t>
            </a:r>
          </a:p>
        </p:txBody>
      </p:sp>
    </p:spTree>
    <p:extLst>
      <p:ext uri="{BB962C8B-B14F-4D97-AF65-F5344CB8AC3E}">
        <p14:creationId xmlns:p14="http://schemas.microsoft.com/office/powerpoint/2010/main" val="25679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66044" y="908720"/>
            <a:ext cx="453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20.3.2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编程注意事项及编程技巧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9216" y="1556792"/>
            <a:ext cx="7344816" cy="139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③ 线圈不能直接与左母线相连。如果需要，可以通过一个没有使用的元件的常闭接点或者特殊辅助继电器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M8000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（常开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）来连接，如图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20-8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所示。</a:t>
            </a:r>
          </a:p>
        </p:txBody>
      </p: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409721" y="3429000"/>
            <a:ext cx="2069648" cy="1872208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283968" y="3284984"/>
            <a:ext cx="3195934" cy="189086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17651" y="5580102"/>
            <a:ext cx="4572000" cy="810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(a) 不正确                 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b) 正确</a:t>
            </a:r>
          </a:p>
          <a:p>
            <a:pPr>
              <a:lnSpc>
                <a:spcPts val="28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20-8线圈与母线的连接</a:t>
            </a:r>
          </a:p>
        </p:txBody>
      </p:sp>
    </p:spTree>
    <p:extLst>
      <p:ext uri="{BB962C8B-B14F-4D97-AF65-F5344CB8AC3E}">
        <p14:creationId xmlns:p14="http://schemas.microsoft.com/office/powerpoint/2010/main" val="1403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66044" y="908720"/>
            <a:ext cx="453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20.3.2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编程注意事项及编程技巧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1556792"/>
            <a:ext cx="7128792" cy="139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 ④ 适当安排编程顺序，以减少程序步数。串联触点多的支路应尽量放在上面，如图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20-9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所示。并联触点多的支路应靠近左母线，如图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20-10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所示。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1" y="3382320"/>
            <a:ext cx="3092519" cy="184688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5113225" y="3547739"/>
            <a:ext cx="2928727" cy="168146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26190" y="5445224"/>
            <a:ext cx="5314161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(a) 电路安排不当  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(b) 电路安排得当</a:t>
            </a:r>
          </a:p>
          <a:p>
            <a:pPr>
              <a:lnSpc>
                <a:spcPts val="32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20-9串联触点多的支路应放在上部</a:t>
            </a:r>
          </a:p>
        </p:txBody>
      </p:sp>
    </p:spTree>
    <p:extLst>
      <p:ext uri="{BB962C8B-B14F-4D97-AF65-F5344CB8AC3E}">
        <p14:creationId xmlns:p14="http://schemas.microsoft.com/office/powerpoint/2010/main" val="24097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86" y="762668"/>
            <a:ext cx="8552341" cy="954107"/>
          </a:xfrm>
          <a:prstGeom prst="rect">
            <a:avLst/>
          </a:prstGeo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20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三相异步电动机正、反转和星形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三角形降压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启动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的控制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5500" y="1831063"/>
            <a:ext cx="7298088" cy="4243183"/>
            <a:chOff x="825500" y="1831063"/>
            <a:chExt cx="7298088" cy="424318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825500" y="2865438"/>
              <a:ext cx="576263" cy="1270000"/>
            </a:xfrm>
            <a:prstGeom prst="rect">
              <a:avLst/>
            </a:prstGeom>
            <a:noFill/>
            <a:ln w="38100" cmpd="thickThin">
              <a:solidFill>
                <a:srgbClr val="FFC000"/>
              </a:solidFill>
              <a:prstDash val="solid"/>
              <a:miter lim="800000"/>
              <a:headEnd/>
              <a:tailEnd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目  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录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</p:txBody>
        </p: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906750" y="1871639"/>
              <a:ext cx="1791169" cy="499934"/>
              <a:chOff x="816" y="2304"/>
              <a:chExt cx="1440" cy="448"/>
            </a:xfrm>
          </p:grpSpPr>
          <p:sp>
            <p:nvSpPr>
              <p:cNvPr id="34" name="Freeform 4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0">
                    <a:srgbClr val="FFFF00"/>
                  </a:gs>
                  <a:gs pos="100000">
                    <a:srgbClr val="BBE0E3">
                      <a:gamma/>
                      <a:tint val="57647"/>
                      <a:invGamma/>
                    </a:srgbClr>
                  </a:gs>
                  <a:gs pos="100000">
                    <a:srgbClr val="BBE0E3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第一讲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894050" y="2728514"/>
              <a:ext cx="1791169" cy="499934"/>
              <a:chOff x="816" y="2304"/>
              <a:chExt cx="1440" cy="448"/>
            </a:xfrm>
          </p:grpSpPr>
          <p:sp>
            <p:nvSpPr>
              <p:cNvPr id="32" name="Freeform 7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50000">
                    <a:srgbClr val="009999">
                      <a:gamma/>
                      <a:tint val="57647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第二讲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907372" y="3661719"/>
              <a:ext cx="1791169" cy="499934"/>
              <a:chOff x="816" y="2304"/>
              <a:chExt cx="1440" cy="448"/>
            </a:xfrm>
          </p:grpSpPr>
          <p:sp>
            <p:nvSpPr>
              <p:cNvPr id="30" name="Freeform 10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rgbClr val="3186BB"/>
                  </a:gs>
                  <a:gs pos="100000">
                    <a:srgbClr val="000000">
                      <a:gamma/>
                      <a:tint val="57647"/>
                      <a:invGamma/>
                    </a:srgbClr>
                  </a:gs>
                  <a:gs pos="100000">
                    <a:srgbClr val="000000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第三讲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894050" y="4582182"/>
              <a:ext cx="1791169" cy="493239"/>
              <a:chOff x="816" y="1972"/>
              <a:chExt cx="1440" cy="442"/>
            </a:xfrm>
          </p:grpSpPr>
          <p:sp>
            <p:nvSpPr>
              <p:cNvPr id="28" name="Freeform 13"/>
              <p:cNvSpPr>
                <a:spLocks/>
              </p:cNvSpPr>
              <p:nvPr/>
            </p:nvSpPr>
            <p:spPr bwMode="gray">
              <a:xfrm>
                <a:off x="912" y="2224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gray">
              <a:xfrm>
                <a:off x="816" y="1972"/>
                <a:ext cx="1440" cy="393"/>
              </a:xfrm>
              <a:prstGeom prst="rect">
                <a:avLst/>
              </a:prstGeom>
              <a:gradFill rotWithShape="1">
                <a:gsLst>
                  <a:gs pos="10000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100000">
                    <a:srgbClr val="79ABB4"/>
                  </a:gs>
                  <a:gs pos="100000">
                    <a:srgbClr val="B5D4CC"/>
                  </a:gs>
                  <a:gs pos="96000">
                    <a:srgbClr val="229E89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4889A1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第四讲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1" name="AutoShape 15"/>
            <p:cNvCxnSpPr>
              <a:cxnSpLocks noChangeShapeType="1"/>
            </p:cNvCxnSpPr>
            <p:nvPr/>
          </p:nvCxnSpPr>
          <p:spPr bwMode="gray">
            <a:xfrm>
              <a:off x="2770901" y="2282848"/>
              <a:ext cx="4997" cy="445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6"/>
            <p:cNvCxnSpPr>
              <a:cxnSpLocks noChangeShapeType="1"/>
            </p:cNvCxnSpPr>
            <p:nvPr/>
          </p:nvCxnSpPr>
          <p:spPr bwMode="gray">
            <a:xfrm flipH="1">
              <a:off x="2775898" y="3167072"/>
              <a:ext cx="622" cy="4946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7"/>
            <p:cNvCxnSpPr>
              <a:cxnSpLocks noChangeShapeType="1"/>
              <a:endCxn id="29" idx="0"/>
            </p:cNvCxnSpPr>
            <p:nvPr/>
          </p:nvCxnSpPr>
          <p:spPr bwMode="gray">
            <a:xfrm>
              <a:off x="2784638" y="4100277"/>
              <a:ext cx="4997" cy="4819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843375" y="2505681"/>
              <a:ext cx="5280213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V="1">
              <a:off x="2805220" y="3431559"/>
              <a:ext cx="531836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V="1">
              <a:off x="2840420" y="4308338"/>
              <a:ext cx="5283168" cy="3289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3991625" y="2751927"/>
              <a:ext cx="32047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1.2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实训设备和元器件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979105" y="3638612"/>
              <a:ext cx="2156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1.3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相关知识  </a:t>
              </a: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997822" y="4582180"/>
              <a:ext cx="28969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1.4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训练内容和步骤</a:t>
              </a:r>
            </a:p>
          </p:txBody>
        </p:sp>
        <p:cxnSp>
          <p:nvCxnSpPr>
            <p:cNvPr id="20" name="直接连接符 19"/>
            <p:cNvCxnSpPr/>
            <p:nvPr/>
          </p:nvCxnSpPr>
          <p:spPr bwMode="auto">
            <a:xfrm>
              <a:off x="1894050" y="1871639"/>
              <a:ext cx="0" cy="4141231"/>
            </a:xfrm>
            <a:prstGeom prst="line">
              <a:avLst/>
            </a:prstGeom>
            <a:ln w="63500" cmpd="thickThin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4005007" y="1831063"/>
              <a:ext cx="19736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1.1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训练目标</a:t>
              </a:r>
            </a:p>
          </p:txBody>
        </p: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1947790" y="5574312"/>
              <a:ext cx="1791169" cy="499934"/>
              <a:chOff x="816" y="2304"/>
              <a:chExt cx="1440" cy="448"/>
            </a:xfrm>
          </p:grpSpPr>
          <p:sp>
            <p:nvSpPr>
              <p:cNvPr id="26" name="Freeform 13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97000">
                    <a:srgbClr val="B5D6E1"/>
                  </a:gs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0">
                    <a:srgbClr val="B5D4CC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</a:t>
                </a: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五</a:t>
                </a: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803579" y="5253598"/>
              <a:ext cx="5320009" cy="3637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24" name="AutoShape 17"/>
            <p:cNvCxnSpPr>
              <a:cxnSpLocks noChangeShapeType="1"/>
            </p:cNvCxnSpPr>
            <p:nvPr/>
          </p:nvCxnSpPr>
          <p:spPr bwMode="gray">
            <a:xfrm flipH="1">
              <a:off x="2755467" y="5013187"/>
              <a:ext cx="9994" cy="5535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矩形 24"/>
            <p:cNvSpPr/>
            <p:nvPr/>
          </p:nvSpPr>
          <p:spPr>
            <a:xfrm>
              <a:off x="4022785" y="5566761"/>
              <a:ext cx="41008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1.5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实训报告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要求</a:t>
              </a:r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考核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标准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1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66044" y="908720"/>
            <a:ext cx="453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20.3.2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编程注意事项及编程技巧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976355"/>
            <a:ext cx="3438887" cy="2247558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771318" y="2350429"/>
            <a:ext cx="3168352" cy="18875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29036" y="4552316"/>
            <a:ext cx="548456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 (a) 电路安排不当   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(b) 电路安排得当</a:t>
            </a:r>
          </a:p>
          <a:p>
            <a:pPr>
              <a:lnSpc>
                <a:spcPts val="32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图20-10 并联触点多的支路应靠近左母线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60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66044" y="908720"/>
            <a:ext cx="453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20.3.2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编程注意事项及编程技巧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1556792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⑤ 不能编程的电路应进行等效变换后再编程。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2276872"/>
            <a:ext cx="5832648" cy="243748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90068" y="4925839"/>
            <a:ext cx="532859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(a) 桥式电路           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(b) 等效电路</a:t>
            </a:r>
          </a:p>
          <a:p>
            <a:pPr>
              <a:lnSpc>
                <a:spcPts val="32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20-11 桥式电路的变换方法</a:t>
            </a:r>
          </a:p>
        </p:txBody>
      </p:sp>
    </p:spTree>
    <p:extLst>
      <p:ext uri="{BB962C8B-B14F-4D97-AF65-F5344CB8AC3E}">
        <p14:creationId xmlns:p14="http://schemas.microsoft.com/office/powerpoint/2010/main" val="29195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66044" y="908720"/>
            <a:ext cx="453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20.3.2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编程注意事项及编程技巧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307180" y="1700808"/>
            <a:ext cx="6217148" cy="23042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52798" y="4317226"/>
            <a:ext cx="389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图20-12 线圈右边的触点应置于左边</a:t>
            </a:r>
          </a:p>
        </p:txBody>
      </p:sp>
    </p:spTree>
    <p:extLst>
      <p:ext uri="{BB962C8B-B14F-4D97-AF65-F5344CB8AC3E}">
        <p14:creationId xmlns:p14="http://schemas.microsoft.com/office/powerpoint/2010/main" val="34663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66044" y="908720"/>
            <a:ext cx="453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20.3.2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编程注意事项及编程技巧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592" y="1556792"/>
            <a:ext cx="6912768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⑥ 对复杂电路，用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ANB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ORB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等指令难以编程，可重复使用一些接点画出其等效电路，然后再进行编程，如图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20-13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所示。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2924944"/>
            <a:ext cx="6984776" cy="25922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22376" y="5517232"/>
            <a:ext cx="566130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 (a) 复杂电路                           (b) 等效电路</a:t>
            </a:r>
          </a:p>
          <a:p>
            <a:pPr>
              <a:lnSpc>
                <a:spcPts val="32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20-13 复杂电路的编程技巧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1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20.4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训练内容和步骤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625090" y="2132856"/>
            <a:ext cx="3323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训练内容和控制要求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17822" y="1543248"/>
            <a:ext cx="7056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20.4.1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三相异步电动机的正、反转控制电路的训练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31358" y="2615852"/>
            <a:ext cx="3357404" cy="30453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65884" y="5805264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图20-14 正、反转控制电路的PLC接线图</a:t>
            </a:r>
          </a:p>
        </p:txBody>
      </p:sp>
    </p:spTree>
    <p:extLst>
      <p:ext uri="{BB962C8B-B14F-4D97-AF65-F5344CB8AC3E}">
        <p14:creationId xmlns:p14="http://schemas.microsoft.com/office/powerpoint/2010/main" val="18499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90872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6076" y="153878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）输入点和输出点分配</a:t>
            </a:r>
          </a:p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输入点和输出点分配见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20-2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05636" y="2539514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输入点和输出点分配表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98169"/>
              </p:ext>
            </p:extLst>
          </p:nvPr>
        </p:nvGraphicFramePr>
        <p:xfrm>
          <a:off x="1619672" y="2996952"/>
          <a:ext cx="6391226" cy="2960364"/>
        </p:xfrm>
        <a:graphic>
          <a:graphicData uri="http://schemas.openxmlformats.org/drawingml/2006/table">
            <a:tbl>
              <a:tblPr/>
              <a:tblGrid>
                <a:gridCol w="1089856"/>
                <a:gridCol w="908861"/>
                <a:gridCol w="1157972"/>
                <a:gridCol w="1362320"/>
                <a:gridCol w="749276"/>
                <a:gridCol w="1122941"/>
              </a:tblGrid>
              <a:tr h="493394">
                <a:tc gridSpan="3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输入信号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输出信号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86788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代号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输入</a:t>
                      </a:r>
                      <a:r>
                        <a:rPr lang="zh-CN" sz="16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点</a:t>
                      </a:r>
                      <a:endParaRPr lang="en-US" altLang="zh-CN" sz="1600" kern="1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编号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代号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输出</a:t>
                      </a:r>
                      <a:r>
                        <a:rPr lang="zh-CN" sz="16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点</a:t>
                      </a:r>
                      <a:endParaRPr lang="en-US" altLang="zh-CN" sz="1600" kern="1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编号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339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热继电器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FR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X000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启动按钮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SB3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X003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339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停止按钮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SB1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X001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交流接触器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KM1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Y000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339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正转按钮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SB2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X002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交流接触器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KM2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Y001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739" y="908720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程序设计</a:t>
            </a:r>
          </a:p>
        </p:txBody>
      </p:sp>
      <p:sp>
        <p:nvSpPr>
          <p:cNvPr id="2" name="矩形 1"/>
          <p:cNvSpPr/>
          <p:nvPr/>
        </p:nvSpPr>
        <p:spPr>
          <a:xfrm>
            <a:off x="1097484" y="1556792"/>
            <a:ext cx="676875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电动机的正、反转采用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控制的梯形图如图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20-15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）所示，对应的指令程序如图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20-15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）所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示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49574" y="3019393"/>
            <a:ext cx="5616624" cy="22195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59632" y="5445224"/>
            <a:ext cx="731854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   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a) 梯形图                        (b) 指令表</a:t>
            </a:r>
          </a:p>
          <a:p>
            <a:pPr>
              <a:lnSpc>
                <a:spcPts val="28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图20-15 三相异步电动机正、反转控制电路的梯形图及指令表</a:t>
            </a:r>
          </a:p>
        </p:txBody>
      </p:sp>
    </p:spTree>
    <p:extLst>
      <p:ext uri="{BB962C8B-B14F-4D97-AF65-F5344CB8AC3E}">
        <p14:creationId xmlns:p14="http://schemas.microsoft.com/office/powerpoint/2010/main" val="32361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40892" y="836712"/>
            <a:ext cx="313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运行与调试程序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19372" y="1556792"/>
            <a:ext cx="7225035" cy="4092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① 按正转按钮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，输出继电器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Y000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接通，电动机正转。</a:t>
            </a:r>
          </a:p>
          <a:p>
            <a:pPr>
              <a:lnSpc>
                <a:spcPts val="35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按反转按钮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，输出继电器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Y001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接通，电动机反转。</a:t>
            </a:r>
          </a:p>
          <a:p>
            <a:pPr>
              <a:lnSpc>
                <a:spcPts val="35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③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按停止按钮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，输出继电器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Y000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断开，电动机停转。</a:t>
            </a:r>
          </a:p>
          <a:p>
            <a:pPr>
              <a:lnSpc>
                <a:spcPts val="35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④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模拟电动机过载，使热继电器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FR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触点动作，电动机停转。</a:t>
            </a:r>
          </a:p>
          <a:p>
            <a:pPr>
              <a:lnSpc>
                <a:spcPts val="35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⑤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使热继电器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FR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触点复位后，重复正、反、停操作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5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617822" y="1902022"/>
            <a:ext cx="3323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训练内容和控制要求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17822" y="836712"/>
            <a:ext cx="6587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20.4.2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三相异步电动机的星形</a:t>
            </a:r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/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三角形降压启动</a:t>
            </a:r>
            <a:endParaRPr lang="en-US" altLang="zh-CN" sz="2400" b="1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algn="ctr"/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控制电路的训练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512" y="2708920"/>
            <a:ext cx="3744416" cy="28803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1680" y="5868164"/>
            <a:ext cx="5917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图20-16星形/三角形降压启动控制电路的PLC接线图</a:t>
            </a:r>
          </a:p>
        </p:txBody>
      </p:sp>
    </p:spTree>
    <p:extLst>
      <p:ext uri="{BB962C8B-B14F-4D97-AF65-F5344CB8AC3E}">
        <p14:creationId xmlns:p14="http://schemas.microsoft.com/office/powerpoint/2010/main" val="27798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899592" y="836712"/>
            <a:ext cx="3323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训练内容和控制要求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4040" y="1674674"/>
            <a:ext cx="6872336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设计一个三相异步电动机星形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三角形降压启动控制程序，要求合上电源刀开关，按下启动按钮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后，电动机以星形连接启动，开始转动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5s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后，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断电，星形启动结束，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得电并自锁，电动机换接成三角形进行全压运行。</a:t>
            </a:r>
          </a:p>
        </p:txBody>
      </p:sp>
    </p:spTree>
    <p:extLst>
      <p:ext uri="{BB962C8B-B14F-4D97-AF65-F5344CB8AC3E}">
        <p14:creationId xmlns:p14="http://schemas.microsoft.com/office/powerpoint/2010/main" val="21219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内容占位符 14"/>
          <p:cNvSpPr>
            <a:spLocks noGrp="1"/>
          </p:cNvSpPr>
          <p:nvPr>
            <p:ph idx="1"/>
          </p:nvPr>
        </p:nvSpPr>
        <p:spPr>
          <a:xfrm>
            <a:off x="581968" y="1844824"/>
            <a:ext cx="8136728" cy="38322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应用</a:t>
            </a:r>
            <a:r>
              <a:rPr lang="en-US" altLang="zh-CN" dirty="0"/>
              <a:t>PLC</a:t>
            </a:r>
            <a:r>
              <a:rPr lang="zh-CN" altLang="zh-CN" dirty="0"/>
              <a:t>技术实现对电动机的控制，进一步掌握</a:t>
            </a:r>
            <a:r>
              <a:rPr lang="en-US" altLang="zh-CN" dirty="0"/>
              <a:t>PLC</a:t>
            </a:r>
            <a:r>
              <a:rPr lang="zh-CN" altLang="zh-CN" dirty="0"/>
              <a:t>编程思路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掌握</a:t>
            </a:r>
            <a:r>
              <a:rPr lang="en-US" altLang="zh-CN" dirty="0"/>
              <a:t>FX</a:t>
            </a:r>
            <a:r>
              <a:rPr lang="en-US" altLang="zh-CN" baseline="-25000" dirty="0"/>
              <a:t>2N</a:t>
            </a:r>
            <a:r>
              <a:rPr lang="zh-CN" altLang="zh-CN" dirty="0"/>
              <a:t>系列</a:t>
            </a:r>
            <a:r>
              <a:rPr lang="en-US" altLang="zh-CN" dirty="0"/>
              <a:t>PLC</a:t>
            </a:r>
            <a:r>
              <a:rPr lang="zh-CN" altLang="zh-CN" dirty="0"/>
              <a:t>的堆栈指令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熟悉使用</a:t>
            </a:r>
            <a:r>
              <a:rPr lang="en-US" altLang="zh-CN" dirty="0"/>
              <a:t>PLC</a:t>
            </a:r>
            <a:r>
              <a:rPr lang="zh-CN" altLang="zh-CN" dirty="0"/>
              <a:t>技术和应用能力，掌握梯形图程序设计的经验设计法。</a:t>
            </a:r>
            <a:endParaRPr lang="zh-CN" altLang="en-US" sz="2400" dirty="0" smtClean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980728"/>
            <a:ext cx="316835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20.1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训练目标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14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90872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6076" y="153878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）输入点和输出点分配</a:t>
            </a:r>
          </a:p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输入点和输出点分配见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20-2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05636" y="2539514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输入点和输出点分配表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769337"/>
              </p:ext>
            </p:extLst>
          </p:nvPr>
        </p:nvGraphicFramePr>
        <p:xfrm>
          <a:off x="1781175" y="3132929"/>
          <a:ext cx="5959177" cy="3032374"/>
        </p:xfrm>
        <a:graphic>
          <a:graphicData uri="http://schemas.openxmlformats.org/drawingml/2006/table">
            <a:tbl>
              <a:tblPr/>
              <a:tblGrid>
                <a:gridCol w="1015684"/>
                <a:gridCol w="850246"/>
                <a:gridCol w="941779"/>
                <a:gridCol w="1400803"/>
                <a:gridCol w="704470"/>
                <a:gridCol w="1046195"/>
              </a:tblGrid>
              <a:tr h="336930">
                <a:tc gridSpan="3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输入信号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输出信号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7386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代号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输入点编号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代号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输出点编号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7386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热继电器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FR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X002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主电源</a:t>
                      </a:r>
                      <a:r>
                        <a:rPr lang="zh-CN" sz="14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交流</a:t>
                      </a:r>
                      <a:endParaRPr lang="en-US" altLang="zh-CN" sz="1400" kern="1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接触器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KM1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Y000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7386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停止按钮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SB1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X000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星形</a:t>
                      </a:r>
                      <a:r>
                        <a:rPr lang="zh-CN" sz="14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交流</a:t>
                      </a:r>
                      <a:endParaRPr lang="en-US" altLang="zh-CN" sz="1400" kern="1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接触器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KM3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Y002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7386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正转按钮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SB2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X001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三角形</a:t>
                      </a:r>
                      <a:r>
                        <a:rPr lang="zh-CN" sz="14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交流</a:t>
                      </a:r>
                      <a:endParaRPr lang="en-US" altLang="zh-CN" sz="1400" kern="1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接触器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KM2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Y001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5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9831" y="836712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程序设计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1353542"/>
            <a:ext cx="7056784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方法一：用堆栈指令配合一般指令实现的梯形图如图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20-17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）所示，对应的指令程序如图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20-17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）所示。</a:t>
            </a:r>
          </a:p>
        </p:txBody>
      </p:sp>
    </p:spTree>
    <p:extLst>
      <p:ext uri="{BB962C8B-B14F-4D97-AF65-F5344CB8AC3E}">
        <p14:creationId xmlns:p14="http://schemas.microsoft.com/office/powerpoint/2010/main" val="42186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9723" y="764704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程序设计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1556792"/>
            <a:ext cx="5760640" cy="338437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01912" y="5085184"/>
            <a:ext cx="60364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(a) 使用栈指令的梯形图          (b) 指令表</a:t>
            </a:r>
          </a:p>
          <a:p>
            <a:pPr algn="ctr">
              <a:lnSpc>
                <a:spcPts val="32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图20-17电动机的星形/三角形降压启动使用栈指令的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梯形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及指令表</a:t>
            </a:r>
          </a:p>
        </p:txBody>
      </p:sp>
    </p:spTree>
    <p:extLst>
      <p:ext uri="{BB962C8B-B14F-4D97-AF65-F5344CB8AC3E}">
        <p14:creationId xmlns:p14="http://schemas.microsoft.com/office/powerpoint/2010/main" val="9458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9592" y="836712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程序设计</a:t>
            </a:r>
          </a:p>
        </p:txBody>
      </p:sp>
      <p:sp>
        <p:nvSpPr>
          <p:cNvPr id="2" name="矩形 1"/>
          <p:cNvSpPr/>
          <p:nvPr/>
        </p:nvSpPr>
        <p:spPr>
          <a:xfrm>
            <a:off x="1043608" y="1484784"/>
            <a:ext cx="7128792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方法二：用主控指令配合一般指令实现的梯形图如图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20-18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）所示，对应的指令程序如图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20-18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）所示。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14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8631" y="764704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程序设计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1412776"/>
            <a:ext cx="5904656" cy="35283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04864" y="5146601"/>
            <a:ext cx="55914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(a) 使用主控指令的梯形图          (b) 指令表</a:t>
            </a:r>
          </a:p>
          <a:p>
            <a:pPr algn="ctr">
              <a:lnSpc>
                <a:spcPts val="3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图20-17电动机的星形/三角形降压启动使用MC、MCR指令的梯形图及指令表</a:t>
            </a:r>
          </a:p>
        </p:txBody>
      </p:sp>
    </p:spTree>
    <p:extLst>
      <p:ext uri="{BB962C8B-B14F-4D97-AF65-F5344CB8AC3E}">
        <p14:creationId xmlns:p14="http://schemas.microsoft.com/office/powerpoint/2010/main" val="28464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3321" y="908720"/>
            <a:ext cx="313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运行与调试程序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13321" y="1484784"/>
            <a:ext cx="7225035" cy="4092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① 按启动按钮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，输出继电器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Y000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Y001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接通，电动机定子绕组接成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形降压启动，延时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6s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后，输出继电器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Y001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断开，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Y002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继电器接通，电动机接成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△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接法全压运行。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按停止按钮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，主控触点断开，电动机停转。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③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重新启动电动机。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④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模拟电动机过载，使热继电器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FR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常闭触点断开，电动机停转。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⑤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重复上述操作。</a:t>
            </a:r>
          </a:p>
        </p:txBody>
      </p:sp>
    </p:spTree>
    <p:extLst>
      <p:ext uri="{BB962C8B-B14F-4D97-AF65-F5344CB8AC3E}">
        <p14:creationId xmlns:p14="http://schemas.microsoft.com/office/powerpoint/2010/main" val="24350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8528" y="1484784"/>
            <a:ext cx="7560840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① 什么是堆栈指令？什么是主控指令？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设计出三相异步电动机的星形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三角形降压启动控制电路对应的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控制用的一般指令方法的梯形图和指令表。</a:t>
            </a:r>
          </a:p>
        </p:txBody>
      </p:sp>
      <p:sp>
        <p:nvSpPr>
          <p:cNvPr id="5" name="矩形 4"/>
          <p:cNvSpPr/>
          <p:nvPr/>
        </p:nvSpPr>
        <p:spPr>
          <a:xfrm>
            <a:off x="758528" y="836712"/>
            <a:ext cx="2520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思考与练习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90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4610371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20.5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实训报告要求和考核标准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1220" y="1574166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实训考核标准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454324"/>
              </p:ext>
            </p:extLst>
          </p:nvPr>
        </p:nvGraphicFramePr>
        <p:xfrm>
          <a:off x="1763688" y="1943498"/>
          <a:ext cx="6480721" cy="4221365"/>
        </p:xfrm>
        <a:graphic>
          <a:graphicData uri="http://schemas.openxmlformats.org/drawingml/2006/table">
            <a:tbl>
              <a:tblPr/>
              <a:tblGrid>
                <a:gridCol w="1485795"/>
                <a:gridCol w="1316201"/>
                <a:gridCol w="545651"/>
                <a:gridCol w="2587423"/>
                <a:gridCol w="545651"/>
              </a:tblGrid>
              <a:tr h="549398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考核项目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考核内容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配分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考核要求及评分标准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0144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工艺程序输入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接线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布线工艺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程序写入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接电气原理图接线且正确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工艺符合标准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程序写入正确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526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系统与</a:t>
                      </a:r>
                      <a:r>
                        <a:rPr lang="zh-CN" sz="14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</a:t>
                      </a:r>
                      <a:endParaRPr lang="en-US" altLang="zh-CN" sz="1400" kern="1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设计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I/O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端子配置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程序编写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梯形图设计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I/O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端子配置合理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程序编写正确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梯形图设计能够实现控制要求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0144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安全用电程序调试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程序调试及运行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会排除故障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符合安全操作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运行符合预定要求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381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实际总得分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教师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1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" b="32274"/>
          <a:stretch/>
        </p:blipFill>
        <p:spPr>
          <a:xfrm>
            <a:off x="251520" y="1961984"/>
            <a:ext cx="4144616" cy="2751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4283968" y="3212976"/>
            <a:ext cx="4104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Thank </a:t>
            </a:r>
            <a:r>
              <a:rPr lang="en-US" altLang="zh-CN" sz="4800" kern="0" dirty="0">
                <a:solidFill>
                  <a:srgbClr val="7D3C4A">
                    <a:lumMod val="50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you!</a:t>
            </a:r>
            <a:r>
              <a:rPr lang="en-US" altLang="zh-CN" sz="4800" kern="0" dirty="0">
                <a:solidFill>
                  <a:srgbClr val="7982BD">
                    <a:lumMod val="75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endParaRPr lang="zh-CN" altLang="en-US" sz="4800" kern="0" dirty="0">
              <a:solidFill>
                <a:srgbClr val="7982BD">
                  <a:lumMod val="75000"/>
                </a:srgb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cxnSp>
        <p:nvCxnSpPr>
          <p:cNvPr id="23556" name="直接连接符 5"/>
          <p:cNvCxnSpPr>
            <a:cxnSpLocks noChangeShapeType="1"/>
          </p:cNvCxnSpPr>
          <p:nvPr/>
        </p:nvCxnSpPr>
        <p:spPr bwMode="auto">
          <a:xfrm>
            <a:off x="3203575" y="4437063"/>
            <a:ext cx="4897438" cy="0"/>
          </a:xfrm>
          <a:prstGeom prst="line">
            <a:avLst/>
          </a:prstGeom>
          <a:noFill/>
          <a:ln w="63500" cmpd="thinThick" algn="ctr">
            <a:solidFill>
              <a:srgbClr val="6D10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/>
          <p:nvPr/>
        </p:nvCxnSpPr>
        <p:spPr>
          <a:xfrm>
            <a:off x="4067175" y="2708275"/>
            <a:ext cx="4033838" cy="0"/>
          </a:xfrm>
          <a:prstGeom prst="line">
            <a:avLst/>
          </a:prstGeom>
          <a:ln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2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89029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20.2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实训设备和元器件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76352" y="1602702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-1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训设备和元器件明细表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315911"/>
              </p:ext>
            </p:extLst>
          </p:nvPr>
        </p:nvGraphicFramePr>
        <p:xfrm>
          <a:off x="1709166" y="2204864"/>
          <a:ext cx="6463234" cy="3672409"/>
        </p:xfrm>
        <a:graphic>
          <a:graphicData uri="http://schemas.openxmlformats.org/drawingml/2006/table">
            <a:tbl>
              <a:tblPr/>
              <a:tblGrid>
                <a:gridCol w="1102331"/>
                <a:gridCol w="1461931"/>
                <a:gridCol w="585361"/>
                <a:gridCol w="1347946"/>
                <a:gridCol w="1033941"/>
                <a:gridCol w="931724"/>
              </a:tblGrid>
              <a:tr h="81609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型号或规格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型号或规格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可编程控制器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FX</a:t>
                      </a:r>
                      <a:r>
                        <a:rPr lang="en-US" sz="1400" kern="100" baseline="-250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2N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-48MR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熔断器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RC1A-30/15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交流接触器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CJ10-20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熔断器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RL1-60/25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LA10-3H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三相异步电动机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1.1KW/380V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热继电器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JR16-20/3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连接导线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若干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6040" y="809826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20.3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相关知识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576040" y="2263057"/>
            <a:ext cx="4148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栈指令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MRD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MPP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76040" y="1556792"/>
            <a:ext cx="6304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20.3.1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多重输出指令（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MRD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MPP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44712" y="2962573"/>
            <a:ext cx="42466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：进栈指令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MRD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：读栈指令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MPP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：出栈（读并清除）指令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38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821903"/>
            <a:ext cx="4148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栈指令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MRD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MPP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5457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1248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5456" y="2075363"/>
            <a:ext cx="7544975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栈指令用于多输出电路，所完成的操作功能是将多输出电路中连接的状态先存储，以便连接后面电路的程序。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FX</a:t>
            </a:r>
            <a:r>
              <a:rPr lang="en-US" altLang="zh-CN" sz="2400" baseline="-25000" dirty="0" smtClean="0">
                <a:latin typeface="微软雅黑" pitchFamily="34" charset="-122"/>
                <a:ea typeface="微软雅黑" pitchFamily="34" charset="-122"/>
              </a:rPr>
              <a:t>2N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系列的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个存储中间结果的存储区域，称为栈存储器。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5457" y="4318413"/>
            <a:ext cx="7544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MPS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MPP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必须成对使用，而且连续使用次数应少于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次。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MPS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MPP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MRD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都是不带操作对象的指令。</a:t>
            </a:r>
          </a:p>
        </p:txBody>
      </p:sp>
    </p:spTree>
    <p:extLst>
      <p:ext uri="{BB962C8B-B14F-4D97-AF65-F5344CB8AC3E}">
        <p14:creationId xmlns:p14="http://schemas.microsoft.com/office/powerpoint/2010/main" val="19586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821903"/>
            <a:ext cx="4148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栈指令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MRD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MPP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5457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1248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2272432"/>
            <a:ext cx="6336704" cy="345638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44158" y="5832028"/>
            <a:ext cx="299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图20-1栈指令的使用说明一</a:t>
            </a:r>
          </a:p>
        </p:txBody>
      </p:sp>
    </p:spTree>
    <p:extLst>
      <p:ext uri="{BB962C8B-B14F-4D97-AF65-F5344CB8AC3E}">
        <p14:creationId xmlns:p14="http://schemas.microsoft.com/office/powerpoint/2010/main" val="25627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821903"/>
            <a:ext cx="4148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栈指令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MRD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MPP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5457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1248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2292419"/>
            <a:ext cx="5969556" cy="308079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18578" y="563466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(a)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59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821903"/>
            <a:ext cx="4148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栈指令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MRD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MPP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5457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1248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21248" y="2170554"/>
            <a:ext cx="6565387" cy="32873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37662" y="5589240"/>
            <a:ext cx="4572000" cy="775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       (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b)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8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图20-2栈指令的使用说明二</a:t>
            </a:r>
          </a:p>
        </p:txBody>
      </p:sp>
    </p:spTree>
    <p:extLst>
      <p:ext uri="{BB962C8B-B14F-4D97-AF65-F5344CB8AC3E}">
        <p14:creationId xmlns:p14="http://schemas.microsoft.com/office/powerpoint/2010/main" val="14888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000120140530A80PPBG">
  <a:themeElements>
    <a:clrScheme name="自定义 30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78AEEE"/>
      </a:accent1>
      <a:accent2>
        <a:srgbClr val="7982BD"/>
      </a:accent2>
      <a:accent3>
        <a:srgbClr val="A9ADDF"/>
      </a:accent3>
      <a:accent4>
        <a:srgbClr val="9D9394"/>
      </a:accent4>
      <a:accent5>
        <a:srgbClr val="3DA4C9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4090</TotalTime>
  <Words>1859</Words>
  <Application>Microsoft Office PowerPoint</Application>
  <PresentationFormat>全屏显示(4:3)</PresentationFormat>
  <Paragraphs>267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Kozuka Gothic Pr6N B</vt:lpstr>
      <vt:lpstr>方正舒体</vt:lpstr>
      <vt:lpstr>宋体</vt:lpstr>
      <vt:lpstr>微软雅黑</vt:lpstr>
      <vt:lpstr>幼圆</vt:lpstr>
      <vt:lpstr>Aharoni</vt:lpstr>
      <vt:lpstr>Arial</vt:lpstr>
      <vt:lpstr>Arial Black</vt:lpstr>
      <vt:lpstr>Calibri</vt:lpstr>
      <vt:lpstr>Palace Script MT</vt:lpstr>
      <vt:lpstr>Wingdings</vt:lpstr>
      <vt:lpstr>2_A000120140530A80PPBG</vt:lpstr>
      <vt:lpstr>电气控制与PLC技术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lkx</dc:creator>
  <cp:lastModifiedBy>gta</cp:lastModifiedBy>
  <cp:revision>685</cp:revision>
  <dcterms:created xsi:type="dcterms:W3CDTF">2008-06-05T04:49:45Z</dcterms:created>
  <dcterms:modified xsi:type="dcterms:W3CDTF">2014-12-02T02:04:05Z</dcterms:modified>
</cp:coreProperties>
</file>