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28"/>
  </p:notesMasterIdLst>
  <p:sldIdLst>
    <p:sldId id="674" r:id="rId2"/>
    <p:sldId id="673" r:id="rId3"/>
    <p:sldId id="455" r:id="rId4"/>
    <p:sldId id="456" r:id="rId5"/>
    <p:sldId id="457" r:id="rId6"/>
    <p:sldId id="657" r:id="rId7"/>
    <p:sldId id="658" r:id="rId8"/>
    <p:sldId id="659" r:id="rId9"/>
    <p:sldId id="660" r:id="rId10"/>
    <p:sldId id="639" r:id="rId11"/>
    <p:sldId id="662" r:id="rId12"/>
    <p:sldId id="663" r:id="rId13"/>
    <p:sldId id="664" r:id="rId14"/>
    <p:sldId id="665" r:id="rId15"/>
    <p:sldId id="482" r:id="rId16"/>
    <p:sldId id="512" r:id="rId17"/>
    <p:sldId id="585" r:id="rId18"/>
    <p:sldId id="626" r:id="rId19"/>
    <p:sldId id="666" r:id="rId20"/>
    <p:sldId id="667" r:id="rId21"/>
    <p:sldId id="668" r:id="rId22"/>
    <p:sldId id="669" r:id="rId23"/>
    <p:sldId id="670" r:id="rId24"/>
    <p:sldId id="650" r:id="rId25"/>
    <p:sldId id="487" r:id="rId26"/>
    <p:sldId id="672" r:id="rId2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9" autoAdjust="0"/>
    <p:restoredTop sz="99534" autoAdjust="0"/>
  </p:normalViewPr>
  <p:slideViewPr>
    <p:cSldViewPr>
      <p:cViewPr varScale="1">
        <p:scale>
          <a:sx n="83" d="100"/>
          <a:sy n="83" d="100"/>
        </p:scale>
        <p:origin x="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51952-DF11-414D-8E94-11A720D0430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4204F26B-3A55-4539-88AD-4D267BEAF0C3}">
      <dgm:prSet phldrT="[文本]"/>
      <dgm:spPr>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a:glow rad="228600">
            <a:srgbClr val="7030A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896E334-0F0D-4FDC-9C6A-FBCB43EA4DBB}" type="parTrans" cxnId="{194C7425-4535-40C9-8BC2-F3293B534CF4}">
      <dgm:prSet/>
      <dgm:spPr/>
      <dgm:t>
        <a:bodyPr/>
        <a:lstStyle/>
        <a:p>
          <a:endParaRPr lang="zh-CN" altLang="en-US"/>
        </a:p>
      </dgm:t>
    </dgm:pt>
    <dgm:pt modelId="{EBCE2EE9-5A8D-4DCF-BC84-B7094A71D8BD}" type="sibTrans" cxnId="{194C7425-4535-40C9-8BC2-F3293B534CF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ln>
        <a:effectLst>
          <a:glow rad="101600">
            <a:srgbClr val="FFC000">
              <a:alpha val="40000"/>
            </a:srgbClr>
          </a:glow>
        </a:effectLst>
        <a:scene3d>
          <a:camera prst="orthographicFront"/>
          <a:lightRig rig="threePt" dir="t"/>
        </a:scene3d>
        <a:sp3d>
          <a:bevelT w="139700" h="139700" prst="divot"/>
        </a:sp3d>
      </dgm:spPr>
      <dgm:t>
        <a:bodyPr/>
        <a:lstStyle/>
        <a:p>
          <a:endParaRPr lang="zh-CN" altLang="en-US"/>
        </a:p>
      </dgm:t>
    </dgm:pt>
    <dgm:pt modelId="{6AD91F41-9D87-4B28-A90C-000582152DA3}">
      <dgm:prSet phldrT="[文本]"/>
      <dgm:spPr>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a:glow rad="139700">
            <a:srgbClr val="FF000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423E01E-2225-41F9-A828-73827A594088}" type="parTrans" cxnId="{9F6C44D3-A92E-4DCC-A9E6-B9D9BC4F8AE7}">
      <dgm:prSet/>
      <dgm:spPr/>
      <dgm:t>
        <a:bodyPr/>
        <a:lstStyle/>
        <a:p>
          <a:endParaRPr lang="zh-CN" altLang="en-US"/>
        </a:p>
      </dgm:t>
    </dgm:pt>
    <dgm:pt modelId="{D5855A68-0427-4E38-8152-3AB06B90D261}" type="sibTrans" cxnId="{9F6C44D3-A92E-4DCC-A9E6-B9D9BC4F8A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ln>
        <a:effectLst>
          <a:glow rad="139700">
            <a:schemeClr val="accent6">
              <a:lumMod val="60000"/>
              <a:lumOff val="40000"/>
              <a:alpha val="40000"/>
            </a:schemeClr>
          </a:glow>
        </a:effectLst>
        <a:scene3d>
          <a:camera prst="orthographicFront"/>
          <a:lightRig rig="threePt" dir="t"/>
        </a:scene3d>
        <a:sp3d>
          <a:bevelT w="139700" h="139700" prst="divot"/>
        </a:sp3d>
      </dgm:spPr>
      <dgm:t>
        <a:bodyPr/>
        <a:lstStyle/>
        <a:p>
          <a:endParaRPr lang="zh-CN" altLang="en-US"/>
        </a:p>
      </dgm:t>
    </dgm:pt>
    <dgm:pt modelId="{DB5356A4-CD20-4294-A981-D9D284EF1AC8}" type="pres">
      <dgm:prSet presAssocID="{7B651952-DF11-414D-8E94-11A720D04309}" presName="Name0" presStyleCnt="0">
        <dgm:presLayoutVars>
          <dgm:chMax val="21"/>
          <dgm:chPref val="21"/>
        </dgm:presLayoutVars>
      </dgm:prSet>
      <dgm:spPr/>
    </dgm:pt>
    <dgm:pt modelId="{DECBA780-AF2F-4ECD-91CC-93FBA12D928B}" type="pres">
      <dgm:prSet presAssocID="{4204F26B-3A55-4539-88AD-4D267BEAF0C3}" presName="text1" presStyleCnt="0"/>
      <dgm:spPr>
        <a:scene3d>
          <a:camera prst="orthographicFront"/>
          <a:lightRig rig="threePt" dir="t"/>
        </a:scene3d>
        <a:sp3d>
          <a:bevelT w="139700" h="139700" prst="divot"/>
        </a:sp3d>
      </dgm:spPr>
    </dgm:pt>
    <dgm:pt modelId="{63F0DA21-6737-48BB-827B-424778B9EAA1}" type="pres">
      <dgm:prSet presAssocID="{4204F26B-3A55-4539-88AD-4D267BEAF0C3}" presName="textRepeatNode" presStyleLbl="alignNode1" presStyleIdx="0" presStyleCnt="2">
        <dgm:presLayoutVars>
          <dgm:chMax val="0"/>
          <dgm:chPref val="0"/>
          <dgm:bulletEnabled val="1"/>
        </dgm:presLayoutVars>
      </dgm:prSet>
      <dgm:spPr>
        <a:xfrm>
          <a:off x="1467504" y="1127066"/>
          <a:ext cx="1755092" cy="1513530"/>
        </a:xfrm>
        <a:prstGeom prst="hexagon">
          <a:avLst>
            <a:gd name="adj" fmla="val 25000"/>
            <a:gd name="vf" fmla="val 115470"/>
          </a:avLst>
        </a:prstGeom>
      </dgm:spPr>
      <dgm:t>
        <a:bodyPr/>
        <a:lstStyle/>
        <a:p>
          <a:endParaRPr lang="zh-CN" altLang="en-US"/>
        </a:p>
      </dgm:t>
    </dgm:pt>
    <dgm:pt modelId="{A70601C7-A116-4B80-8628-B636CB46E395}" type="pres">
      <dgm:prSet presAssocID="{4204F26B-3A55-4539-88AD-4D267BEAF0C3}" presName="textaccent1" presStyleCnt="0"/>
      <dgm:spPr>
        <a:scene3d>
          <a:camera prst="orthographicFront"/>
          <a:lightRig rig="threePt" dir="t"/>
        </a:scene3d>
        <a:sp3d>
          <a:bevelT w="139700" h="139700" prst="divot"/>
        </a:sp3d>
      </dgm:spPr>
    </dgm:pt>
    <dgm:pt modelId="{18785B9D-0F5B-40B6-B477-82C597640808}" type="pres">
      <dgm:prSet presAssocID="{4204F26B-3A55-4539-88AD-4D267BEAF0C3}" presName="accentRepeatNode" presStyleLbl="solidAlignAcc1" presStyleIdx="0" presStyleCnt="4" custLinFactX="-100000" custLinFactY="65419" custLinFactNeighborX="-141224" custLinFactNeighborY="100000"/>
      <dgm:spPr>
        <a:xfrm>
          <a:off x="1522312"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7F6DFD73-FBBC-4BA2-B7D2-9C25D56AA372}" type="pres">
      <dgm:prSet presAssocID="{EBCE2EE9-5A8D-4DCF-BC84-B7094A71D8BD}" presName="image1" presStyleCnt="0"/>
      <dgm:spPr>
        <a:scene3d>
          <a:camera prst="orthographicFront"/>
          <a:lightRig rig="threePt" dir="t"/>
        </a:scene3d>
        <a:sp3d>
          <a:bevelT w="139700" h="139700" prst="divot"/>
        </a:sp3d>
      </dgm:spPr>
    </dgm:pt>
    <dgm:pt modelId="{373AD755-68DA-4BF5-9807-A0AF3B44D39B}" type="pres">
      <dgm:prSet presAssocID="{EBCE2EE9-5A8D-4DCF-BC84-B7094A71D8BD}" presName="imageRepeatNode" presStyleLbl="alignAcc1" presStyleIdx="0" presStyleCnt="2" custLinFactNeighborX="5237" custLinFactNeighborY="-1890"/>
      <dgm:spPr>
        <a:xfrm>
          <a:off x="0" y="311730"/>
          <a:ext cx="1755092" cy="1513530"/>
        </a:xfrm>
        <a:prstGeom prst="hexagon">
          <a:avLst>
            <a:gd name="adj" fmla="val 25000"/>
            <a:gd name="vf" fmla="val 115470"/>
          </a:avLst>
        </a:prstGeom>
      </dgm:spPr>
      <dgm:t>
        <a:bodyPr/>
        <a:lstStyle/>
        <a:p>
          <a:endParaRPr lang="zh-CN" altLang="en-US"/>
        </a:p>
      </dgm:t>
    </dgm:pt>
    <dgm:pt modelId="{5C4874E3-4535-4C7F-9BE2-7CAB0DF80654}" type="pres">
      <dgm:prSet presAssocID="{EBCE2EE9-5A8D-4DCF-BC84-B7094A71D8BD}" presName="imageaccent1" presStyleCnt="0"/>
      <dgm:spPr>
        <a:scene3d>
          <a:camera prst="orthographicFront"/>
          <a:lightRig rig="threePt" dir="t"/>
        </a:scene3d>
        <a:sp3d>
          <a:bevelT w="139700" h="139700" prst="divot"/>
        </a:sp3d>
      </dgm:spPr>
    </dgm:pt>
    <dgm:pt modelId="{E78E1D52-9A06-4C3A-B85F-4A84A3583BF1}" type="pres">
      <dgm:prSet presAssocID="{EBCE2EE9-5A8D-4DCF-BC84-B7094A71D8BD}" presName="accentRepeatNode" presStyleLbl="solidAlignAcc1" presStyleIdx="1" presStyleCnt="4" custLinFactX="139304" custLinFactY="-200000" custLinFactNeighborX="200000" custLinFactNeighborY="-265707"/>
      <dgm:spPr>
        <a:xfrm>
          <a:off x="1195926"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ED730A21-CECA-4465-8E58-5D1B1A478710}" type="pres">
      <dgm:prSet presAssocID="{6AD91F41-9D87-4B28-A90C-000582152DA3}" presName="text2" presStyleCnt="0"/>
      <dgm:spPr>
        <a:scene3d>
          <a:camera prst="orthographicFront"/>
          <a:lightRig rig="threePt" dir="t"/>
        </a:scene3d>
        <a:sp3d>
          <a:bevelT w="139700" h="139700" prst="divot"/>
        </a:sp3d>
      </dgm:spPr>
    </dgm:pt>
    <dgm:pt modelId="{109CB03B-7F17-4F1C-BB03-C84FBAB06190}" type="pres">
      <dgm:prSet presAssocID="{6AD91F41-9D87-4B28-A90C-000582152DA3}" presName="textRepeatNode" presStyleLbl="alignNode1" presStyleIdx="1" presStyleCnt="2" custScaleX="98552" custLinFactNeighborX="1340" custLinFactNeighborY="3192">
        <dgm:presLayoutVars>
          <dgm:chMax val="0"/>
          <dgm:chPref val="0"/>
          <dgm:bulletEnabled val="1"/>
        </dgm:presLayoutVars>
      </dgm:prSet>
      <dgm:spPr>
        <a:xfrm>
          <a:off x="2899837" y="72002"/>
          <a:ext cx="1729679" cy="1513530"/>
        </a:xfrm>
        <a:prstGeom prst="hexagon">
          <a:avLst>
            <a:gd name="adj" fmla="val 25000"/>
            <a:gd name="vf" fmla="val 115470"/>
          </a:avLst>
        </a:prstGeom>
      </dgm:spPr>
      <dgm:t>
        <a:bodyPr/>
        <a:lstStyle/>
        <a:p>
          <a:endParaRPr lang="zh-CN" altLang="en-US"/>
        </a:p>
      </dgm:t>
    </dgm:pt>
    <dgm:pt modelId="{05B7D1AE-E4A6-4276-8A01-37C248CE9D41}" type="pres">
      <dgm:prSet presAssocID="{6AD91F41-9D87-4B28-A90C-000582152DA3}" presName="textaccent2" presStyleCnt="0"/>
      <dgm:spPr>
        <a:scene3d>
          <a:camera prst="orthographicFront"/>
          <a:lightRig rig="threePt" dir="t"/>
        </a:scene3d>
        <a:sp3d>
          <a:bevelT w="139700" h="139700" prst="divot"/>
        </a:sp3d>
      </dgm:spPr>
    </dgm:pt>
    <dgm:pt modelId="{4A919062-BD18-4EFF-97C0-9F2C9198A016}" type="pres">
      <dgm:prSet presAssocID="{6AD91F41-9D87-4B28-A90C-000582152DA3}" presName="accentRepeatNode" presStyleLbl="solidAlignAcc1" presStyleIdx="2" presStyleCnt="4" custLinFactX="100000" custLinFactY="-200000" custLinFactNeighborX="197450" custLinFactNeighborY="-225023"/>
      <dgm:spPr>
        <a:xfrm>
          <a:off x="4131550"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8D5A2D0B-9F4D-42EA-A183-6B571EC09EFB}" type="pres">
      <dgm:prSet presAssocID="{D5855A68-0427-4E38-8152-3AB06B90D261}" presName="image2" presStyleCnt="0"/>
      <dgm:spPr>
        <a:scene3d>
          <a:camera prst="orthographicFront"/>
          <a:lightRig rig="threePt" dir="t"/>
        </a:scene3d>
        <a:sp3d>
          <a:bevelT w="139700" h="139700" prst="divot"/>
        </a:sp3d>
      </dgm:spPr>
    </dgm:pt>
    <dgm:pt modelId="{B6D904E6-F0C5-42BD-96B4-0E85AFB088BE}" type="pres">
      <dgm:prSet presAssocID="{D5855A68-0427-4E38-8152-3AB06B90D261}" presName="imageRepeatNode" presStyleLbl="alignAcc1" presStyleIdx="1" presStyleCnt="2" custLinFactNeighborX="-300" custLinFactNeighborY="1656"/>
      <dgm:spPr>
        <a:xfrm>
          <a:off x="4403128" y="1180570"/>
          <a:ext cx="1755092" cy="1513530"/>
        </a:xfrm>
        <a:prstGeom prst="hexagon">
          <a:avLst>
            <a:gd name="adj" fmla="val 25000"/>
            <a:gd name="vf" fmla="val 115470"/>
          </a:avLst>
        </a:prstGeom>
      </dgm:spPr>
      <dgm:t>
        <a:bodyPr/>
        <a:lstStyle/>
        <a:p>
          <a:endParaRPr lang="zh-CN" altLang="en-US"/>
        </a:p>
      </dgm:t>
    </dgm:pt>
    <dgm:pt modelId="{BDCD2C9A-EA97-4C07-9072-5B75A320E08B}" type="pres">
      <dgm:prSet presAssocID="{D5855A68-0427-4E38-8152-3AB06B90D261}" presName="imageaccent2" presStyleCnt="0"/>
      <dgm:spPr>
        <a:scene3d>
          <a:camera prst="orthographicFront"/>
          <a:lightRig rig="threePt" dir="t"/>
        </a:scene3d>
        <a:sp3d>
          <a:bevelT w="139700" h="139700" prst="divot"/>
        </a:sp3d>
      </dgm:spPr>
    </dgm:pt>
    <dgm:pt modelId="{452A2E50-1BC1-4B1A-AFB6-B046F1D753A5}" type="pres">
      <dgm:prSet presAssocID="{D5855A68-0427-4E38-8152-3AB06B90D261}" presName="accentRepeatNode" presStyleLbl="solidAlignAcc1" presStyleIdx="3" presStyleCnt="4" custLinFactX="-100000" custLinFactNeighborX="-168192" custLinFactNeighborY="84051"/>
      <dgm:spPr>
        <a:xfrm>
          <a:off x="4457936"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Lst>
  <dgm:cxnLst>
    <dgm:cxn modelId="{036E4FDA-B17C-48E3-B2A9-C5CFD9C70686}" type="presOf" srcId="{4204F26B-3A55-4539-88AD-4D267BEAF0C3}" destId="{63F0DA21-6737-48BB-827B-424778B9EAA1}" srcOrd="0" destOrd="0" presId="urn:microsoft.com/office/officeart/2008/layout/HexagonCluster"/>
    <dgm:cxn modelId="{9F6C44D3-A92E-4DCC-A9E6-B9D9BC4F8AE7}" srcId="{7B651952-DF11-414D-8E94-11A720D04309}" destId="{6AD91F41-9D87-4B28-A90C-000582152DA3}" srcOrd="1" destOrd="0" parTransId="{8423E01E-2225-41F9-A828-73827A594088}" sibTransId="{D5855A68-0427-4E38-8152-3AB06B90D261}"/>
    <dgm:cxn modelId="{42CF7556-4E22-4B9E-AF59-532E4B0BE320}" type="presOf" srcId="{D5855A68-0427-4E38-8152-3AB06B90D261}" destId="{B6D904E6-F0C5-42BD-96B4-0E85AFB088BE}" srcOrd="0" destOrd="0" presId="urn:microsoft.com/office/officeart/2008/layout/HexagonCluster"/>
    <dgm:cxn modelId="{8C530734-6C92-4266-9224-47407EE3188C}" type="presOf" srcId="{7B651952-DF11-414D-8E94-11A720D04309}" destId="{DB5356A4-CD20-4294-A981-D9D284EF1AC8}" srcOrd="0" destOrd="0" presId="urn:microsoft.com/office/officeart/2008/layout/HexagonCluster"/>
    <dgm:cxn modelId="{194C7425-4535-40C9-8BC2-F3293B534CF4}" srcId="{7B651952-DF11-414D-8E94-11A720D04309}" destId="{4204F26B-3A55-4539-88AD-4D267BEAF0C3}" srcOrd="0" destOrd="0" parTransId="{8896E334-0F0D-4FDC-9C6A-FBCB43EA4DBB}" sibTransId="{EBCE2EE9-5A8D-4DCF-BC84-B7094A71D8BD}"/>
    <dgm:cxn modelId="{17BD88FE-4614-460F-98B2-3D4C1CEE8093}" type="presOf" srcId="{6AD91F41-9D87-4B28-A90C-000582152DA3}" destId="{109CB03B-7F17-4F1C-BB03-C84FBAB06190}" srcOrd="0" destOrd="0" presId="urn:microsoft.com/office/officeart/2008/layout/HexagonCluster"/>
    <dgm:cxn modelId="{D142EBC7-3391-461F-AEB3-295E6C1900E1}" type="presOf" srcId="{EBCE2EE9-5A8D-4DCF-BC84-B7094A71D8BD}" destId="{373AD755-68DA-4BF5-9807-A0AF3B44D39B}" srcOrd="0" destOrd="0" presId="urn:microsoft.com/office/officeart/2008/layout/HexagonCluster"/>
    <dgm:cxn modelId="{324AD931-BA4D-4937-A46D-00C4C30A3E07}" type="presParOf" srcId="{DB5356A4-CD20-4294-A981-D9D284EF1AC8}" destId="{DECBA780-AF2F-4ECD-91CC-93FBA12D928B}" srcOrd="0" destOrd="0" presId="urn:microsoft.com/office/officeart/2008/layout/HexagonCluster"/>
    <dgm:cxn modelId="{FF5A69DA-2E4B-4FAC-96AA-B45CC2798CA9}" type="presParOf" srcId="{DECBA780-AF2F-4ECD-91CC-93FBA12D928B}" destId="{63F0DA21-6737-48BB-827B-424778B9EAA1}" srcOrd="0" destOrd="0" presId="urn:microsoft.com/office/officeart/2008/layout/HexagonCluster"/>
    <dgm:cxn modelId="{DC70E4EE-808E-4C71-9D4A-984970FB4B14}" type="presParOf" srcId="{DB5356A4-CD20-4294-A981-D9D284EF1AC8}" destId="{A70601C7-A116-4B80-8628-B636CB46E395}" srcOrd="1" destOrd="0" presId="urn:microsoft.com/office/officeart/2008/layout/HexagonCluster"/>
    <dgm:cxn modelId="{D4259889-3C11-4BF2-860D-8EADA71B4796}" type="presParOf" srcId="{A70601C7-A116-4B80-8628-B636CB46E395}" destId="{18785B9D-0F5B-40B6-B477-82C597640808}" srcOrd="0" destOrd="0" presId="urn:microsoft.com/office/officeart/2008/layout/HexagonCluster"/>
    <dgm:cxn modelId="{91BC4497-BB07-4C0A-9F67-EDC9FAE4454D}" type="presParOf" srcId="{DB5356A4-CD20-4294-A981-D9D284EF1AC8}" destId="{7F6DFD73-FBBC-4BA2-B7D2-9C25D56AA372}" srcOrd="2" destOrd="0" presId="urn:microsoft.com/office/officeart/2008/layout/HexagonCluster"/>
    <dgm:cxn modelId="{07AFEB3A-7AE5-4E29-8948-8C8A66CDA2CA}" type="presParOf" srcId="{7F6DFD73-FBBC-4BA2-B7D2-9C25D56AA372}" destId="{373AD755-68DA-4BF5-9807-A0AF3B44D39B}" srcOrd="0" destOrd="0" presId="urn:microsoft.com/office/officeart/2008/layout/HexagonCluster"/>
    <dgm:cxn modelId="{14D0EAD7-E09E-4945-9056-F9FB49A68D56}" type="presParOf" srcId="{DB5356A4-CD20-4294-A981-D9D284EF1AC8}" destId="{5C4874E3-4535-4C7F-9BE2-7CAB0DF80654}" srcOrd="3" destOrd="0" presId="urn:microsoft.com/office/officeart/2008/layout/HexagonCluster"/>
    <dgm:cxn modelId="{DEACD624-46FF-47DC-B9FB-1F037A447DE2}" type="presParOf" srcId="{5C4874E3-4535-4C7F-9BE2-7CAB0DF80654}" destId="{E78E1D52-9A06-4C3A-B85F-4A84A3583BF1}" srcOrd="0" destOrd="0" presId="urn:microsoft.com/office/officeart/2008/layout/HexagonCluster"/>
    <dgm:cxn modelId="{5B40DE2F-2552-48DF-9E84-445831641BD3}" type="presParOf" srcId="{DB5356A4-CD20-4294-A981-D9D284EF1AC8}" destId="{ED730A21-CECA-4465-8E58-5D1B1A478710}" srcOrd="4" destOrd="0" presId="urn:microsoft.com/office/officeart/2008/layout/HexagonCluster"/>
    <dgm:cxn modelId="{076F2041-9DDC-46CD-B1AC-9DED5DC35F67}" type="presParOf" srcId="{ED730A21-CECA-4465-8E58-5D1B1A478710}" destId="{109CB03B-7F17-4F1C-BB03-C84FBAB06190}" srcOrd="0" destOrd="0" presId="urn:microsoft.com/office/officeart/2008/layout/HexagonCluster"/>
    <dgm:cxn modelId="{CB4C50BD-B86A-434B-B48E-EE6F89F80382}" type="presParOf" srcId="{DB5356A4-CD20-4294-A981-D9D284EF1AC8}" destId="{05B7D1AE-E4A6-4276-8A01-37C248CE9D41}" srcOrd="5" destOrd="0" presId="urn:microsoft.com/office/officeart/2008/layout/HexagonCluster"/>
    <dgm:cxn modelId="{85E68ECD-46F2-4DF7-ABED-79601CC017CE}" type="presParOf" srcId="{05B7D1AE-E4A6-4276-8A01-37C248CE9D41}" destId="{4A919062-BD18-4EFF-97C0-9F2C9198A016}" srcOrd="0" destOrd="0" presId="urn:microsoft.com/office/officeart/2008/layout/HexagonCluster"/>
    <dgm:cxn modelId="{9ED221B6-5CA9-4E7F-B127-A26F1F816A52}" type="presParOf" srcId="{DB5356A4-CD20-4294-A981-D9D284EF1AC8}" destId="{8D5A2D0B-9F4D-42EA-A183-6B571EC09EFB}" srcOrd="6" destOrd="0" presId="urn:microsoft.com/office/officeart/2008/layout/HexagonCluster"/>
    <dgm:cxn modelId="{2EA8BF8E-8BD1-4C90-B248-1E5B70AC1BF3}" type="presParOf" srcId="{8D5A2D0B-9F4D-42EA-A183-6B571EC09EFB}" destId="{B6D904E6-F0C5-42BD-96B4-0E85AFB088BE}" srcOrd="0" destOrd="0" presId="urn:microsoft.com/office/officeart/2008/layout/HexagonCluster"/>
    <dgm:cxn modelId="{0753E34E-3B8E-4ADF-89F7-05B1DF316172}" type="presParOf" srcId="{DB5356A4-CD20-4294-A981-D9D284EF1AC8}" destId="{BDCD2C9A-EA97-4C07-9072-5B75A320E08B}" srcOrd="7" destOrd="0" presId="urn:microsoft.com/office/officeart/2008/layout/HexagonCluster"/>
    <dgm:cxn modelId="{5A7AF0C1-8632-4658-BE60-0E9BCC1D22EA}" type="presParOf" srcId="{BDCD2C9A-EA97-4C07-9072-5B75A320E08B}" destId="{452A2E50-1BC1-4B1A-AFB6-B046F1D753A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0DA21-6737-48BB-827B-424778B9EAA1}">
      <dsp:nvSpPr>
        <dsp:cNvPr id="0" name=""/>
        <dsp:cNvSpPr/>
      </dsp:nvSpPr>
      <dsp:spPr>
        <a:xfrm>
          <a:off x="1149686" y="1165225"/>
          <a:ext cx="1374992" cy="1185745"/>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miter lim="800000"/>
        </a:ln>
        <a:effectLst>
          <a:glow rad="228600">
            <a:srgbClr val="7030A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1363081" y="1349249"/>
        <a:ext cx="948202" cy="817697"/>
      </dsp:txXfrm>
    </dsp:sp>
    <dsp:sp modelId="{18785B9D-0F5B-40B6-B477-82C597640808}">
      <dsp:nvSpPr>
        <dsp:cNvPr id="0" name=""/>
        <dsp:cNvSpPr/>
      </dsp:nvSpPr>
      <dsp:spPr>
        <a:xfrm>
          <a:off x="805081" y="1918232"/>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373AD755-68DA-4BF5-9807-A0AF3B44D39B}">
      <dsp:nvSpPr>
        <dsp:cNvPr id="0" name=""/>
        <dsp:cNvSpPr/>
      </dsp:nvSpPr>
      <dsp:spPr>
        <a:xfrm>
          <a:off x="72008" y="504056"/>
          <a:ext cx="1374992" cy="118574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miter lim="800000"/>
        </a:ln>
        <a:effectLst>
          <a:glow rad="101600">
            <a:srgbClr val="FFC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E78E1D52-9A06-4C3A-B85F-4A84A3583BF1}">
      <dsp:nvSpPr>
        <dsp:cNvPr id="0" name=""/>
        <dsp:cNvSpPr/>
      </dsp:nvSpPr>
      <dsp:spPr>
        <a:xfrm>
          <a:off x="1482040" y="902794"/>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09CB03B-7F17-4F1C-BB03-C84FBAB06190}">
      <dsp:nvSpPr>
        <dsp:cNvPr id="0" name=""/>
        <dsp:cNvSpPr/>
      </dsp:nvSpPr>
      <dsp:spPr>
        <a:xfrm>
          <a:off x="2328236" y="564315"/>
          <a:ext cx="1355082" cy="1185745"/>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miter lim="800000"/>
        </a:ln>
        <a:effectLst>
          <a:glow rad="139700">
            <a:srgbClr val="FF0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2539972" y="749591"/>
        <a:ext cx="931610" cy="815193"/>
      </dsp:txXfrm>
    </dsp:sp>
    <dsp:sp modelId="{4A919062-BD18-4EFF-97C0-9F2C9198A016}">
      <dsp:nvSpPr>
        <dsp:cNvPr id="0" name=""/>
        <dsp:cNvSpPr/>
      </dsp:nvSpPr>
      <dsp:spPr>
        <a:xfrm>
          <a:off x="3714655" y="959207"/>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B6D904E6-F0C5-42BD-96B4-0E85AFB088BE}">
      <dsp:nvSpPr>
        <dsp:cNvPr id="0" name=""/>
        <dsp:cNvSpPr/>
      </dsp:nvSpPr>
      <dsp:spPr>
        <a:xfrm>
          <a:off x="3445418" y="1184861"/>
          <a:ext cx="1374992" cy="11857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miter lim="800000"/>
        </a:ln>
        <a:effectLst>
          <a:glow rad="139700">
            <a:schemeClr val="accent6">
              <a:lumMod val="60000"/>
              <a:lumOff val="40000"/>
              <a:alpha val="40000"/>
            </a:scheme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452A2E50-1BC1-4B1A-AFB6-B046F1D753A5}">
      <dsp:nvSpPr>
        <dsp:cNvPr id="0" name=""/>
        <dsp:cNvSpPr/>
      </dsp:nvSpPr>
      <dsp:spPr>
        <a:xfrm>
          <a:off x="3061612" y="1805405"/>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2014/12/2</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gradFill flip="none" rotWithShape="1">
          <a:gsLst>
            <a:gs pos="30000">
              <a:schemeClr val="accent1">
                <a:lumMod val="63000"/>
              </a:schemeClr>
            </a:gs>
            <a:gs pos="100000">
              <a:srgbClr val="A5C9F4">
                <a:lumMod val="33000"/>
              </a:srgbClr>
            </a:gs>
            <a:gs pos="3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4" name="组合 1"/>
          <p:cNvGrpSpPr>
            <a:grpSpLocks/>
          </p:cNvGrpSpPr>
          <p:nvPr userDrawn="1"/>
        </p:nvGrpSpPr>
        <p:grpSpPr bwMode="auto">
          <a:xfrm>
            <a:off x="6084168" y="476672"/>
            <a:ext cx="2617787" cy="1223157"/>
            <a:chOff x="-1132669" y="101366"/>
            <a:chExt cx="2617907" cy="1223080"/>
          </a:xfrm>
        </p:grpSpPr>
        <p:sp>
          <p:nvSpPr>
            <p:cNvPr id="15" name="TextBox 7"/>
            <p:cNvSpPr txBox="1">
              <a:spLocks noChangeArrowheads="1"/>
            </p:cNvSpPr>
            <p:nvPr/>
          </p:nvSpPr>
          <p:spPr bwMode="auto">
            <a:xfrm>
              <a:off x="-1132669" y="800604"/>
              <a:ext cx="2617907" cy="52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pPr fontAlgn="auto">
                <a:spcBef>
                  <a:spcPts val="0"/>
                </a:spcBef>
                <a:spcAft>
                  <a:spcPts val="0"/>
                </a:spcAft>
                <a:buFont typeface="Arial" charset="0"/>
                <a:buNone/>
                <a:defRPr/>
              </a:pPr>
              <a:r>
                <a:rPr lang="zh-CN" altLang="en-US" sz="2000" kern="0" dirty="0">
                  <a:solidFill>
                    <a:srgbClr val="FFFF00"/>
                  </a:solidFill>
                  <a:latin typeface="方正舒体" pitchFamily="2" charset="-122"/>
                  <a:ea typeface="方正舒体" pitchFamily="2" charset="-122"/>
                </a:rPr>
                <a:t>霍山县高级职业</a:t>
              </a:r>
              <a:r>
                <a:rPr lang="zh-CN" altLang="en-US" sz="2000" kern="0" dirty="0" smtClean="0">
                  <a:solidFill>
                    <a:srgbClr val="FFFF00"/>
                  </a:solidFill>
                  <a:latin typeface="方正舒体" pitchFamily="2" charset="-122"/>
                  <a:ea typeface="方正舒体" pitchFamily="2" charset="-122"/>
                </a:rPr>
                <a:t>中学</a:t>
              </a:r>
              <a:endParaRPr lang="en-US" altLang="zh-CN" sz="2000" kern="0" dirty="0" smtClean="0">
                <a:solidFill>
                  <a:srgbClr val="FFFF00"/>
                </a:solidFill>
                <a:latin typeface="方正舒体" pitchFamily="2" charset="-122"/>
                <a:ea typeface="方正舒体" pitchFamily="2" charset="-122"/>
              </a:endParaRPr>
            </a:p>
            <a:p>
              <a:pPr fontAlgn="auto">
                <a:spcBef>
                  <a:spcPts val="0"/>
                </a:spcBef>
                <a:spcAft>
                  <a:spcPts val="0"/>
                </a:spcAft>
                <a:buFont typeface="Arial" charset="0"/>
                <a:buNone/>
                <a:defRPr/>
              </a:pPr>
              <a:r>
                <a:rPr lang="en-US" altLang="zh-CN" sz="800" b="0" kern="0" dirty="0" smtClean="0">
                  <a:solidFill>
                    <a:srgbClr val="FFFF00"/>
                  </a:solidFill>
                  <a:latin typeface="Aharoni" pitchFamily="2" charset="-79"/>
                  <a:cs typeface="Aharoni" pitchFamily="2" charset="-79"/>
                </a:rPr>
                <a:t> Huo shan </a:t>
              </a:r>
              <a:r>
                <a:rPr lang="en-US" altLang="zh-CN" sz="800" b="0" kern="0" dirty="0">
                  <a:solidFill>
                    <a:srgbClr val="FFFF00"/>
                  </a:solidFill>
                  <a:latin typeface="Aharoni" pitchFamily="2" charset="-79"/>
                  <a:cs typeface="Aharoni" pitchFamily="2" charset="-79"/>
                </a:rPr>
                <a:t>county senior vocational </a:t>
              </a:r>
              <a:r>
                <a:rPr lang="en-US" altLang="zh-CN" sz="800" b="0" kern="0" dirty="0" smtClean="0">
                  <a:solidFill>
                    <a:srgbClr val="FFFF00"/>
                  </a:solidFill>
                  <a:latin typeface="Aharoni" pitchFamily="2" charset="-79"/>
                  <a:cs typeface="Aharoni" pitchFamily="2" charset="-79"/>
                </a:rPr>
                <a:t>middle school</a:t>
              </a:r>
              <a:endParaRPr lang="en-US" altLang="zh-CN" sz="800" b="0" kern="0" dirty="0" smtClean="0">
                <a:solidFill>
                  <a:srgbClr val="FFFF00"/>
                </a:solidFill>
                <a:latin typeface="Aharoni" pitchFamily="2" charset="-79"/>
                <a:ea typeface="方正舒体" pitchFamily="2" charset="-122"/>
                <a:cs typeface="Aharoni" pitchFamily="2" charset="-79"/>
              </a:endParaRPr>
            </a:p>
          </p:txBody>
        </p:sp>
        <p:pic>
          <p:nvPicPr>
            <p:cNvPr id="16" name="Picture 11"/>
            <p:cNvPicPr>
              <a:picLocks noChangeAspect="1" noChangeArrowheads="1"/>
            </p:cNvPicPr>
            <p:nvPr/>
          </p:nvPicPr>
          <p:blipFill>
            <a:blip r:embed="rId2">
              <a:clrChange>
                <a:clrFrom>
                  <a:srgbClr val="080848"/>
                </a:clrFrom>
                <a:clrTo>
                  <a:srgbClr val="080848">
                    <a:alpha val="0"/>
                  </a:srgbClr>
                </a:clrTo>
              </a:clrChange>
              <a:biLevel thresh="75000"/>
              <a:extLst>
                <a:ext uri="{BEBA8EAE-BF5A-486C-A8C5-ECC9F3942E4B}">
                  <a14:imgProps xmlns:a14="http://schemas.microsoft.com/office/drawing/2010/main">
                    <a14:imgLayer r:embed="rId3">
                      <a14:imgEffect>
                        <a14:colorTemperature colorTemp="2472"/>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943" y="101366"/>
              <a:ext cx="890998" cy="7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图示 20"/>
          <p:cNvGraphicFramePr/>
          <p:nvPr userDrawn="1">
            <p:extLst/>
          </p:nvPr>
        </p:nvGraphicFramePr>
        <p:xfrm>
          <a:off x="1907704" y="1844824"/>
          <a:ext cx="4824536" cy="287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63148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C6CAA68-00BF-480F-99B8-CFA6B5D852F0}"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062840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a:xfrm>
            <a:off x="339725" y="1044575"/>
            <a:ext cx="8361363" cy="5192713"/>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B618D30-7B2A-4395-B20C-A4046AEDEC74}"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9922436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a:prstGeom prst="rect">
            <a:avLst/>
          </a:prstGeo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6F9820A-1FDE-456A-8CCA-8221FA7B5DF7}"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244561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dirty="0"/>
          </a:p>
        </p:txBody>
      </p:sp>
      <p:sp>
        <p:nvSpPr>
          <p:cNvPr id="9" name="目录条目"/>
          <p:cNvSpPr>
            <a:spLocks noGrp="1"/>
          </p:cNvSpPr>
          <p:nvPr>
            <p:ph type="body" sz="quarter" idx="13"/>
          </p:nvPr>
        </p:nvSpPr>
        <p:spPr>
          <a:xfrm>
            <a:off x="628650" y="1328738"/>
            <a:ext cx="7886700" cy="4749800"/>
          </a:xfrm>
          <a:prstGeom prst="rect">
            <a:avLst/>
          </a:prstGeo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zh-CN" altLang="en-US" smtClean="0"/>
              <a:t>单击此处编辑母版文本样式</a:t>
            </a:r>
          </a:p>
        </p:txBody>
      </p:sp>
      <p:sp>
        <p:nvSpPr>
          <p:cNvPr id="4" name="日期占位符 2"/>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5" name="页脚占位符 3"/>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灯片编号占位符 4"/>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D5C98EB5-A64A-4CF9-9484-72F57086931E}"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4032990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9A363EC-11CB-428F-98EC-20A34952979C}"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41585980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001718C-9A00-49C9-AB3E-A2700A69F72D}"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4609921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982834D-FB12-4EBF-BF08-4E88C090FF74}"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9968643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FE7305B-85DF-4478-8B8A-6EEAEF9667C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49349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7B78A7F-EC0A-4938-8CA2-460132A91A85}"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168915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8DD22E6-FB54-4CD1-8F3A-5EAD269F07B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36066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idx="1"/>
          </p:nvPr>
        </p:nvSpPr>
        <p:spPr>
          <a:xfrm>
            <a:off x="339725" y="1044575"/>
            <a:ext cx="8361363" cy="519271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5355835-FDAF-4410-B11B-A293EB17999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4655264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7406684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2622456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9547772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413617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8404333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8740831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31759225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29138279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387360800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9492974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3E9FB0E7-EEC2-44D4-91EA-EC8E2146FEC8}"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3317503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14380599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文本占位符 7"/>
          <p:cNvSpPr>
            <a:spLocks noGrp="1"/>
          </p:cNvSpPr>
          <p:nvPr>
            <p:ph type="body" sz="quarter" idx="13"/>
          </p:nvPr>
        </p:nvSpPr>
        <p:spPr>
          <a:xfrm>
            <a:off x="9152172" y="-78021"/>
            <a:ext cx="36000" cy="36000"/>
          </a:xfrm>
          <a:prstGeom prst="rect">
            <a:avLst/>
          </a:prstGeom>
        </p:spPr>
        <p:txBody>
          <a:bodyPr>
            <a:normAutofit/>
          </a:bodyPr>
          <a:lstStyle>
            <a:lvl1pPr marL="0" indent="0">
              <a:buNone/>
              <a:defRPr sz="100">
                <a:solidFill>
                  <a:schemeClr val="bg1"/>
                </a:solidFill>
              </a:defRPr>
            </a:lvl1pPr>
          </a:lstStyle>
          <a:p>
            <a:pPr lvl="0"/>
            <a:r>
              <a:rPr lang="zh-CN" altLang="en-US" smtClean="0"/>
              <a:t>单击此处编辑母版文本样式</a:t>
            </a:r>
          </a:p>
        </p:txBody>
      </p:sp>
      <p:sp>
        <p:nvSpPr>
          <p:cNvPr id="5" name="KSO_FD"/>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8" name="KSO_FN"/>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8289092-54EF-42ED-B6E5-862CDDCA7F22}"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22119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F50BBD3-280D-43F3-9039-D0F26525656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313991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8"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9"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D0E27A5-8B5F-4655-9B44-AF52D89701F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1178203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14F0DBDD-03BE-4F91-BFA9-4F3FBAF579F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148993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3"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4"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B5781680-4A95-4F20-9607-AE0B91F7CA82}"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6871950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88186A90-85F2-491D-B28A-65E64640E481}"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961744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a:grpSpLocks/>
          </p:cNvGrpSpPr>
          <p:nvPr userDrawn="1"/>
        </p:nvGrpSpPr>
        <p:grpSpPr bwMode="auto">
          <a:xfrm>
            <a:off x="0" y="692150"/>
            <a:ext cx="9144000" cy="6159500"/>
            <a:chOff x="0" y="0"/>
            <a:chExt cx="9144000" cy="6851936"/>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pic>
          <p:nvPicPr>
            <p:cNvPr id="1039" name="图片 6"/>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0" y="6063"/>
              <a:ext cx="9144000" cy="68458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userDrawn="1"/>
          </p:nvSpPr>
          <p:spPr>
            <a:xfrm>
              <a:off x="0" y="0"/>
              <a:ext cx="9144000" cy="6851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宋体" pitchFamily="2" charset="-122"/>
              </a:defRPr>
            </a:lvl1pPr>
          </a:lstStyle>
          <a:p>
            <a:pPr>
              <a:defRPr/>
            </a:pPr>
            <a:endParaRPr lang="zh-CN" altLang="zh-CN">
              <a:solidFill>
                <a:srgbClr val="47494B">
                  <a:tint val="75000"/>
                </a:srgbClr>
              </a:solidFill>
            </a:endParaRPr>
          </a:p>
        </p:txBody>
      </p:sp>
      <p:cxnSp>
        <p:nvCxnSpPr>
          <p:cNvPr id="17" name="直接连接符 16"/>
          <p:cNvCxnSpPr/>
          <p:nvPr userDrawn="1"/>
        </p:nvCxnSpPr>
        <p:spPr>
          <a:xfrm>
            <a:off x="0" y="692150"/>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0" y="6308725"/>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31" name="矩形 24"/>
          <p:cNvSpPr>
            <a:spLocks noChangeArrowheads="1"/>
          </p:cNvSpPr>
          <p:nvPr userDrawn="1"/>
        </p:nvSpPr>
        <p:spPr bwMode="auto">
          <a:xfrm>
            <a:off x="6588224" y="6362361"/>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solidFill>
                  <a:srgbClr val="002060"/>
                </a:solidFill>
                <a:ea typeface="宋体" charset="-122"/>
              </a:rPr>
              <a:t>《</a:t>
            </a:r>
            <a:r>
              <a:rPr lang="zh-CN" altLang="en-US" dirty="0" smtClean="0">
                <a:solidFill>
                  <a:srgbClr val="002060"/>
                </a:solidFill>
                <a:ea typeface="宋体" charset="-122"/>
              </a:rPr>
              <a:t>电气控制与</a:t>
            </a:r>
            <a:r>
              <a:rPr lang="en-US" altLang="zh-CN" dirty="0" smtClean="0">
                <a:solidFill>
                  <a:srgbClr val="002060"/>
                </a:solidFill>
                <a:ea typeface="宋体" charset="-122"/>
              </a:rPr>
              <a:t>PLC</a:t>
            </a:r>
            <a:r>
              <a:rPr lang="zh-CN" altLang="en-US" dirty="0" smtClean="0">
                <a:solidFill>
                  <a:srgbClr val="002060"/>
                </a:solidFill>
                <a:ea typeface="宋体" charset="-122"/>
              </a:rPr>
              <a:t>技术</a:t>
            </a:r>
            <a:r>
              <a:rPr lang="en-US" altLang="zh-CN" dirty="0" smtClean="0">
                <a:solidFill>
                  <a:srgbClr val="002060"/>
                </a:solidFill>
                <a:ea typeface="宋体" charset="-122"/>
              </a:rPr>
              <a:t>》</a:t>
            </a:r>
          </a:p>
        </p:txBody>
      </p:sp>
      <p:grpSp>
        <p:nvGrpSpPr>
          <p:cNvPr id="1032" name="组合 25"/>
          <p:cNvGrpSpPr>
            <a:grpSpLocks/>
          </p:cNvGrpSpPr>
          <p:nvPr userDrawn="1"/>
        </p:nvGrpSpPr>
        <p:grpSpPr bwMode="auto">
          <a:xfrm>
            <a:off x="0" y="0"/>
            <a:ext cx="9144000" cy="692150"/>
            <a:chOff x="0" y="0"/>
            <a:chExt cx="9144000" cy="692696"/>
          </a:xfrm>
        </p:grpSpPr>
        <p:sp>
          <p:nvSpPr>
            <p:cNvPr id="1033" name="AutoShape 1" descr="C:\Users\jian.peng\AppData\Roaming\Tencent\Users\512555475\QQ\WinTemp\RichOle\L2@X$R3~W0GO`~G)&gt;_5BW.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47494B"/>
                </a:solidFill>
                <a:ea typeface="宋体" charset="-122"/>
              </a:endParaRPr>
            </a:p>
          </p:txBody>
        </p:sp>
        <p:pic>
          <p:nvPicPr>
            <p:cNvPr id="28" name="Picture 2" descr="C:\Users\jian.peng\AppData\Roaming\Tencent\Users\512555475\QQ\WinTemp\RichOle\`DTVU$WU[9$3OT)5%DORB_7.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rot="10800000">
              <a:off x="3635896" y="152400"/>
              <a:ext cx="5508104" cy="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35" name="组合 28"/>
            <p:cNvGrpSpPr>
              <a:grpSpLocks/>
            </p:cNvGrpSpPr>
            <p:nvPr/>
          </p:nvGrpSpPr>
          <p:grpSpPr bwMode="auto">
            <a:xfrm>
              <a:off x="152400" y="52770"/>
              <a:ext cx="3308303" cy="639926"/>
              <a:chOff x="184198" y="113326"/>
              <a:chExt cx="3308303" cy="639926"/>
            </a:xfrm>
          </p:grpSpPr>
          <p:sp>
            <p:nvSpPr>
              <p:cNvPr id="1037" name="TextBox 7"/>
              <p:cNvSpPr txBox="1">
                <a:spLocks noChangeArrowheads="1"/>
              </p:cNvSpPr>
              <p:nvPr/>
            </p:nvSpPr>
            <p:spPr bwMode="auto">
              <a:xfrm>
                <a:off x="874761" y="160648"/>
                <a:ext cx="2617787" cy="52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kumimoji="1" lang="zh-CN" altLang="en-US" sz="2000" b="1" smtClean="0">
                    <a:solidFill>
                      <a:srgbClr val="4D579C"/>
                    </a:solidFill>
                    <a:latin typeface="方正舒体" pitchFamily="2" charset="-122"/>
                    <a:ea typeface="方正舒体" pitchFamily="2" charset="-122"/>
                  </a:rPr>
                  <a:t>霍山县高级职业中学</a:t>
                </a:r>
                <a:endParaRPr kumimoji="1" lang="en-US" altLang="zh-CN" sz="2000" b="1" smtClean="0">
                  <a:solidFill>
                    <a:srgbClr val="4D579C"/>
                  </a:solidFill>
                  <a:latin typeface="方正舒体" pitchFamily="2" charset="-122"/>
                  <a:ea typeface="方正舒体" pitchFamily="2" charset="-122"/>
                </a:endParaRPr>
              </a:p>
              <a:p>
                <a:pPr eaLnBrk="1" hangingPunct="1">
                  <a:buFont typeface="Arial" pitchFamily="34" charset="0"/>
                  <a:buNone/>
                  <a:defRPr/>
                </a:pPr>
                <a:r>
                  <a:rPr kumimoji="1" lang="en-US" altLang="zh-CN" sz="800" smtClean="0">
                    <a:solidFill>
                      <a:srgbClr val="4D579C"/>
                    </a:solidFill>
                    <a:latin typeface="Aharoni" pitchFamily="2" charset="-79"/>
                    <a:cs typeface="Aharoni" pitchFamily="2" charset="-79"/>
                  </a:rPr>
                  <a:t> Huo shan county senior vocational middle school</a:t>
                </a:r>
                <a:endParaRPr kumimoji="1" lang="en-US" altLang="zh-CN" sz="800" smtClean="0">
                  <a:solidFill>
                    <a:srgbClr val="4D579C"/>
                  </a:solidFill>
                  <a:latin typeface="Aharoni" pitchFamily="2" charset="-79"/>
                  <a:ea typeface="方正舒体" pitchFamily="2" charset="-122"/>
                  <a:cs typeface="Aharoni" pitchFamily="2" charset="-79"/>
                </a:endParaRPr>
              </a:p>
            </p:txBody>
          </p:sp>
          <p:pic>
            <p:nvPicPr>
              <p:cNvPr id="1038" name="Picture 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84198" y="113326"/>
                <a:ext cx="782542" cy="63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直接连接符 29"/>
            <p:cNvCxnSpPr/>
            <p:nvPr/>
          </p:nvCxnSpPr>
          <p:spPr>
            <a:xfrm>
              <a:off x="3491880" y="152400"/>
              <a:ext cx="0" cy="495123"/>
            </a:xfrm>
            <a:prstGeom prst="line">
              <a:avLst/>
            </a:prstGeom>
            <a:ln w="190500" cmpd="thickThin">
              <a:gradFill>
                <a:gsLst>
                  <a:gs pos="0">
                    <a:srgbClr val="030BA9"/>
                  </a:gs>
                  <a:gs pos="47000">
                    <a:schemeClr val="accent1"/>
                  </a:gs>
                  <a:gs pos="68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69626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 id="2147483896" r:id="rId26"/>
    <p:sldLayoutId id="2147483897" r:id="rId27"/>
    <p:sldLayoutId id="2147483898" r:id="rId28"/>
    <p:sldLayoutId id="2147483899" r:id="rId29"/>
    <p:sldLayoutId id="2147483852" r:id="rId30"/>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kern="1200">
          <a:solidFill>
            <a:srgbClr val="14549F"/>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2pPr>
      <a:lvl3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3pPr>
      <a:lvl4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4pPr>
      <a:lvl5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5pPr>
      <a:lvl6pPr marL="4572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6pPr>
      <a:lvl7pPr marL="9144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7pPr>
      <a:lvl8pPr marL="13716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8pPr>
      <a:lvl9pPr marL="18288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9pPr>
    </p:titleStyle>
    <p:bodyStyle>
      <a:lvl1pPr marL="357188" indent="-357188" algn="just" rtl="0" eaLnBrk="0" fontAlgn="base" hangingPunct="0">
        <a:lnSpc>
          <a:spcPct val="110000"/>
        </a:lnSpc>
        <a:spcBef>
          <a:spcPts val="1800"/>
        </a:spcBef>
        <a:spcAft>
          <a:spcPct val="0"/>
        </a:spcAft>
        <a:buClr>
          <a:srgbClr val="963B22"/>
        </a:buClr>
        <a:buSzPct val="70000"/>
        <a:buBlip>
          <a:blip r:embed="rId35"/>
        </a:buBlip>
        <a:defRPr sz="2000" kern="1200">
          <a:solidFill>
            <a:srgbClr val="14549F"/>
          </a:solidFill>
          <a:latin typeface="Arial" panose="020B0604020202020204" pitchFamily="34" charset="0"/>
          <a:ea typeface="微软雅黑" panose="020B0503020204020204" pitchFamily="34" charset="-122"/>
          <a:cs typeface="+mn-cs"/>
        </a:defRPr>
      </a:lvl1pPr>
      <a:lvl2pPr marL="357188" indent="-357188" algn="just" rtl="0" eaLnBrk="0" fontAlgn="base" hangingPunct="0">
        <a:lnSpc>
          <a:spcPct val="130000"/>
        </a:lnSpc>
        <a:spcBef>
          <a:spcPct val="0"/>
        </a:spcBef>
        <a:spcAft>
          <a:spcPts val="600"/>
        </a:spcAft>
        <a:buClr>
          <a:srgbClr val="AFB4D7"/>
        </a:buClr>
        <a:buFont typeface="幼圆"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123728" y="4869160"/>
            <a:ext cx="5400600" cy="91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电气控制与</a:t>
            </a:r>
            <a:r>
              <a:rPr lang="en-US" altLang="zh-CN"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PLC</a:t>
            </a: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技术</a:t>
            </a:r>
          </a:p>
        </p:txBody>
      </p:sp>
      <p:cxnSp>
        <p:nvCxnSpPr>
          <p:cNvPr id="3" name="直接连接符 2"/>
          <p:cNvCxnSpPr/>
          <p:nvPr/>
        </p:nvCxnSpPr>
        <p:spPr>
          <a:xfrm>
            <a:off x="467544" y="5229200"/>
            <a:ext cx="1512168"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a:off x="7308304" y="5229200"/>
            <a:ext cx="151216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29908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66044" y="908720"/>
            <a:ext cx="5149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20.3.2 </a:t>
            </a:r>
            <a:r>
              <a:rPr lang="zh-CN" altLang="en-US" sz="2400" dirty="0" smtClean="0">
                <a:solidFill>
                  <a:schemeClr val="tx2"/>
                </a:solidFill>
                <a:latin typeface="微软雅黑" pitchFamily="34" charset="-122"/>
                <a:ea typeface="微软雅黑" pitchFamily="34" charset="-122"/>
                <a:cs typeface="+mj-cs"/>
              </a:rPr>
              <a:t>顺序功能图与顺序控制设计法</a:t>
            </a:r>
            <a:endParaRPr lang="en-US" altLang="zh-CN" sz="2400" dirty="0">
              <a:solidFill>
                <a:schemeClr val="tx2"/>
              </a:solidFill>
              <a:latin typeface="微软雅黑" pitchFamily="34" charset="-122"/>
              <a:ea typeface="微软雅黑" pitchFamily="34" charset="-122"/>
              <a:cs typeface="+mj-cs"/>
            </a:endParaRPr>
          </a:p>
        </p:txBody>
      </p:sp>
      <p:sp>
        <p:nvSpPr>
          <p:cNvPr id="8" name="TextBox 16"/>
          <p:cNvSpPr txBox="1">
            <a:spLocks noChangeArrowheads="1"/>
          </p:cNvSpPr>
          <p:nvPr/>
        </p:nvSpPr>
        <p:spPr bwMode="auto">
          <a:xfrm>
            <a:off x="683568" y="1556792"/>
            <a:ext cx="5147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顺序功能图与顺序控制设计法介绍</a:t>
            </a:r>
            <a:endParaRPr lang="en-US" altLang="zh-CN" sz="2400" dirty="0">
              <a:solidFill>
                <a:schemeClr val="tx2"/>
              </a:solidFill>
              <a:latin typeface="微软雅黑" pitchFamily="34" charset="-122"/>
              <a:ea typeface="微软雅黑" pitchFamily="34" charset="-122"/>
              <a:cs typeface="+mj-cs"/>
            </a:endParaRPr>
          </a:p>
        </p:txBody>
      </p:sp>
      <p:sp>
        <p:nvSpPr>
          <p:cNvPr id="11" name="矩形 10"/>
          <p:cNvSpPr/>
          <p:nvPr/>
        </p:nvSpPr>
        <p:spPr>
          <a:xfrm>
            <a:off x="880929" y="236368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2" name="TextBox 11"/>
          <p:cNvSpPr txBox="1"/>
          <p:nvPr/>
        </p:nvSpPr>
        <p:spPr>
          <a:xfrm>
            <a:off x="1186720" y="2204864"/>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定义</a:t>
            </a:r>
            <a:endParaRPr lang="zh-CN" altLang="en-US" sz="2400" dirty="0">
              <a:solidFill>
                <a:schemeClr val="tx2"/>
              </a:solidFill>
              <a:latin typeface="微软雅黑" pitchFamily="34" charset="-122"/>
              <a:ea typeface="微软雅黑" pitchFamily="34" charset="-122"/>
              <a:cs typeface="+mj-cs"/>
            </a:endParaRPr>
          </a:p>
        </p:txBody>
      </p:sp>
      <p:sp>
        <p:nvSpPr>
          <p:cNvPr id="4" name="矩形 3"/>
          <p:cNvSpPr/>
          <p:nvPr/>
        </p:nvSpPr>
        <p:spPr>
          <a:xfrm>
            <a:off x="1190446" y="2668067"/>
            <a:ext cx="6765929" cy="2365519"/>
          </a:xfrm>
          <a:prstGeom prst="rect">
            <a:avLst/>
          </a:prstGeom>
        </p:spPr>
        <p:txBody>
          <a:bodyPr wrap="square">
            <a:spAutoFit/>
          </a:bodyPr>
          <a:lstStyle/>
          <a:p>
            <a:pPr>
              <a:lnSpc>
                <a:spcPts val="3000"/>
              </a:lnSpc>
            </a:pPr>
            <a:r>
              <a:rPr lang="zh-CN" altLang="zh-CN" sz="2000" dirty="0">
                <a:latin typeface="微软雅黑" pitchFamily="34" charset="-122"/>
                <a:ea typeface="微软雅黑" pitchFamily="34" charset="-122"/>
              </a:rPr>
              <a:t>如果一个控制系统可以分解成几个独立的控制动作或工序，且这些动作或工序必须严格按照一定的先后次序执行才能保证生产的正常进行，这样的控制系统称为顺序控制系统。其控制总是一步一步按顺序进行的。顺序功能图</a:t>
            </a:r>
            <a:r>
              <a:rPr lang="en-US" altLang="zh-CN" sz="2000" dirty="0">
                <a:latin typeface="微软雅黑" pitchFamily="34" charset="-122"/>
                <a:ea typeface="微软雅黑" pitchFamily="34" charset="-122"/>
              </a:rPr>
              <a:t>SFC</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Sequential Function Chart</a:t>
            </a:r>
            <a:r>
              <a:rPr lang="zh-CN" altLang="zh-CN" sz="2000" dirty="0">
                <a:latin typeface="微软雅黑" pitchFamily="34" charset="-122"/>
                <a:ea typeface="微软雅黑" pitchFamily="34" charset="-122"/>
              </a:rPr>
              <a:t>）就是描述控制系统的控制过程、功能及特性的一种图形。</a:t>
            </a:r>
            <a:endParaRPr lang="zh-CN" altLang="en-US" sz="2000" dirty="0">
              <a:latin typeface="微软雅黑" pitchFamily="34" charset="-122"/>
              <a:ea typeface="微软雅黑" pitchFamily="34" charset="-122"/>
            </a:endParaRPr>
          </a:p>
        </p:txBody>
      </p:sp>
      <p:sp>
        <p:nvSpPr>
          <p:cNvPr id="13" name="矩形 12"/>
          <p:cNvSpPr/>
          <p:nvPr/>
        </p:nvSpPr>
        <p:spPr>
          <a:xfrm>
            <a:off x="1011129" y="524400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4" name="TextBox 13"/>
          <p:cNvSpPr txBox="1"/>
          <p:nvPr/>
        </p:nvSpPr>
        <p:spPr>
          <a:xfrm>
            <a:off x="1316920" y="5085184"/>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三要素</a:t>
            </a:r>
            <a:endParaRPr lang="zh-CN" altLang="en-US" sz="2400" dirty="0">
              <a:solidFill>
                <a:schemeClr val="tx2"/>
              </a:solidFill>
              <a:latin typeface="微软雅黑" pitchFamily="34" charset="-122"/>
              <a:ea typeface="微软雅黑" pitchFamily="34" charset="-122"/>
              <a:cs typeface="+mj-cs"/>
            </a:endParaRPr>
          </a:p>
        </p:txBody>
      </p:sp>
      <p:sp>
        <p:nvSpPr>
          <p:cNvPr id="5" name="矩形 4"/>
          <p:cNvSpPr/>
          <p:nvPr/>
        </p:nvSpPr>
        <p:spPr>
          <a:xfrm>
            <a:off x="1294224" y="5703664"/>
            <a:ext cx="2492990" cy="400110"/>
          </a:xfrm>
          <a:prstGeom prst="rect">
            <a:avLst/>
          </a:prstGeom>
        </p:spPr>
        <p:txBody>
          <a:bodyPr wrap="none">
            <a:spAutoFit/>
          </a:bodyPr>
          <a:lstStyle/>
          <a:p>
            <a:r>
              <a:rPr lang="zh-CN" altLang="zh-CN" sz="2000" dirty="0">
                <a:latin typeface="微软雅黑" pitchFamily="34" charset="-122"/>
                <a:ea typeface="微软雅黑" pitchFamily="34" charset="-122"/>
              </a:rPr>
              <a:t>步、转换条件与动作</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2567941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701170" y="836712"/>
            <a:ext cx="5147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顺序功能图与顺序控制设计法介绍</a:t>
            </a:r>
            <a:endParaRPr lang="en-US" altLang="zh-CN" sz="2400" dirty="0">
              <a:solidFill>
                <a:schemeClr val="tx2"/>
              </a:solidFill>
              <a:latin typeface="微软雅黑" pitchFamily="34" charset="-122"/>
              <a:ea typeface="微软雅黑" pitchFamily="34" charset="-122"/>
              <a:cs typeface="+mj-cs"/>
            </a:endParaRPr>
          </a:p>
        </p:txBody>
      </p:sp>
      <p:sp>
        <p:nvSpPr>
          <p:cNvPr id="11" name="矩形 10"/>
          <p:cNvSpPr/>
          <p:nvPr/>
        </p:nvSpPr>
        <p:spPr>
          <a:xfrm>
            <a:off x="933040" y="1628800"/>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2" name="TextBox 11"/>
          <p:cNvSpPr txBox="1"/>
          <p:nvPr/>
        </p:nvSpPr>
        <p:spPr>
          <a:xfrm>
            <a:off x="1159584" y="1469975"/>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表示</a:t>
            </a:r>
            <a:endParaRPr lang="zh-CN" altLang="en-US" sz="2400" dirty="0">
              <a:solidFill>
                <a:schemeClr val="tx2"/>
              </a:solidFill>
              <a:latin typeface="微软雅黑" pitchFamily="34" charset="-122"/>
              <a:ea typeface="微软雅黑" pitchFamily="34" charset="-122"/>
              <a:cs typeface="+mj-cs"/>
            </a:endParaRPr>
          </a:p>
        </p:txBody>
      </p:sp>
      <p:sp>
        <p:nvSpPr>
          <p:cNvPr id="2" name="矩形 1"/>
          <p:cNvSpPr/>
          <p:nvPr/>
        </p:nvSpPr>
        <p:spPr>
          <a:xfrm>
            <a:off x="1041052" y="2060848"/>
            <a:ext cx="6843316" cy="1323439"/>
          </a:xfrm>
          <a:prstGeom prst="rect">
            <a:avLst/>
          </a:prstGeom>
        </p:spPr>
        <p:txBody>
          <a:bodyPr wrap="square">
            <a:spAutoFit/>
          </a:bodyPr>
          <a:lstStyle/>
          <a:p>
            <a:r>
              <a:rPr lang="zh-CN" altLang="zh-CN" sz="2000" dirty="0">
                <a:latin typeface="微软雅黑" pitchFamily="34" charset="-122"/>
                <a:ea typeface="微软雅黑" pitchFamily="34" charset="-122"/>
              </a:rPr>
              <a:t>初始步用双线框表示，一般步用矩形框表示，矩形框中用数字表示步的编号。转换条件用短画线表示，在旁边可用文字标注。动作用矩形框表示，矩形框可用文字或符号表示，如图</a:t>
            </a:r>
            <a:r>
              <a:rPr lang="en-US" altLang="zh-CN" sz="2000" dirty="0">
                <a:latin typeface="微软雅黑" pitchFamily="34" charset="-122"/>
                <a:ea typeface="微软雅黑" pitchFamily="34" charset="-122"/>
              </a:rPr>
              <a:t>21-3</a:t>
            </a:r>
            <a:r>
              <a:rPr lang="zh-CN" altLang="zh-CN" sz="2000" dirty="0">
                <a:latin typeface="微软雅黑" pitchFamily="34" charset="-122"/>
                <a:ea typeface="微软雅黑" pitchFamily="34" charset="-122"/>
              </a:rPr>
              <a:t>所示。</a:t>
            </a:r>
            <a:endParaRPr lang="zh-CN" altLang="en-US" sz="2000" dirty="0">
              <a:latin typeface="微软雅黑" pitchFamily="34" charset="-122"/>
              <a:ea typeface="微软雅黑" pitchFamily="34" charset="-122"/>
            </a:endParaRPr>
          </a:p>
        </p:txBody>
      </p:sp>
      <p:pic>
        <p:nvPicPr>
          <p:cNvPr id="15" name="图片 14"/>
          <p:cNvPicPr/>
          <p:nvPr/>
        </p:nvPicPr>
        <p:blipFill>
          <a:blip r:embed="rId2"/>
          <a:stretch>
            <a:fillRect/>
          </a:stretch>
        </p:blipFill>
        <p:spPr>
          <a:xfrm>
            <a:off x="3138399" y="3384287"/>
            <a:ext cx="1984797" cy="2378189"/>
          </a:xfrm>
          <a:prstGeom prst="rect">
            <a:avLst/>
          </a:prstGeom>
        </p:spPr>
      </p:pic>
      <p:sp>
        <p:nvSpPr>
          <p:cNvPr id="3" name="矩形 2"/>
          <p:cNvSpPr/>
          <p:nvPr/>
        </p:nvSpPr>
        <p:spPr>
          <a:xfrm>
            <a:off x="3059832" y="5877272"/>
            <a:ext cx="2141933" cy="369332"/>
          </a:xfrm>
          <a:prstGeom prst="rect">
            <a:avLst/>
          </a:prstGeom>
        </p:spPr>
        <p:txBody>
          <a:bodyPr wrap="none">
            <a:spAutoFit/>
          </a:bodyPr>
          <a:lstStyle/>
          <a:p>
            <a:r>
              <a:rPr lang="zh-CN" altLang="zh-CN" dirty="0">
                <a:latin typeface="微软雅黑" pitchFamily="34" charset="-122"/>
                <a:ea typeface="微软雅黑" pitchFamily="34" charset="-122"/>
              </a:rPr>
              <a:t>图21-3 顺序功能图</a:t>
            </a:r>
          </a:p>
        </p:txBody>
      </p:sp>
    </p:spTree>
    <p:extLst>
      <p:ext uri="{BB962C8B-B14F-4D97-AF65-F5344CB8AC3E}">
        <p14:creationId xmlns:p14="http://schemas.microsoft.com/office/powerpoint/2010/main" val="2911906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701170" y="836712"/>
            <a:ext cx="3916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以转换为中心的编程方法</a:t>
            </a:r>
            <a:endParaRPr lang="en-US" altLang="zh-CN" sz="2400" dirty="0">
              <a:solidFill>
                <a:schemeClr val="tx2"/>
              </a:solidFill>
              <a:latin typeface="微软雅黑" pitchFamily="34" charset="-122"/>
              <a:ea typeface="微软雅黑" pitchFamily="34" charset="-122"/>
              <a:cs typeface="+mj-cs"/>
            </a:endParaRPr>
          </a:p>
        </p:txBody>
      </p:sp>
      <p:pic>
        <p:nvPicPr>
          <p:cNvPr id="9" name="图片 8" descr="QQ截图20140520234629"/>
          <p:cNvPicPr/>
          <p:nvPr/>
        </p:nvPicPr>
        <p:blipFill>
          <a:blip r:embed="rId2">
            <a:extLst>
              <a:ext uri="{28A0092B-C50C-407E-A947-70E740481C1C}">
                <a14:useLocalDpi xmlns:a14="http://schemas.microsoft.com/office/drawing/2010/main" val="0"/>
              </a:ext>
            </a:extLst>
          </a:blip>
          <a:srcRect/>
          <a:stretch>
            <a:fillRect/>
          </a:stretch>
        </p:blipFill>
        <p:spPr bwMode="auto">
          <a:xfrm>
            <a:off x="2659398" y="1484784"/>
            <a:ext cx="3064730" cy="4345628"/>
          </a:xfrm>
          <a:prstGeom prst="rect">
            <a:avLst/>
          </a:prstGeom>
          <a:noFill/>
          <a:ln>
            <a:noFill/>
          </a:ln>
        </p:spPr>
      </p:pic>
      <p:sp>
        <p:nvSpPr>
          <p:cNvPr id="4" name="矩形 3"/>
          <p:cNvSpPr/>
          <p:nvPr/>
        </p:nvSpPr>
        <p:spPr>
          <a:xfrm>
            <a:off x="2411760" y="5947112"/>
            <a:ext cx="3757760" cy="369332"/>
          </a:xfrm>
          <a:prstGeom prst="rect">
            <a:avLst/>
          </a:prstGeom>
        </p:spPr>
        <p:txBody>
          <a:bodyPr wrap="none">
            <a:spAutoFit/>
          </a:bodyPr>
          <a:lstStyle/>
          <a:p>
            <a:r>
              <a:rPr lang="zh-CN" altLang="zh-CN" dirty="0">
                <a:latin typeface="微软雅黑" pitchFamily="34" charset="-122"/>
                <a:ea typeface="微软雅黑" pitchFamily="34" charset="-122"/>
              </a:rPr>
              <a:t>图21-4 以转换为中心编制的梯形图</a:t>
            </a:r>
          </a:p>
        </p:txBody>
      </p:sp>
    </p:spTree>
    <p:extLst>
      <p:ext uri="{BB962C8B-B14F-4D97-AF65-F5344CB8AC3E}">
        <p14:creationId xmlns:p14="http://schemas.microsoft.com/office/powerpoint/2010/main" val="3035321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701170" y="836712"/>
            <a:ext cx="3916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以转换为中心的编程方法</a:t>
            </a:r>
            <a:endParaRPr lang="en-US" altLang="zh-CN" sz="2400" dirty="0">
              <a:solidFill>
                <a:schemeClr val="tx2"/>
              </a:solidFill>
              <a:latin typeface="微软雅黑" pitchFamily="34" charset="-122"/>
              <a:ea typeface="微软雅黑" pitchFamily="34" charset="-122"/>
              <a:cs typeface="+mj-cs"/>
            </a:endParaRPr>
          </a:p>
        </p:txBody>
      </p:sp>
      <p:pic>
        <p:nvPicPr>
          <p:cNvPr id="5" name="图片 4"/>
          <p:cNvPicPr/>
          <p:nvPr/>
        </p:nvPicPr>
        <p:blipFill>
          <a:blip r:embed="rId2"/>
          <a:stretch>
            <a:fillRect/>
          </a:stretch>
        </p:blipFill>
        <p:spPr>
          <a:xfrm>
            <a:off x="1187624" y="1628800"/>
            <a:ext cx="6497488" cy="3600400"/>
          </a:xfrm>
          <a:prstGeom prst="rect">
            <a:avLst/>
          </a:prstGeom>
        </p:spPr>
      </p:pic>
      <p:sp>
        <p:nvSpPr>
          <p:cNvPr id="2" name="矩形 1"/>
          <p:cNvSpPr/>
          <p:nvPr/>
        </p:nvSpPr>
        <p:spPr>
          <a:xfrm>
            <a:off x="1403648" y="5516729"/>
            <a:ext cx="6983942" cy="733534"/>
          </a:xfrm>
          <a:prstGeom prst="rect">
            <a:avLst/>
          </a:prstGeom>
        </p:spPr>
        <p:txBody>
          <a:bodyPr wrap="square">
            <a:spAutoFit/>
          </a:bodyPr>
          <a:lstStyle/>
          <a:p>
            <a:pPr>
              <a:lnSpc>
                <a:spcPts val="25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a:t>
            </a:r>
            <a:r>
              <a:rPr lang="zh-CN" altLang="zh-CN" dirty="0">
                <a:latin typeface="微软雅黑" pitchFamily="34" charset="-122"/>
                <a:ea typeface="微软雅黑" pitchFamily="34" charset="-122"/>
              </a:rPr>
              <a:t>a) 顺序功能图                       (b) 梯形图</a:t>
            </a:r>
          </a:p>
          <a:p>
            <a:pPr>
              <a:lnSpc>
                <a:spcPts val="2500"/>
              </a:lnSpc>
            </a:pPr>
            <a:r>
              <a:rPr lang="zh-CN" altLang="zh-CN" dirty="0">
                <a:latin typeface="微软雅黑" pitchFamily="34" charset="-122"/>
                <a:ea typeface="微软雅黑" pitchFamily="34" charset="-122"/>
              </a:rPr>
              <a:t>图21-5并行序列顺序功能图与以转换为中心编制的梯形图</a:t>
            </a:r>
          </a:p>
        </p:txBody>
      </p:sp>
    </p:spTree>
    <p:extLst>
      <p:ext uri="{BB962C8B-B14F-4D97-AF65-F5344CB8AC3E}">
        <p14:creationId xmlns:p14="http://schemas.microsoft.com/office/powerpoint/2010/main" val="1858630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701170" y="836712"/>
            <a:ext cx="5147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采用启保停电路编制梯形图的方法</a:t>
            </a:r>
            <a:endParaRPr lang="en-US" altLang="zh-CN" sz="2400" dirty="0">
              <a:solidFill>
                <a:schemeClr val="tx2"/>
              </a:solidFill>
              <a:latin typeface="微软雅黑" pitchFamily="34" charset="-122"/>
              <a:ea typeface="微软雅黑" pitchFamily="34" charset="-122"/>
              <a:cs typeface="+mj-cs"/>
            </a:endParaRPr>
          </a:p>
        </p:txBody>
      </p:sp>
      <p:sp>
        <p:nvSpPr>
          <p:cNvPr id="3" name="矩形 2"/>
          <p:cNvSpPr/>
          <p:nvPr/>
        </p:nvSpPr>
        <p:spPr>
          <a:xfrm>
            <a:off x="734582" y="1556792"/>
            <a:ext cx="7471230" cy="2797048"/>
          </a:xfrm>
          <a:prstGeom prst="rect">
            <a:avLst/>
          </a:prstGeom>
        </p:spPr>
        <p:txBody>
          <a:bodyPr wrap="square">
            <a:spAutoFit/>
          </a:bodyPr>
          <a:lstStyle/>
          <a:p>
            <a:pPr marL="342900" indent="-342900">
              <a:lnSpc>
                <a:spcPct val="150000"/>
              </a:lnSpc>
              <a:buClr>
                <a:srgbClr val="0070C0"/>
              </a:buClr>
              <a:buFont typeface="Wingdings" pitchFamily="2" charset="2"/>
              <a:buChar char="ü"/>
            </a:pPr>
            <a:r>
              <a:rPr lang="zh-CN" altLang="zh-CN" sz="2400" dirty="0">
                <a:latin typeface="微软雅黑" pitchFamily="34" charset="-122"/>
                <a:ea typeface="微软雅黑" pitchFamily="34" charset="-122"/>
              </a:rPr>
              <a:t>可以按照一定的规律实现顺序控制，而且编制程序非常</a:t>
            </a:r>
            <a:r>
              <a:rPr lang="zh-CN" altLang="zh-CN" sz="2400" dirty="0" smtClean="0">
                <a:latin typeface="微软雅黑" pitchFamily="34" charset="-122"/>
                <a:ea typeface="微软雅黑" pitchFamily="34" charset="-122"/>
              </a:rPr>
              <a:t>容易</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zh-CN" sz="2400" dirty="0">
                <a:latin typeface="微软雅黑" pitchFamily="34" charset="-122"/>
                <a:ea typeface="微软雅黑" pitchFamily="34" charset="-122"/>
              </a:rPr>
              <a:t>启保停电路仅仅使用与触点和线圈有关的指令，任何一种</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的指令系统都有这一类指令，因此它适用于任意一种</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的通用编程方法</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3510250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21.4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10" name="TextBox 16"/>
          <p:cNvSpPr txBox="1">
            <a:spLocks noChangeArrowheads="1"/>
          </p:cNvSpPr>
          <p:nvPr/>
        </p:nvSpPr>
        <p:spPr bwMode="auto">
          <a:xfrm>
            <a:off x="616348" y="1651792"/>
            <a:ext cx="6093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十字路口交通信号灯训练内容和控制要求</a:t>
            </a:r>
            <a:endParaRPr lang="zh-CN" altLang="en-US" sz="2400" b="1" dirty="0">
              <a:solidFill>
                <a:schemeClr val="tx2"/>
              </a:solidFill>
              <a:latin typeface="微软雅黑" pitchFamily="34" charset="-122"/>
              <a:ea typeface="微软雅黑" pitchFamily="34" charset="-122"/>
              <a:cs typeface="+mj-cs"/>
            </a:endParaRPr>
          </a:p>
        </p:txBody>
      </p:sp>
      <p:sp>
        <p:nvSpPr>
          <p:cNvPr id="3" name="矩形 2"/>
          <p:cNvSpPr/>
          <p:nvPr/>
        </p:nvSpPr>
        <p:spPr>
          <a:xfrm>
            <a:off x="2555776" y="2564408"/>
            <a:ext cx="3988592" cy="369332"/>
          </a:xfrm>
          <a:prstGeom prst="rect">
            <a:avLst/>
          </a:prstGeom>
        </p:spPr>
        <p:txBody>
          <a:bodyPr wrap="none">
            <a:spAutoFit/>
          </a:bodyPr>
          <a:lstStyle/>
          <a:p>
            <a:r>
              <a:rPr lang="zh-CN" altLang="zh-CN" dirty="0">
                <a:latin typeface="微软雅黑" pitchFamily="34" charset="-122"/>
                <a:ea typeface="微软雅黑" pitchFamily="34" charset="-122"/>
              </a:rPr>
              <a:t>表21-2 十字路口交通信号灯控制要求</a:t>
            </a:r>
          </a:p>
        </p:txBody>
      </p:sp>
      <p:graphicFrame>
        <p:nvGraphicFramePr>
          <p:cNvPr id="8" name="表格 7"/>
          <p:cNvGraphicFramePr>
            <a:graphicFrameLocks noGrp="1"/>
          </p:cNvGraphicFramePr>
          <p:nvPr>
            <p:extLst>
              <p:ext uri="{D42A27DB-BD31-4B8C-83A1-F6EECF244321}">
                <p14:modId xmlns:p14="http://schemas.microsoft.com/office/powerpoint/2010/main" val="158149329"/>
              </p:ext>
            </p:extLst>
          </p:nvPr>
        </p:nvGraphicFramePr>
        <p:xfrm>
          <a:off x="1763688" y="3212976"/>
          <a:ext cx="5976665" cy="2592287"/>
        </p:xfrm>
        <a:graphic>
          <a:graphicData uri="http://schemas.openxmlformats.org/drawingml/2006/table">
            <a:tbl>
              <a:tblPr/>
              <a:tblGrid>
                <a:gridCol w="813434"/>
                <a:gridCol w="709924"/>
                <a:gridCol w="916944"/>
                <a:gridCol w="813434"/>
                <a:gridCol w="677543"/>
                <a:gridCol w="681370"/>
                <a:gridCol w="682008"/>
                <a:gridCol w="682008"/>
              </a:tblGrid>
              <a:tr h="858806">
                <a:tc rowSpan="2">
                  <a:txBody>
                    <a:bodyPr/>
                    <a:lstStyle/>
                    <a:p>
                      <a:pPr algn="ctr">
                        <a:lnSpc>
                          <a:spcPts val="2300"/>
                        </a:lnSpc>
                        <a:spcAft>
                          <a:spcPts val="0"/>
                        </a:spcAft>
                      </a:pPr>
                      <a:r>
                        <a:rPr lang="zh-CN" sz="1600" kern="100" dirty="0">
                          <a:effectLst/>
                          <a:latin typeface="微软雅黑" pitchFamily="34" charset="-122"/>
                          <a:ea typeface="微软雅黑" pitchFamily="34" charset="-122"/>
                        </a:rPr>
                        <a:t>东西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信号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绿灯亮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绿灯闪亮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黄灯亮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3">
                  <a:txBody>
                    <a:bodyPr/>
                    <a:lstStyle/>
                    <a:p>
                      <a:pPr algn="ctr">
                        <a:lnSpc>
                          <a:spcPts val="2300"/>
                        </a:lnSpc>
                        <a:spcAft>
                          <a:spcPts val="0"/>
                        </a:spcAft>
                      </a:pPr>
                      <a:r>
                        <a:rPr lang="zh-CN" sz="1600" kern="100">
                          <a:effectLst/>
                          <a:latin typeface="微软雅黑" pitchFamily="34" charset="-122"/>
                          <a:ea typeface="微软雅黑" pitchFamily="34" charset="-122"/>
                        </a:rPr>
                        <a:t>红灯亮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r>
              <a:tr h="429403">
                <a:tc vMerge="1">
                  <a:txBody>
                    <a:bodyPr/>
                    <a:lstStyle/>
                    <a:p>
                      <a:endParaRPr lang="zh-CN" altLang="en-US"/>
                    </a:p>
                  </a:txBody>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时间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25s</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3s</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2s</a:t>
                      </a:r>
                      <a:endParaRPr lang="zh-CN" sz="16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3">
                  <a:txBody>
                    <a:bodyPr/>
                    <a:lstStyle/>
                    <a:p>
                      <a:pPr algn="ctr">
                        <a:lnSpc>
                          <a:spcPts val="2300"/>
                        </a:lnSpc>
                        <a:spcAft>
                          <a:spcPts val="0"/>
                        </a:spcAft>
                      </a:pPr>
                      <a:r>
                        <a:rPr lang="en-US" sz="1600" kern="100" dirty="0">
                          <a:effectLst/>
                          <a:latin typeface="微软雅黑" pitchFamily="34" charset="-122"/>
                          <a:ea typeface="微软雅黑" pitchFamily="34" charset="-122"/>
                        </a:rPr>
                        <a:t>30s</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r>
              <a:tr h="858806">
                <a:tc rowSpan="2">
                  <a:txBody>
                    <a:bodyPr/>
                    <a:lstStyle/>
                    <a:p>
                      <a:pPr algn="ctr">
                        <a:lnSpc>
                          <a:spcPts val="2300"/>
                        </a:lnSpc>
                        <a:spcAft>
                          <a:spcPts val="0"/>
                        </a:spcAft>
                      </a:pPr>
                      <a:r>
                        <a:rPr lang="zh-CN" sz="1600" kern="100">
                          <a:effectLst/>
                          <a:latin typeface="微软雅黑" pitchFamily="34" charset="-122"/>
                          <a:ea typeface="微软雅黑" pitchFamily="34" charset="-122"/>
                        </a:rPr>
                        <a:t>南北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信号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3">
                  <a:txBody>
                    <a:bodyPr/>
                    <a:lstStyle/>
                    <a:p>
                      <a:pPr algn="ctr">
                        <a:lnSpc>
                          <a:spcPts val="2300"/>
                        </a:lnSpc>
                        <a:spcAft>
                          <a:spcPts val="0"/>
                        </a:spcAft>
                      </a:pPr>
                      <a:r>
                        <a:rPr lang="zh-CN" sz="1600" kern="100" dirty="0">
                          <a:effectLst/>
                          <a:latin typeface="微软雅黑" pitchFamily="34" charset="-122"/>
                          <a:ea typeface="微软雅黑" pitchFamily="34" charset="-122"/>
                        </a:rPr>
                        <a:t>红灯亮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绿灯亮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绿灯闪亮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黄灯亮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45272">
                <a:tc vMerge="1">
                  <a:txBody>
                    <a:bodyPr/>
                    <a:lstStyle/>
                    <a:p>
                      <a:endParaRPr lang="zh-CN" altLang="en-US"/>
                    </a:p>
                  </a:txBody>
                  <a:tcPr/>
                </a:tc>
                <a:tc>
                  <a:txBody>
                    <a:bodyPr/>
                    <a:lstStyle/>
                    <a:p>
                      <a:pPr algn="ctr">
                        <a:lnSpc>
                          <a:spcPts val="2300"/>
                        </a:lnSpc>
                        <a:spcAft>
                          <a:spcPts val="0"/>
                        </a:spcAft>
                      </a:pPr>
                      <a:r>
                        <a:rPr lang="zh-CN" sz="1600" kern="100">
                          <a:effectLst/>
                          <a:latin typeface="微软雅黑" pitchFamily="34" charset="-122"/>
                          <a:ea typeface="微软雅黑" pitchFamily="34" charset="-122"/>
                        </a:rPr>
                        <a:t>时间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3">
                  <a:txBody>
                    <a:bodyPr/>
                    <a:lstStyle/>
                    <a:p>
                      <a:pPr algn="ctr">
                        <a:lnSpc>
                          <a:spcPts val="2300"/>
                        </a:lnSpc>
                        <a:spcAft>
                          <a:spcPts val="0"/>
                        </a:spcAft>
                      </a:pPr>
                      <a:r>
                        <a:rPr lang="en-US" sz="1600" kern="100" dirty="0">
                          <a:effectLst/>
                          <a:latin typeface="微软雅黑" pitchFamily="34" charset="-122"/>
                          <a:ea typeface="微软雅黑" pitchFamily="34" charset="-122"/>
                        </a:rPr>
                        <a:t>30s</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25s</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3s</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2s</a:t>
                      </a:r>
                      <a:endParaRPr lang="zh-CN" sz="16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849901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08720"/>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46076" y="1538784"/>
            <a:ext cx="7632848" cy="1938992"/>
          </a:xfrm>
          <a:prstGeom prst="rect">
            <a:avLst/>
          </a:prstGeom>
        </p:spPr>
        <p:txBody>
          <a:bodyPr wrap="square">
            <a:spAutoFit/>
          </a:bodyPr>
          <a:lstStyle/>
          <a:p>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）输入点和输出点分配</a:t>
            </a:r>
          </a:p>
          <a:p>
            <a:r>
              <a:rPr lang="en-US" altLang="zh-CN" sz="2400" dirty="0">
                <a:latin typeface="微软雅黑" pitchFamily="34" charset="-122"/>
                <a:ea typeface="微软雅黑" pitchFamily="34" charset="-122"/>
              </a:rPr>
              <a:t>    </a:t>
            </a:r>
            <a:r>
              <a:rPr lang="zh-CN" altLang="zh-CN" sz="2400" dirty="0">
                <a:latin typeface="微软雅黑" pitchFamily="34" charset="-122"/>
                <a:ea typeface="微软雅黑" pitchFamily="34" charset="-122"/>
              </a:rPr>
              <a:t>输入点和输出点分配见</a:t>
            </a:r>
            <a:r>
              <a:rPr lang="zh-CN" altLang="zh-CN" sz="2400" dirty="0" smtClean="0">
                <a:latin typeface="微软雅黑" pitchFamily="34" charset="-122"/>
                <a:ea typeface="微软雅黑" pitchFamily="34" charset="-122"/>
              </a:rPr>
              <a:t>表</a:t>
            </a:r>
            <a:r>
              <a:rPr lang="en-US" altLang="zh-CN" sz="2400" dirty="0" smtClean="0">
                <a:latin typeface="微软雅黑" pitchFamily="34" charset="-122"/>
                <a:ea typeface="微软雅黑" pitchFamily="34" charset="-122"/>
              </a:rPr>
              <a:t>21-3</a:t>
            </a:r>
            <a:r>
              <a:rPr lang="zh-CN" altLang="zh-CN" sz="2400" dirty="0" smtClean="0">
                <a:latin typeface="微软雅黑" pitchFamily="34" charset="-122"/>
                <a:ea typeface="微软雅黑" pitchFamily="34" charset="-122"/>
              </a:rPr>
              <a:t>。</a:t>
            </a:r>
            <a:endParaRPr lang="zh-CN" altLang="zh-CN" sz="2400" dirty="0">
              <a:latin typeface="微软雅黑" pitchFamily="34" charset="-122"/>
              <a:ea typeface="微软雅黑" pitchFamily="34" charset="-122"/>
            </a:endParaRPr>
          </a:p>
          <a:p>
            <a:pPr>
              <a:lnSpc>
                <a:spcPct val="150000"/>
              </a:lnSpc>
            </a:pPr>
            <a:endParaRPr lang="zh-CN" altLang="zh-CN" sz="2400" dirty="0">
              <a:latin typeface="微软雅黑" pitchFamily="34" charset="-122"/>
              <a:ea typeface="微软雅黑" pitchFamily="34" charset="-122"/>
            </a:endParaRPr>
          </a:p>
          <a:p>
            <a:pPr>
              <a:lnSpc>
                <a:spcPct val="150000"/>
              </a:lnSpc>
            </a:pPr>
            <a:endParaRPr lang="zh-CN" altLang="zh-CN" sz="2400" dirty="0">
              <a:latin typeface="微软雅黑" pitchFamily="34" charset="-122"/>
              <a:ea typeface="微软雅黑" pitchFamily="34" charset="-122"/>
            </a:endParaRPr>
          </a:p>
        </p:txBody>
      </p:sp>
      <p:sp>
        <p:nvSpPr>
          <p:cNvPr id="3" name="矩形 2"/>
          <p:cNvSpPr/>
          <p:nvPr/>
        </p:nvSpPr>
        <p:spPr>
          <a:xfrm>
            <a:off x="2905636" y="2539514"/>
            <a:ext cx="3365024"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21</a:t>
            </a:r>
            <a:r>
              <a:rPr lang="zh-CN" altLang="zh-CN"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3</a:t>
            </a:r>
            <a:r>
              <a:rPr lang="zh-CN" altLang="zh-CN" dirty="0" smtClean="0">
                <a:latin typeface="微软雅黑" pitchFamily="34" charset="-122"/>
                <a:ea typeface="微软雅黑" pitchFamily="34" charset="-122"/>
              </a:rPr>
              <a:t>  </a:t>
            </a:r>
            <a:r>
              <a:rPr lang="zh-CN" altLang="zh-CN" dirty="0">
                <a:latin typeface="微软雅黑" pitchFamily="34" charset="-122"/>
                <a:ea typeface="微软雅黑" pitchFamily="34" charset="-122"/>
              </a:rPr>
              <a:t>输入点和输出点分配表</a:t>
            </a:r>
          </a:p>
        </p:txBody>
      </p:sp>
      <p:graphicFrame>
        <p:nvGraphicFramePr>
          <p:cNvPr id="5" name="表格 4"/>
          <p:cNvGraphicFramePr>
            <a:graphicFrameLocks noGrp="1"/>
          </p:cNvGraphicFramePr>
          <p:nvPr>
            <p:extLst>
              <p:ext uri="{D42A27DB-BD31-4B8C-83A1-F6EECF244321}">
                <p14:modId xmlns:p14="http://schemas.microsoft.com/office/powerpoint/2010/main" val="958138484"/>
              </p:ext>
            </p:extLst>
          </p:nvPr>
        </p:nvGraphicFramePr>
        <p:xfrm>
          <a:off x="1547664" y="3068960"/>
          <a:ext cx="6336704" cy="3096344"/>
        </p:xfrm>
        <a:graphic>
          <a:graphicData uri="http://schemas.openxmlformats.org/drawingml/2006/table">
            <a:tbl>
              <a:tblPr/>
              <a:tblGrid>
                <a:gridCol w="1583823"/>
                <a:gridCol w="1583823"/>
                <a:gridCol w="1584529"/>
                <a:gridCol w="1584529"/>
              </a:tblGrid>
              <a:tr h="387043">
                <a:tc>
                  <a:txBody>
                    <a:bodyPr/>
                    <a:lstStyle/>
                    <a:p>
                      <a:pPr algn="ctr">
                        <a:lnSpc>
                          <a:spcPts val="2300"/>
                        </a:lnSpc>
                        <a:spcAft>
                          <a:spcPts val="0"/>
                        </a:spcAft>
                      </a:pPr>
                      <a:r>
                        <a:rPr lang="zh-CN" sz="1600" kern="100" dirty="0">
                          <a:effectLst/>
                          <a:latin typeface="微软雅黑" pitchFamily="34" charset="-122"/>
                          <a:ea typeface="微软雅黑" pitchFamily="34" charset="-122"/>
                        </a:rPr>
                        <a:t>输入元件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输入点编号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输出元件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输出点编号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87043">
                <a:tc>
                  <a:txBody>
                    <a:bodyPr/>
                    <a:lstStyle/>
                    <a:p>
                      <a:pPr algn="ctr">
                        <a:lnSpc>
                          <a:spcPts val="2300"/>
                        </a:lnSpc>
                        <a:spcAft>
                          <a:spcPts val="0"/>
                        </a:spcAft>
                      </a:pPr>
                      <a:r>
                        <a:rPr lang="zh-CN" sz="1600" kern="100" dirty="0">
                          <a:effectLst/>
                          <a:latin typeface="微软雅黑" pitchFamily="34" charset="-122"/>
                          <a:ea typeface="微软雅黑" pitchFamily="34" charset="-122"/>
                        </a:rPr>
                        <a:t>启动按钮</a:t>
                      </a:r>
                      <a:r>
                        <a:rPr lang="en-US" sz="1600" kern="100" dirty="0">
                          <a:effectLst/>
                          <a:latin typeface="微软雅黑" pitchFamily="34" charset="-122"/>
                          <a:ea typeface="微软雅黑" pitchFamily="34" charset="-122"/>
                        </a:rPr>
                        <a:t>SB1</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X000</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东西黄灯</a:t>
                      </a:r>
                      <a:r>
                        <a:rPr lang="en-US" sz="1600" kern="100" dirty="0">
                          <a:effectLst/>
                          <a:latin typeface="微软雅黑" pitchFamily="34" charset="-122"/>
                          <a:ea typeface="微软雅黑" pitchFamily="34" charset="-122"/>
                        </a:rPr>
                        <a:t>HL2</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Y001</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87043">
                <a:tc>
                  <a:txBody>
                    <a:bodyPr/>
                    <a:lstStyle/>
                    <a:p>
                      <a:pPr algn="ctr">
                        <a:lnSpc>
                          <a:spcPts val="2300"/>
                        </a:lnSpc>
                        <a:spcAft>
                          <a:spcPts val="0"/>
                        </a:spcAft>
                      </a:pPr>
                      <a:r>
                        <a:rPr lang="zh-CN" sz="1600" kern="100">
                          <a:effectLst/>
                          <a:latin typeface="微软雅黑" pitchFamily="34" charset="-122"/>
                          <a:ea typeface="微软雅黑" pitchFamily="34" charset="-122"/>
                        </a:rPr>
                        <a:t>停止按钮</a:t>
                      </a:r>
                      <a:r>
                        <a:rPr lang="en-US" sz="1600" kern="100">
                          <a:effectLst/>
                          <a:latin typeface="微软雅黑" pitchFamily="34" charset="-122"/>
                          <a:ea typeface="微软雅黑" pitchFamily="34" charset="-122"/>
                        </a:rPr>
                        <a:t>SB2</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X001</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东西红灯</a:t>
                      </a:r>
                      <a:r>
                        <a:rPr lang="en-US" sz="1600" kern="100">
                          <a:effectLst/>
                          <a:latin typeface="微软雅黑" pitchFamily="34" charset="-122"/>
                          <a:ea typeface="微软雅黑" pitchFamily="34" charset="-122"/>
                        </a:rPr>
                        <a:t>HL3</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Y002</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74086">
                <a:tc>
                  <a:txBody>
                    <a:bodyPr/>
                    <a:lstStyle/>
                    <a:p>
                      <a:pPr algn="ctr">
                        <a:lnSpc>
                          <a:spcPts val="2300"/>
                        </a:lnSpc>
                        <a:spcAft>
                          <a:spcPts val="0"/>
                        </a:spcAft>
                      </a:pPr>
                      <a:r>
                        <a:rPr lang="zh-CN" sz="1600" kern="100" dirty="0">
                          <a:effectLst/>
                          <a:latin typeface="微软雅黑" pitchFamily="34" charset="-122"/>
                          <a:ea typeface="微软雅黑" pitchFamily="34" charset="-122"/>
                        </a:rPr>
                        <a:t>白天</a:t>
                      </a:r>
                      <a:r>
                        <a:rPr lang="en-US" sz="1600" kern="100" dirty="0">
                          <a:effectLst/>
                          <a:latin typeface="微软雅黑" pitchFamily="34" charset="-122"/>
                          <a:ea typeface="微软雅黑" pitchFamily="34" charset="-122"/>
                        </a:rPr>
                        <a:t>/</a:t>
                      </a:r>
                      <a:r>
                        <a:rPr lang="zh-CN" sz="1600" kern="100" dirty="0">
                          <a:effectLst/>
                          <a:latin typeface="微软雅黑" pitchFamily="34" charset="-122"/>
                          <a:ea typeface="微软雅黑" pitchFamily="34" charset="-122"/>
                        </a:rPr>
                        <a:t>黑夜开关</a:t>
                      </a:r>
                      <a:r>
                        <a:rPr lang="en-US" sz="1600" kern="100" dirty="0">
                          <a:effectLst/>
                          <a:latin typeface="微软雅黑" pitchFamily="34" charset="-122"/>
                          <a:ea typeface="微软雅黑" pitchFamily="34" charset="-122"/>
                        </a:rPr>
                        <a:t>S</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X002</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南北绿灯</a:t>
                      </a:r>
                      <a:r>
                        <a:rPr lang="en-US" sz="1600" kern="100" dirty="0">
                          <a:effectLst/>
                          <a:latin typeface="微软雅黑" pitchFamily="34" charset="-122"/>
                          <a:ea typeface="微软雅黑" pitchFamily="34" charset="-122"/>
                        </a:rPr>
                        <a:t>HL4</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Y004</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87043">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南北黄灯</a:t>
                      </a:r>
                      <a:r>
                        <a:rPr lang="en-US" sz="1600" kern="100" dirty="0">
                          <a:effectLst/>
                          <a:latin typeface="微软雅黑" pitchFamily="34" charset="-122"/>
                          <a:ea typeface="微软雅黑" pitchFamily="34" charset="-122"/>
                        </a:rPr>
                        <a:t>HL5</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Y005</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87043">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zh-CN" sz="1600" kern="100" dirty="0">
                          <a:effectLst/>
                          <a:latin typeface="微软雅黑" pitchFamily="34" charset="-122"/>
                          <a:ea typeface="微软雅黑" pitchFamily="34" charset="-122"/>
                        </a:rPr>
                        <a:t>南北红灯</a:t>
                      </a:r>
                      <a:r>
                        <a:rPr lang="en-US" sz="1600" kern="100" dirty="0">
                          <a:effectLst/>
                          <a:latin typeface="微软雅黑" pitchFamily="34" charset="-122"/>
                          <a:ea typeface="微软雅黑" pitchFamily="34" charset="-122"/>
                        </a:rPr>
                        <a:t>HL6</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Y006</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87043">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a:effectLst/>
                          <a:latin typeface="微软雅黑" pitchFamily="34" charset="-122"/>
                          <a:ea typeface="微软雅黑" pitchFamily="34" charset="-122"/>
                        </a:rPr>
                        <a:t> </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zh-CN" sz="1600" kern="100">
                          <a:effectLst/>
                          <a:latin typeface="微软雅黑" pitchFamily="34" charset="-122"/>
                          <a:ea typeface="微软雅黑" pitchFamily="34" charset="-122"/>
                        </a:rPr>
                        <a:t>东西绿灯</a:t>
                      </a:r>
                      <a:r>
                        <a:rPr lang="en-US" sz="1600" kern="100">
                          <a:effectLst/>
                          <a:latin typeface="微软雅黑" pitchFamily="34" charset="-122"/>
                          <a:ea typeface="微软雅黑" pitchFamily="34" charset="-122"/>
                        </a:rPr>
                        <a:t>HL</a:t>
                      </a:r>
                      <a:endParaRPr lang="zh-CN" sz="16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2300"/>
                        </a:lnSpc>
                        <a:spcAft>
                          <a:spcPts val="0"/>
                        </a:spcAft>
                      </a:pPr>
                      <a:r>
                        <a:rPr lang="en-US" sz="1600" kern="100" dirty="0">
                          <a:effectLst/>
                          <a:latin typeface="微软雅黑" pitchFamily="34" charset="-122"/>
                          <a:ea typeface="微软雅黑" pitchFamily="34" charset="-122"/>
                        </a:rPr>
                        <a:t>Y000</a:t>
                      </a:r>
                      <a:endParaRPr lang="zh-CN" sz="16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1557892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739" y="908720"/>
            <a:ext cx="2916761" cy="461665"/>
          </a:xfrm>
          <a:prstGeom prst="rect">
            <a:avLst/>
          </a:prstGeom>
        </p:spPr>
        <p:txBody>
          <a:bodyPr wrap="none">
            <a:spAutoFit/>
          </a:bodyPr>
          <a:lstStyle/>
          <a:p>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a:t>
            </a:r>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PLC</a:t>
            </a:r>
            <a:r>
              <a:rPr lang="zh-CN" altLang="en-US" sz="2400" dirty="0" smtClean="0">
                <a:latin typeface="微软雅黑" pitchFamily="34" charset="-122"/>
                <a:ea typeface="微软雅黑" pitchFamily="34" charset="-122"/>
              </a:rPr>
              <a:t>的</a:t>
            </a:r>
            <a:r>
              <a:rPr lang="en-US" altLang="zh-CN" sz="2400" dirty="0" smtClean="0">
                <a:latin typeface="微软雅黑" pitchFamily="34" charset="-122"/>
                <a:ea typeface="微软雅黑" pitchFamily="34" charset="-122"/>
              </a:rPr>
              <a:t>I/O</a:t>
            </a:r>
            <a:r>
              <a:rPr lang="zh-CN" altLang="en-US" sz="2400" dirty="0" smtClean="0">
                <a:latin typeface="微软雅黑" pitchFamily="34" charset="-122"/>
                <a:ea typeface="微软雅黑" pitchFamily="34" charset="-122"/>
              </a:rPr>
              <a:t>接线</a:t>
            </a:r>
            <a:endParaRPr lang="zh-CN" altLang="zh-CN" sz="2400" dirty="0">
              <a:latin typeface="微软雅黑" pitchFamily="34" charset="-122"/>
              <a:ea typeface="微软雅黑" pitchFamily="34" charset="-122"/>
            </a:endParaRPr>
          </a:p>
        </p:txBody>
      </p:sp>
      <p:pic>
        <p:nvPicPr>
          <p:cNvPr id="6" name="图片 5"/>
          <p:cNvPicPr/>
          <p:nvPr/>
        </p:nvPicPr>
        <p:blipFill>
          <a:blip r:embed="rId2"/>
          <a:stretch>
            <a:fillRect/>
          </a:stretch>
        </p:blipFill>
        <p:spPr>
          <a:xfrm>
            <a:off x="1996980" y="1622816"/>
            <a:ext cx="3943172" cy="3966423"/>
          </a:xfrm>
          <a:prstGeom prst="rect">
            <a:avLst/>
          </a:prstGeom>
        </p:spPr>
      </p:pic>
      <p:sp>
        <p:nvSpPr>
          <p:cNvPr id="4" name="矩形 3"/>
          <p:cNvSpPr/>
          <p:nvPr/>
        </p:nvSpPr>
        <p:spPr>
          <a:xfrm>
            <a:off x="2123728" y="5886564"/>
            <a:ext cx="4160113" cy="369332"/>
          </a:xfrm>
          <a:prstGeom prst="rect">
            <a:avLst/>
          </a:prstGeom>
        </p:spPr>
        <p:txBody>
          <a:bodyPr wrap="none">
            <a:spAutoFit/>
          </a:bodyPr>
          <a:lstStyle/>
          <a:p>
            <a:r>
              <a:rPr lang="zh-CN" altLang="zh-CN" dirty="0">
                <a:latin typeface="微软雅黑" pitchFamily="34" charset="-122"/>
                <a:ea typeface="微软雅黑" pitchFamily="34" charset="-122"/>
              </a:rPr>
              <a:t>图21-6 十字路口交通信号灯PLC接线图</a:t>
            </a:r>
          </a:p>
        </p:txBody>
      </p:sp>
    </p:spTree>
    <p:extLst>
      <p:ext uri="{BB962C8B-B14F-4D97-AF65-F5344CB8AC3E}">
        <p14:creationId xmlns:p14="http://schemas.microsoft.com/office/powerpoint/2010/main" val="3236136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0892" y="836712"/>
            <a:ext cx="2212465" cy="461665"/>
          </a:xfrm>
          <a:prstGeom prst="rect">
            <a:avLst/>
          </a:prstGeom>
        </p:spPr>
        <p:txBody>
          <a:bodyPr wrap="none">
            <a:spAutoFit/>
          </a:bodyPr>
          <a:lstStyle/>
          <a:p>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程序设计</a:t>
            </a:r>
            <a:endParaRPr lang="zh-CN" altLang="zh-CN" sz="2400" dirty="0">
              <a:latin typeface="微软雅黑" pitchFamily="34" charset="-122"/>
              <a:ea typeface="微软雅黑" pitchFamily="34" charset="-122"/>
            </a:endParaRPr>
          </a:p>
        </p:txBody>
      </p:sp>
      <p:sp>
        <p:nvSpPr>
          <p:cNvPr id="2" name="矩形 1"/>
          <p:cNvSpPr/>
          <p:nvPr/>
        </p:nvSpPr>
        <p:spPr>
          <a:xfrm>
            <a:off x="1043608" y="1356569"/>
            <a:ext cx="6912768" cy="951030"/>
          </a:xfrm>
          <a:prstGeom prst="rect">
            <a:avLst/>
          </a:prstGeom>
        </p:spPr>
        <p:txBody>
          <a:bodyPr wrap="square">
            <a:spAutoFit/>
          </a:bodyPr>
          <a:lstStyle/>
          <a:p>
            <a:pPr>
              <a:lnSpc>
                <a:spcPts val="3500"/>
              </a:lnSpc>
            </a:pPr>
            <a:r>
              <a:rPr lang="zh-CN" altLang="zh-CN" sz="2400" dirty="0">
                <a:latin typeface="微软雅黑" pitchFamily="34" charset="-122"/>
                <a:ea typeface="微软雅黑" pitchFamily="34" charset="-122"/>
              </a:rPr>
              <a:t>① 方法一：用基本逻辑指令编程。十字路口交通信号灯控制的时序图如图</a:t>
            </a:r>
            <a:r>
              <a:rPr lang="en-US" altLang="zh-CN" sz="2400" dirty="0">
                <a:latin typeface="微软雅黑" pitchFamily="34" charset="-122"/>
                <a:ea typeface="微软雅黑" pitchFamily="34" charset="-122"/>
              </a:rPr>
              <a:t>21-7</a:t>
            </a:r>
            <a:r>
              <a:rPr lang="zh-CN" altLang="zh-CN" sz="2400" dirty="0">
                <a:latin typeface="微软雅黑" pitchFamily="34" charset="-122"/>
                <a:ea typeface="微软雅黑" pitchFamily="34" charset="-122"/>
              </a:rPr>
              <a:t>所示。</a:t>
            </a:r>
          </a:p>
        </p:txBody>
      </p:sp>
      <p:pic>
        <p:nvPicPr>
          <p:cNvPr id="5" name="图片 4"/>
          <p:cNvPicPr/>
          <p:nvPr/>
        </p:nvPicPr>
        <p:blipFill>
          <a:blip r:embed="rId2"/>
          <a:stretch>
            <a:fillRect/>
          </a:stretch>
        </p:blipFill>
        <p:spPr>
          <a:xfrm>
            <a:off x="1715468" y="2388363"/>
            <a:ext cx="5406032" cy="3312368"/>
          </a:xfrm>
          <a:prstGeom prst="rect">
            <a:avLst/>
          </a:prstGeom>
        </p:spPr>
      </p:pic>
      <p:sp>
        <p:nvSpPr>
          <p:cNvPr id="6" name="矩形 5"/>
          <p:cNvSpPr/>
          <p:nvPr/>
        </p:nvSpPr>
        <p:spPr>
          <a:xfrm>
            <a:off x="2627784" y="5877272"/>
            <a:ext cx="3526928" cy="369332"/>
          </a:xfrm>
          <a:prstGeom prst="rect">
            <a:avLst/>
          </a:prstGeom>
        </p:spPr>
        <p:txBody>
          <a:bodyPr wrap="none">
            <a:spAutoFit/>
          </a:bodyPr>
          <a:lstStyle/>
          <a:p>
            <a:r>
              <a:rPr lang="zh-CN" altLang="zh-CN" dirty="0">
                <a:latin typeface="微软雅黑" pitchFamily="34" charset="-122"/>
                <a:ea typeface="微软雅黑" pitchFamily="34" charset="-122"/>
              </a:rPr>
              <a:t>图21-7 交通信号灯控制的时序图</a:t>
            </a:r>
          </a:p>
        </p:txBody>
      </p:sp>
    </p:spTree>
    <p:extLst>
      <p:ext uri="{BB962C8B-B14F-4D97-AF65-F5344CB8AC3E}">
        <p14:creationId xmlns:p14="http://schemas.microsoft.com/office/powerpoint/2010/main" val="2401584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0892" y="836712"/>
            <a:ext cx="2212465" cy="461665"/>
          </a:xfrm>
          <a:prstGeom prst="rect">
            <a:avLst/>
          </a:prstGeom>
        </p:spPr>
        <p:txBody>
          <a:bodyPr wrap="none">
            <a:spAutoFit/>
          </a:bodyPr>
          <a:lstStyle/>
          <a:p>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程序设计</a:t>
            </a:r>
            <a:endParaRPr lang="zh-CN" altLang="zh-CN" sz="2400" dirty="0">
              <a:latin typeface="微软雅黑" pitchFamily="34" charset="-122"/>
              <a:ea typeface="微软雅黑" pitchFamily="34" charset="-122"/>
            </a:endParaRPr>
          </a:p>
        </p:txBody>
      </p:sp>
      <p:pic>
        <p:nvPicPr>
          <p:cNvPr id="7" name="图片 6"/>
          <p:cNvPicPr/>
          <p:nvPr/>
        </p:nvPicPr>
        <p:blipFill>
          <a:blip r:embed="rId2"/>
          <a:stretch>
            <a:fillRect/>
          </a:stretch>
        </p:blipFill>
        <p:spPr>
          <a:xfrm>
            <a:off x="1043608" y="1556792"/>
            <a:ext cx="6408712" cy="4104456"/>
          </a:xfrm>
          <a:prstGeom prst="rect">
            <a:avLst/>
          </a:prstGeom>
        </p:spPr>
      </p:pic>
      <p:sp>
        <p:nvSpPr>
          <p:cNvPr id="4" name="矩形 3"/>
          <p:cNvSpPr/>
          <p:nvPr/>
        </p:nvSpPr>
        <p:spPr>
          <a:xfrm>
            <a:off x="2138566" y="5877272"/>
            <a:ext cx="4450257" cy="369332"/>
          </a:xfrm>
          <a:prstGeom prst="rect">
            <a:avLst/>
          </a:prstGeom>
        </p:spPr>
        <p:txBody>
          <a:bodyPr wrap="none">
            <a:spAutoFit/>
          </a:bodyPr>
          <a:lstStyle/>
          <a:p>
            <a:r>
              <a:rPr lang="zh-CN" altLang="zh-CN" dirty="0">
                <a:latin typeface="微软雅黑" pitchFamily="34" charset="-122"/>
                <a:ea typeface="微软雅黑" pitchFamily="34" charset="-122"/>
              </a:rPr>
              <a:t>图21-8 十字路口交通信号灯控制的梯形图</a:t>
            </a:r>
          </a:p>
        </p:txBody>
      </p:sp>
    </p:spTree>
    <p:extLst>
      <p:ext uri="{BB962C8B-B14F-4D97-AF65-F5344CB8AC3E}">
        <p14:creationId xmlns:p14="http://schemas.microsoft.com/office/powerpoint/2010/main" val="1699080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5500" y="1831063"/>
            <a:ext cx="7298088" cy="4243183"/>
            <a:chOff x="825500" y="1831063"/>
            <a:chExt cx="7298088" cy="4243183"/>
          </a:xfrm>
        </p:grpSpPr>
        <p:sp>
          <p:nvSpPr>
            <p:cNvPr id="5" name="Rectangle 2"/>
            <p:cNvSpPr txBox="1">
              <a:spLocks noChangeArrowheads="1"/>
            </p:cNvSpPr>
            <p:nvPr/>
          </p:nvSpPr>
          <p:spPr bwMode="auto">
            <a:xfrm>
              <a:off x="825500" y="2865438"/>
              <a:ext cx="576263" cy="1270000"/>
            </a:xfrm>
            <a:prstGeom prst="rect">
              <a:avLst/>
            </a:prstGeom>
            <a:noFill/>
            <a:ln w="38100" cmpd="thickThin">
              <a:solidFill>
                <a:srgbClr val="FFC000"/>
              </a:solidFill>
              <a:prstDash val="solid"/>
              <a:miter lim="800000"/>
              <a:headEnd/>
              <a:tailEnd/>
            </a:ln>
            <a:effectLst>
              <a:softEdge rad="31750"/>
            </a:effectLst>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eaLnBrk="1" hangingPunct="1">
                <a:defRPr/>
              </a:pPr>
              <a:r>
                <a:rPr lang="zh-CN" altLang="en-US" sz="2800" b="1" kern="0" dirty="0" smtClean="0">
                  <a:solidFill>
                    <a:schemeClr val="tx1">
                      <a:lumMod val="50000"/>
                    </a:schemeClr>
                  </a:solidFill>
                  <a:latin typeface="微软雅黑" pitchFamily="34" charset="-122"/>
                </a:rPr>
                <a:t>目  </a:t>
              </a:r>
              <a:endParaRPr lang="en-US" altLang="zh-CN" sz="2800" b="1" kern="0" dirty="0" smtClean="0">
                <a:solidFill>
                  <a:schemeClr val="tx1">
                    <a:lumMod val="50000"/>
                  </a:schemeClr>
                </a:solidFill>
                <a:latin typeface="微软雅黑" pitchFamily="34" charset="-122"/>
              </a:endParaRPr>
            </a:p>
            <a:p>
              <a:pPr algn="l" eaLnBrk="1" hangingPunct="1">
                <a:defRPr/>
              </a:pPr>
              <a:endParaRPr lang="en-US" altLang="zh-CN" sz="2800" b="1" kern="0" dirty="0" smtClean="0">
                <a:solidFill>
                  <a:schemeClr val="tx1">
                    <a:lumMod val="50000"/>
                  </a:schemeClr>
                </a:solidFill>
                <a:latin typeface="微软雅黑" pitchFamily="34" charset="-122"/>
              </a:endParaRPr>
            </a:p>
            <a:p>
              <a:pPr algn="l" eaLnBrk="1" hangingPunct="1">
                <a:defRPr/>
              </a:pPr>
              <a:r>
                <a:rPr lang="zh-CN" altLang="en-US" sz="2800" b="1" kern="0" dirty="0" smtClean="0">
                  <a:solidFill>
                    <a:schemeClr val="tx1">
                      <a:lumMod val="50000"/>
                    </a:schemeClr>
                  </a:solidFill>
                  <a:latin typeface="微软雅黑" pitchFamily="34" charset="-122"/>
                </a:rPr>
                <a:t>录</a:t>
              </a:r>
              <a:endParaRPr lang="en-US" altLang="zh-CN" sz="2800" b="1" kern="0" dirty="0" smtClean="0">
                <a:solidFill>
                  <a:schemeClr val="tx1">
                    <a:lumMod val="50000"/>
                  </a:schemeClr>
                </a:solidFill>
                <a:latin typeface="微软雅黑" pitchFamily="34" charset="-122"/>
              </a:endParaRPr>
            </a:p>
          </p:txBody>
        </p:sp>
        <p:grpSp>
          <p:nvGrpSpPr>
            <p:cNvPr id="6" name="Group 3"/>
            <p:cNvGrpSpPr>
              <a:grpSpLocks/>
            </p:cNvGrpSpPr>
            <p:nvPr/>
          </p:nvGrpSpPr>
          <p:grpSpPr bwMode="auto">
            <a:xfrm>
              <a:off x="1906750" y="1871639"/>
              <a:ext cx="1791169" cy="499934"/>
              <a:chOff x="816" y="2304"/>
              <a:chExt cx="1440" cy="448"/>
            </a:xfrm>
          </p:grpSpPr>
          <p:sp>
            <p:nvSpPr>
              <p:cNvPr id="33" name="Freeform 4"/>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4" name="Rectangle 5"/>
              <p:cNvSpPr>
                <a:spLocks noChangeArrowheads="1"/>
              </p:cNvSpPr>
              <p:nvPr/>
            </p:nvSpPr>
            <p:spPr bwMode="gray">
              <a:xfrm>
                <a:off x="816" y="2304"/>
                <a:ext cx="1440" cy="393"/>
              </a:xfrm>
              <a:prstGeom prst="rect">
                <a:avLst/>
              </a:prstGeom>
              <a:gradFill rotWithShape="1">
                <a:gsLst>
                  <a:gs pos="1000">
                    <a:schemeClr val="accent5">
                      <a:lumMod val="40000"/>
                      <a:lumOff val="60000"/>
                    </a:schemeClr>
                  </a:gs>
                  <a:gs pos="0">
                    <a:srgbClr val="FFFF00"/>
                  </a:gs>
                  <a:gs pos="100000">
                    <a:srgbClr val="BBE0E3">
                      <a:gamma/>
                      <a:tint val="57647"/>
                      <a:invGamma/>
                    </a:srgbClr>
                  </a:gs>
                  <a:gs pos="100000">
                    <a:srgbClr val="BBE0E3"/>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第一讲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7" name="Group 6"/>
            <p:cNvGrpSpPr>
              <a:grpSpLocks/>
            </p:cNvGrpSpPr>
            <p:nvPr/>
          </p:nvGrpSpPr>
          <p:grpSpPr bwMode="auto">
            <a:xfrm>
              <a:off x="1894050" y="2728514"/>
              <a:ext cx="1791169" cy="499934"/>
              <a:chOff x="816" y="2304"/>
              <a:chExt cx="1440" cy="448"/>
            </a:xfrm>
          </p:grpSpPr>
          <p:sp>
            <p:nvSpPr>
              <p:cNvPr id="31" name="Freeform 7"/>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2" name="Rectangle 8"/>
              <p:cNvSpPr>
                <a:spLocks noChangeArrowheads="1"/>
              </p:cNvSpPr>
              <p:nvPr/>
            </p:nvSpPr>
            <p:spPr bwMode="gray">
              <a:xfrm>
                <a:off x="816" y="2304"/>
                <a:ext cx="1440" cy="393"/>
              </a:xfrm>
              <a:prstGeom prst="rect">
                <a:avLst/>
              </a:prstGeom>
              <a:gradFill rotWithShape="1">
                <a:gsLst>
                  <a:gs pos="0">
                    <a:srgbClr val="009999"/>
                  </a:gs>
                  <a:gs pos="50000">
                    <a:srgbClr val="009999">
                      <a:gamma/>
                      <a:tint val="57647"/>
                      <a:invGamma/>
                    </a:srgbClr>
                  </a:gs>
                  <a:gs pos="100000">
                    <a:srgbClr val="009999"/>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第二讲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8" name="Group 9"/>
            <p:cNvGrpSpPr>
              <a:grpSpLocks/>
            </p:cNvGrpSpPr>
            <p:nvPr/>
          </p:nvGrpSpPr>
          <p:grpSpPr bwMode="auto">
            <a:xfrm>
              <a:off x="1907372" y="3661719"/>
              <a:ext cx="1791169" cy="499934"/>
              <a:chOff x="816" y="2304"/>
              <a:chExt cx="1440" cy="448"/>
            </a:xfrm>
          </p:grpSpPr>
          <p:sp>
            <p:nvSpPr>
              <p:cNvPr id="29" name="Freeform 10"/>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0" name="Rectangle 11"/>
              <p:cNvSpPr>
                <a:spLocks noChangeArrowheads="1"/>
              </p:cNvSpPr>
              <p:nvPr/>
            </p:nvSpPr>
            <p:spPr bwMode="gray">
              <a:xfrm>
                <a:off x="816" y="2304"/>
                <a:ext cx="1440" cy="393"/>
              </a:xfrm>
              <a:prstGeom prst="rect">
                <a:avLst/>
              </a:prstGeom>
              <a:gradFill rotWithShape="1">
                <a:gsLst>
                  <a:gs pos="0">
                    <a:schemeClr val="bg2">
                      <a:lumMod val="50000"/>
                    </a:schemeClr>
                  </a:gs>
                  <a:gs pos="100000">
                    <a:srgbClr val="3186BB"/>
                  </a:gs>
                  <a:gs pos="100000">
                    <a:srgbClr val="000000">
                      <a:gamma/>
                      <a:tint val="57647"/>
                      <a:invGamma/>
                    </a:srgbClr>
                  </a:gs>
                  <a:gs pos="100000">
                    <a:srgbClr val="000000"/>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第三讲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9" name="Group 12"/>
            <p:cNvGrpSpPr>
              <a:grpSpLocks/>
            </p:cNvGrpSpPr>
            <p:nvPr/>
          </p:nvGrpSpPr>
          <p:grpSpPr bwMode="auto">
            <a:xfrm>
              <a:off x="1894050" y="4582181"/>
              <a:ext cx="1791169" cy="505514"/>
              <a:chOff x="816" y="1972"/>
              <a:chExt cx="1440" cy="453"/>
            </a:xfrm>
          </p:grpSpPr>
          <p:sp>
            <p:nvSpPr>
              <p:cNvPr id="27" name="Freeform 13"/>
              <p:cNvSpPr>
                <a:spLocks/>
              </p:cNvSpPr>
              <p:nvPr/>
            </p:nvSpPr>
            <p:spPr bwMode="gray">
              <a:xfrm>
                <a:off x="912" y="2235"/>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8" name="Rectangle 14"/>
              <p:cNvSpPr>
                <a:spLocks noChangeArrowheads="1"/>
              </p:cNvSpPr>
              <p:nvPr/>
            </p:nvSpPr>
            <p:spPr bwMode="gray">
              <a:xfrm>
                <a:off x="816" y="1972"/>
                <a:ext cx="1440" cy="393"/>
              </a:xfrm>
              <a:prstGeom prst="rect">
                <a:avLst/>
              </a:prstGeom>
              <a:gradFill rotWithShape="1">
                <a:gsLst>
                  <a:gs pos="100000">
                    <a:schemeClr val="accent5"/>
                  </a:gs>
                  <a:gs pos="100000">
                    <a:schemeClr val="accent5">
                      <a:lumMod val="75000"/>
                    </a:schemeClr>
                  </a:gs>
                  <a:gs pos="100000">
                    <a:srgbClr val="92D050"/>
                  </a:gs>
                  <a:gs pos="98000">
                    <a:schemeClr val="accent4">
                      <a:lumMod val="60000"/>
                      <a:lumOff val="40000"/>
                    </a:schemeClr>
                  </a:gs>
                  <a:gs pos="100000">
                    <a:srgbClr val="79ABB4"/>
                  </a:gs>
                  <a:gs pos="100000">
                    <a:srgbClr val="B5D4CC"/>
                  </a:gs>
                  <a:gs pos="96000">
                    <a:srgbClr val="229E89"/>
                  </a:gs>
                  <a:gs pos="100000">
                    <a:schemeClr val="accent5">
                      <a:lumMod val="60000"/>
                      <a:lumOff val="40000"/>
                    </a:schemeClr>
                  </a:gs>
                  <a:gs pos="100000">
                    <a:srgbClr val="4889A1"/>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第四讲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cxnSp>
          <p:nvCxnSpPr>
            <p:cNvPr id="10" name="AutoShape 15"/>
            <p:cNvCxnSpPr>
              <a:cxnSpLocks noChangeShapeType="1"/>
            </p:cNvCxnSpPr>
            <p:nvPr/>
          </p:nvCxnSpPr>
          <p:spPr bwMode="gray">
            <a:xfrm>
              <a:off x="2770901" y="2282848"/>
              <a:ext cx="4997" cy="4456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16"/>
            <p:cNvCxnSpPr>
              <a:cxnSpLocks noChangeShapeType="1"/>
            </p:cNvCxnSpPr>
            <p:nvPr/>
          </p:nvCxnSpPr>
          <p:spPr bwMode="gray">
            <a:xfrm flipH="1">
              <a:off x="2775898" y="3167072"/>
              <a:ext cx="622" cy="4946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17"/>
            <p:cNvCxnSpPr>
              <a:cxnSpLocks noChangeShapeType="1"/>
              <a:endCxn id="28" idx="0"/>
            </p:cNvCxnSpPr>
            <p:nvPr/>
          </p:nvCxnSpPr>
          <p:spPr bwMode="gray">
            <a:xfrm>
              <a:off x="2784638" y="4100277"/>
              <a:ext cx="4997" cy="4819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Line 18"/>
            <p:cNvSpPr>
              <a:spLocks noChangeShapeType="1"/>
            </p:cNvSpPr>
            <p:nvPr/>
          </p:nvSpPr>
          <p:spPr bwMode="auto">
            <a:xfrm>
              <a:off x="2843375" y="2505681"/>
              <a:ext cx="5280213"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4" name="Line 19"/>
            <p:cNvSpPr>
              <a:spLocks noChangeShapeType="1"/>
            </p:cNvSpPr>
            <p:nvPr/>
          </p:nvSpPr>
          <p:spPr bwMode="auto">
            <a:xfrm flipV="1">
              <a:off x="2805220" y="3431559"/>
              <a:ext cx="5318368"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5" name="Line 20"/>
            <p:cNvSpPr>
              <a:spLocks noChangeShapeType="1"/>
            </p:cNvSpPr>
            <p:nvPr/>
          </p:nvSpPr>
          <p:spPr bwMode="auto">
            <a:xfrm flipV="1">
              <a:off x="2840420" y="4308338"/>
              <a:ext cx="5283168" cy="3289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6" name="Text Box 22"/>
            <p:cNvSpPr txBox="1">
              <a:spLocks noChangeArrowheads="1"/>
            </p:cNvSpPr>
            <p:nvPr/>
          </p:nvSpPr>
          <p:spPr bwMode="auto">
            <a:xfrm>
              <a:off x="3991625" y="2751927"/>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1.2 </a:t>
              </a:r>
              <a:r>
                <a:rPr lang="zh-CN" altLang="zh-CN" sz="2400" dirty="0">
                  <a:solidFill>
                    <a:schemeClr val="tx1">
                      <a:lumMod val="50000"/>
                    </a:schemeClr>
                  </a:solidFill>
                  <a:latin typeface="+mj-ea"/>
                  <a:ea typeface="+mj-ea"/>
                </a:rPr>
                <a:t>实训设备和元器件</a:t>
              </a:r>
            </a:p>
          </p:txBody>
        </p:sp>
        <p:sp>
          <p:nvSpPr>
            <p:cNvPr id="17" name="Text Box 23"/>
            <p:cNvSpPr txBox="1">
              <a:spLocks noChangeArrowheads="1"/>
            </p:cNvSpPr>
            <p:nvPr/>
          </p:nvSpPr>
          <p:spPr bwMode="auto">
            <a:xfrm>
              <a:off x="3979105" y="3638612"/>
              <a:ext cx="2156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1.3 </a:t>
              </a:r>
              <a:r>
                <a:rPr lang="zh-CN" altLang="zh-CN" sz="2400" dirty="0">
                  <a:solidFill>
                    <a:schemeClr val="tx1">
                      <a:lumMod val="50000"/>
                    </a:schemeClr>
                  </a:solidFill>
                  <a:latin typeface="+mj-ea"/>
                  <a:ea typeface="+mj-ea"/>
                </a:rPr>
                <a:t>相关知识  </a:t>
              </a:r>
            </a:p>
          </p:txBody>
        </p:sp>
        <p:sp>
          <p:nvSpPr>
            <p:cNvPr id="18" name="Text Box 24"/>
            <p:cNvSpPr txBox="1">
              <a:spLocks noChangeArrowheads="1"/>
            </p:cNvSpPr>
            <p:nvPr/>
          </p:nvSpPr>
          <p:spPr bwMode="auto">
            <a:xfrm>
              <a:off x="3997822" y="4582180"/>
              <a:ext cx="2896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1.4 </a:t>
              </a:r>
              <a:r>
                <a:rPr lang="zh-CN" altLang="zh-CN" sz="2400" dirty="0">
                  <a:solidFill>
                    <a:schemeClr val="tx1">
                      <a:lumMod val="50000"/>
                    </a:schemeClr>
                  </a:solidFill>
                  <a:latin typeface="+mj-ea"/>
                  <a:ea typeface="+mj-ea"/>
                </a:rPr>
                <a:t>训练内容和步骤</a:t>
              </a:r>
            </a:p>
          </p:txBody>
        </p:sp>
        <p:cxnSp>
          <p:nvCxnSpPr>
            <p:cNvPr id="19" name="直接连接符 18"/>
            <p:cNvCxnSpPr/>
            <p:nvPr/>
          </p:nvCxnSpPr>
          <p:spPr bwMode="auto">
            <a:xfrm>
              <a:off x="1894050" y="1871639"/>
              <a:ext cx="0" cy="4141231"/>
            </a:xfrm>
            <a:prstGeom prst="line">
              <a:avLst/>
            </a:prstGeom>
            <a:ln w="635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005007" y="1831063"/>
              <a:ext cx="1973617" cy="461665"/>
            </a:xfrm>
            <a:prstGeom prst="rect">
              <a:avLst/>
            </a:prstGeom>
          </p:spPr>
          <p:txBody>
            <a:bodyPr wrap="none">
              <a:spAutoFit/>
            </a:bodyPr>
            <a:lstStyle/>
            <a:p>
              <a:r>
                <a:rPr lang="en-US" altLang="zh-CN" sz="2400" dirty="0">
                  <a:solidFill>
                    <a:schemeClr val="tx1">
                      <a:lumMod val="50000"/>
                    </a:schemeClr>
                  </a:solidFill>
                  <a:latin typeface="+mj-ea"/>
                  <a:ea typeface="+mj-ea"/>
                </a:rPr>
                <a:t>1.1 </a:t>
              </a:r>
              <a:r>
                <a:rPr lang="zh-CN" altLang="zh-CN" sz="2400" dirty="0">
                  <a:solidFill>
                    <a:schemeClr val="tx1">
                      <a:lumMod val="50000"/>
                    </a:schemeClr>
                  </a:solidFill>
                  <a:latin typeface="+mj-ea"/>
                  <a:ea typeface="+mj-ea"/>
                </a:rPr>
                <a:t>训练目标</a:t>
              </a:r>
            </a:p>
          </p:txBody>
        </p:sp>
        <p:grpSp>
          <p:nvGrpSpPr>
            <p:cNvPr id="21" name="Group 12"/>
            <p:cNvGrpSpPr>
              <a:grpSpLocks/>
            </p:cNvGrpSpPr>
            <p:nvPr/>
          </p:nvGrpSpPr>
          <p:grpSpPr bwMode="auto">
            <a:xfrm>
              <a:off x="1947790" y="5574312"/>
              <a:ext cx="1791169" cy="499934"/>
              <a:chOff x="816" y="2304"/>
              <a:chExt cx="1440" cy="448"/>
            </a:xfrm>
          </p:grpSpPr>
          <p:sp>
            <p:nvSpPr>
              <p:cNvPr id="25" name="Freeform 13"/>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6" name="Rectangle 14"/>
              <p:cNvSpPr>
                <a:spLocks noChangeArrowheads="1"/>
              </p:cNvSpPr>
              <p:nvPr/>
            </p:nvSpPr>
            <p:spPr bwMode="gray">
              <a:xfrm>
                <a:off x="816" y="2304"/>
                <a:ext cx="1440" cy="393"/>
              </a:xfrm>
              <a:prstGeom prst="rect">
                <a:avLst/>
              </a:prstGeom>
              <a:gradFill rotWithShape="1">
                <a:gsLst>
                  <a:gs pos="97000">
                    <a:srgbClr val="B5D6E1"/>
                  </a:gs>
                  <a:gs pos="0">
                    <a:schemeClr val="accent5">
                      <a:lumMod val="40000"/>
                      <a:lumOff val="60000"/>
                    </a:schemeClr>
                  </a:gs>
                  <a:gs pos="100000">
                    <a:srgbClr val="92D050"/>
                  </a:gs>
                  <a:gs pos="98000">
                    <a:schemeClr val="accent4">
                      <a:lumMod val="60000"/>
                      <a:lumOff val="40000"/>
                    </a:schemeClr>
                  </a:gs>
                  <a:gs pos="0">
                    <a:srgbClr val="B5D4CC"/>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第</a:t>
                </a: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五</a:t>
                </a: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sp>
          <p:nvSpPr>
            <p:cNvPr id="22" name="Line 20"/>
            <p:cNvSpPr>
              <a:spLocks noChangeShapeType="1"/>
            </p:cNvSpPr>
            <p:nvPr/>
          </p:nvSpPr>
          <p:spPr bwMode="auto">
            <a:xfrm flipV="1">
              <a:off x="2803579" y="5253598"/>
              <a:ext cx="5320009" cy="36376"/>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cxnSp>
          <p:nvCxnSpPr>
            <p:cNvPr id="23" name="AutoShape 17"/>
            <p:cNvCxnSpPr>
              <a:cxnSpLocks noChangeShapeType="1"/>
            </p:cNvCxnSpPr>
            <p:nvPr/>
          </p:nvCxnSpPr>
          <p:spPr bwMode="gray">
            <a:xfrm flipH="1">
              <a:off x="2755467" y="5013187"/>
              <a:ext cx="9994" cy="5535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矩形 23"/>
            <p:cNvSpPr/>
            <p:nvPr/>
          </p:nvSpPr>
          <p:spPr>
            <a:xfrm>
              <a:off x="4022785" y="5566761"/>
              <a:ext cx="4100803" cy="461665"/>
            </a:xfrm>
            <a:prstGeom prst="rect">
              <a:avLst/>
            </a:prstGeom>
          </p:spPr>
          <p:txBody>
            <a:bodyPr wrap="none">
              <a:spAutoFit/>
            </a:bodyPr>
            <a:lstStyle/>
            <a:p>
              <a:r>
                <a:rPr lang="en-US" altLang="zh-CN" sz="2400" dirty="0">
                  <a:solidFill>
                    <a:schemeClr val="tx1">
                      <a:lumMod val="50000"/>
                    </a:schemeClr>
                  </a:solidFill>
                  <a:latin typeface="+mj-ea"/>
                  <a:ea typeface="+mj-ea"/>
                </a:rPr>
                <a:t>1.5 </a:t>
              </a:r>
              <a:r>
                <a:rPr lang="zh-CN" altLang="zh-CN" sz="2400" dirty="0">
                  <a:solidFill>
                    <a:schemeClr val="tx1">
                      <a:lumMod val="50000"/>
                    </a:schemeClr>
                  </a:solidFill>
                  <a:latin typeface="+mj-ea"/>
                  <a:ea typeface="+mj-ea"/>
                </a:rPr>
                <a:t>实训报告</a:t>
              </a:r>
              <a:r>
                <a:rPr lang="zh-CN" altLang="zh-CN" sz="2400" dirty="0" smtClean="0">
                  <a:solidFill>
                    <a:schemeClr val="tx1">
                      <a:lumMod val="50000"/>
                    </a:schemeClr>
                  </a:solidFill>
                  <a:latin typeface="+mj-ea"/>
                  <a:ea typeface="+mj-ea"/>
                </a:rPr>
                <a:t>要求</a:t>
              </a:r>
              <a:r>
                <a:rPr lang="zh-CN" altLang="en-US" sz="2400" dirty="0">
                  <a:solidFill>
                    <a:schemeClr val="tx1">
                      <a:lumMod val="50000"/>
                    </a:schemeClr>
                  </a:solidFill>
                  <a:latin typeface="+mj-ea"/>
                  <a:ea typeface="+mj-ea"/>
                </a:rPr>
                <a:t>及</a:t>
              </a:r>
              <a:r>
                <a:rPr lang="zh-CN" altLang="zh-CN" sz="2400" dirty="0" smtClean="0">
                  <a:solidFill>
                    <a:schemeClr val="tx1">
                      <a:lumMod val="50000"/>
                    </a:schemeClr>
                  </a:solidFill>
                  <a:latin typeface="+mj-ea"/>
                  <a:ea typeface="+mj-ea"/>
                </a:rPr>
                <a:t>考核</a:t>
              </a:r>
              <a:r>
                <a:rPr lang="zh-CN" altLang="zh-CN" sz="2400" dirty="0">
                  <a:solidFill>
                    <a:schemeClr val="tx1">
                      <a:lumMod val="50000"/>
                    </a:schemeClr>
                  </a:solidFill>
                  <a:latin typeface="+mj-ea"/>
                  <a:ea typeface="+mj-ea"/>
                </a:rPr>
                <a:t>标准</a:t>
              </a:r>
            </a:p>
          </p:txBody>
        </p:sp>
      </p:grpSp>
      <p:sp>
        <p:nvSpPr>
          <p:cNvPr id="35" name="TextBox 34"/>
          <p:cNvSpPr txBox="1"/>
          <p:nvPr/>
        </p:nvSpPr>
        <p:spPr>
          <a:xfrm>
            <a:off x="319834" y="762668"/>
            <a:ext cx="5815631" cy="523220"/>
          </a:xfrm>
          <a:prstGeom prst="rect">
            <a:avLst/>
          </a:prstGeom>
          <a:gradFill>
            <a:gsLst>
              <a:gs pos="100000">
                <a:schemeClr val="accent5">
                  <a:lumMod val="60000"/>
                  <a:lumOff val="40000"/>
                </a:schemeClr>
              </a:gs>
              <a:gs pos="100000">
                <a:schemeClr val="accent6">
                  <a:lumMod val="105000"/>
                  <a:satMod val="103000"/>
                  <a:tint val="73000"/>
                </a:schemeClr>
              </a:gs>
              <a:gs pos="100000">
                <a:schemeClr val="accent6">
                  <a:lumMod val="105000"/>
                  <a:satMod val="109000"/>
                  <a:tint val="81000"/>
                </a:schemeClr>
              </a:gs>
            </a:gsLst>
          </a:gradFill>
          <a:ln>
            <a:solidFill>
              <a:schemeClr val="bg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none">
            <a:spAutoFit/>
          </a:bodyPr>
          <a:lstStyle/>
          <a:p>
            <a:pPr algn="ct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21 </a:t>
            </a:r>
            <a:r>
              <a:rPr lang="zh-CN" altLang="en-US" sz="2800" b="1" dirty="0" smtClean="0">
                <a:latin typeface="微软雅黑" pitchFamily="34" charset="-122"/>
                <a:ea typeface="微软雅黑" pitchFamily="34" charset="-122"/>
              </a:rPr>
              <a:t> 十字路口交通灯的</a:t>
            </a:r>
            <a:r>
              <a:rPr lang="en-US" altLang="zh-CN" sz="2800" b="1" dirty="0" smtClean="0">
                <a:latin typeface="微软雅黑" pitchFamily="34" charset="-122"/>
                <a:ea typeface="微软雅黑" pitchFamily="34" charset="-122"/>
              </a:rPr>
              <a:t>PLC</a:t>
            </a:r>
            <a:r>
              <a:rPr lang="zh-CN" altLang="en-US" sz="2800" b="1" dirty="0" smtClean="0">
                <a:latin typeface="微软雅黑" pitchFamily="34" charset="-122"/>
                <a:ea typeface="微软雅黑" pitchFamily="34" charset="-122"/>
              </a:rPr>
              <a:t>控制</a:t>
            </a:r>
            <a:endParaRPr lang="en-US" altLang="zh-CN" sz="28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val="1516547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0892" y="836712"/>
            <a:ext cx="2212465" cy="461665"/>
          </a:xfrm>
          <a:prstGeom prst="rect">
            <a:avLst/>
          </a:prstGeom>
        </p:spPr>
        <p:txBody>
          <a:bodyPr wrap="none">
            <a:spAutoFit/>
          </a:bodyPr>
          <a:lstStyle/>
          <a:p>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程序设计</a:t>
            </a:r>
            <a:endParaRPr lang="zh-CN" altLang="zh-CN" sz="2400" dirty="0">
              <a:latin typeface="微软雅黑" pitchFamily="34" charset="-122"/>
              <a:ea typeface="微软雅黑" pitchFamily="34" charset="-122"/>
            </a:endParaRPr>
          </a:p>
        </p:txBody>
      </p:sp>
      <p:sp>
        <p:nvSpPr>
          <p:cNvPr id="2" name="矩形 1"/>
          <p:cNvSpPr/>
          <p:nvPr/>
        </p:nvSpPr>
        <p:spPr>
          <a:xfrm>
            <a:off x="1763688" y="1628800"/>
            <a:ext cx="6048672" cy="369332"/>
          </a:xfrm>
          <a:prstGeom prst="rect">
            <a:avLst/>
          </a:prstGeom>
        </p:spPr>
        <p:txBody>
          <a:bodyPr wrap="square">
            <a:spAutoFit/>
          </a:bodyPr>
          <a:lstStyle/>
          <a:p>
            <a:r>
              <a:rPr lang="zh-CN" altLang="zh-CN" dirty="0">
                <a:latin typeface="微软雅黑" pitchFamily="34" charset="-122"/>
                <a:ea typeface="微软雅黑" pitchFamily="34" charset="-122"/>
              </a:rPr>
              <a:t>表21-4  图21-8所示梯形图对应的指令程序表</a:t>
            </a:r>
          </a:p>
        </p:txBody>
      </p:sp>
      <p:graphicFrame>
        <p:nvGraphicFramePr>
          <p:cNvPr id="6" name="表格 5"/>
          <p:cNvGraphicFramePr>
            <a:graphicFrameLocks noGrp="1"/>
          </p:cNvGraphicFramePr>
          <p:nvPr>
            <p:extLst>
              <p:ext uri="{D42A27DB-BD31-4B8C-83A1-F6EECF244321}">
                <p14:modId xmlns:p14="http://schemas.microsoft.com/office/powerpoint/2010/main" val="2495306017"/>
              </p:ext>
            </p:extLst>
          </p:nvPr>
        </p:nvGraphicFramePr>
        <p:xfrm>
          <a:off x="1187624" y="2276872"/>
          <a:ext cx="6408712" cy="3672405"/>
        </p:xfrm>
        <a:graphic>
          <a:graphicData uri="http://schemas.openxmlformats.org/drawingml/2006/table">
            <a:tbl>
              <a:tblPr/>
              <a:tblGrid>
                <a:gridCol w="1601820"/>
                <a:gridCol w="1601820"/>
                <a:gridCol w="1602536"/>
                <a:gridCol w="1602536"/>
              </a:tblGrid>
              <a:tr h="408045">
                <a:tc>
                  <a:txBody>
                    <a:bodyPr/>
                    <a:lstStyle/>
                    <a:p>
                      <a:pPr algn="just">
                        <a:lnSpc>
                          <a:spcPts val="2300"/>
                        </a:lnSpc>
                        <a:spcAft>
                          <a:spcPts val="0"/>
                        </a:spcAft>
                      </a:pPr>
                      <a:r>
                        <a:rPr lang="zh-CN" sz="1400" kern="100" dirty="0">
                          <a:effectLst/>
                          <a:latin typeface="微软雅黑" pitchFamily="34" charset="-122"/>
                          <a:ea typeface="微软雅黑" pitchFamily="34" charset="-122"/>
                        </a:rPr>
                        <a:t>指令程序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ts val="2300"/>
                        </a:lnSpc>
                        <a:spcAft>
                          <a:spcPts val="0"/>
                        </a:spcAft>
                      </a:pPr>
                      <a:r>
                        <a:rPr lang="zh-CN" sz="1400" kern="100" dirty="0">
                          <a:effectLst/>
                          <a:latin typeface="微软雅黑" pitchFamily="34" charset="-122"/>
                          <a:ea typeface="微软雅黑" pitchFamily="34" charset="-122"/>
                        </a:rPr>
                        <a:t>指令程序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ts val="2300"/>
                        </a:lnSpc>
                        <a:spcAft>
                          <a:spcPts val="0"/>
                        </a:spcAft>
                      </a:pPr>
                      <a:r>
                        <a:rPr lang="zh-CN" sz="1400" kern="100" dirty="0">
                          <a:effectLst/>
                          <a:latin typeface="微软雅黑" pitchFamily="34" charset="-122"/>
                          <a:ea typeface="微软雅黑" pitchFamily="34" charset="-122"/>
                        </a:rPr>
                        <a:t>指令程序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ts val="2300"/>
                        </a:lnSpc>
                        <a:spcAft>
                          <a:spcPts val="0"/>
                        </a:spcAft>
                      </a:pPr>
                      <a:r>
                        <a:rPr lang="zh-CN" sz="1400" kern="100" dirty="0">
                          <a:effectLst/>
                          <a:latin typeface="微软雅黑" pitchFamily="34" charset="-122"/>
                          <a:ea typeface="微软雅黑" pitchFamily="34" charset="-122"/>
                        </a:rPr>
                        <a:t>指令程序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408045">
                <a:tc>
                  <a:txBody>
                    <a:bodyPr/>
                    <a:lstStyle/>
                    <a:p>
                      <a:pPr algn="just">
                        <a:lnSpc>
                          <a:spcPts val="2300"/>
                        </a:lnSpc>
                        <a:spcAft>
                          <a:spcPts val="0"/>
                        </a:spcAft>
                      </a:pPr>
                      <a:r>
                        <a:rPr lang="en-US" sz="1400" kern="100" dirty="0">
                          <a:effectLst/>
                          <a:latin typeface="微软雅黑" pitchFamily="34" charset="-122"/>
                          <a:ea typeface="微软雅黑" pitchFamily="34" charset="-122"/>
                        </a:rPr>
                        <a:t>0  LD  X000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19  OUT  T3</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40  OUT  Y006</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56  ANI  T6</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08045">
                <a:tc>
                  <a:txBody>
                    <a:bodyPr/>
                    <a:lstStyle/>
                    <a:p>
                      <a:pPr algn="just">
                        <a:lnSpc>
                          <a:spcPts val="2300"/>
                        </a:lnSpc>
                        <a:spcAft>
                          <a:spcPts val="0"/>
                        </a:spcAft>
                      </a:pPr>
                      <a:r>
                        <a:rPr lang="en-US" sz="1400" kern="100" dirty="0">
                          <a:effectLst/>
                          <a:latin typeface="微软雅黑" pitchFamily="34" charset="-122"/>
                          <a:ea typeface="微软雅黑" pitchFamily="34" charset="-122"/>
                        </a:rPr>
                        <a:t>1  OR  M100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K30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41  LD   T0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57  AMD  T10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08045">
                <a:tc>
                  <a:txBody>
                    <a:bodyPr/>
                    <a:lstStyle/>
                    <a:p>
                      <a:pPr algn="just">
                        <a:lnSpc>
                          <a:spcPts val="2300"/>
                        </a:lnSpc>
                        <a:spcAft>
                          <a:spcPts val="0"/>
                        </a:spcAft>
                      </a:pPr>
                      <a:r>
                        <a:rPr lang="en-US" sz="1400" kern="100">
                          <a:effectLst/>
                          <a:latin typeface="微软雅黑" pitchFamily="34" charset="-122"/>
                          <a:ea typeface="微软雅黑" pitchFamily="34" charset="-122"/>
                        </a:rPr>
                        <a:t>2  ANI  X001</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22  LD  T3</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42  OUT  Y002</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58  ORB</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08045">
                <a:tc>
                  <a:txBody>
                    <a:bodyPr/>
                    <a:lstStyle/>
                    <a:p>
                      <a:pPr algn="just">
                        <a:lnSpc>
                          <a:spcPts val="2300"/>
                        </a:lnSpc>
                        <a:spcAft>
                          <a:spcPts val="0"/>
                        </a:spcAft>
                      </a:pPr>
                      <a:r>
                        <a:rPr lang="en-US" sz="1400" kern="100">
                          <a:effectLst/>
                          <a:latin typeface="微软雅黑" pitchFamily="34" charset="-122"/>
                          <a:ea typeface="微软雅黑" pitchFamily="34" charset="-122"/>
                        </a:rPr>
                        <a:t>3  OUT  M100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23  OUT  T4</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43  LD  Y006</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59  OUT  Y004</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08045">
                <a:tc>
                  <a:txBody>
                    <a:bodyPr/>
                    <a:lstStyle/>
                    <a:p>
                      <a:pPr algn="just">
                        <a:lnSpc>
                          <a:spcPts val="2300"/>
                        </a:lnSpc>
                        <a:spcAft>
                          <a:spcPts val="0"/>
                        </a:spcAft>
                      </a:pPr>
                      <a:r>
                        <a:rPr lang="en-US" sz="1400" kern="100">
                          <a:effectLst/>
                          <a:latin typeface="微软雅黑" pitchFamily="34" charset="-122"/>
                          <a:ea typeface="微软雅黑" pitchFamily="34" charset="-122"/>
                        </a:rPr>
                        <a:t>4  LD  M100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K20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44  ANI  T2</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60  LD  T6</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08045">
                <a:tc>
                  <a:txBody>
                    <a:bodyPr/>
                    <a:lstStyle/>
                    <a:p>
                      <a:pPr algn="just">
                        <a:lnSpc>
                          <a:spcPts val="2300"/>
                        </a:lnSpc>
                        <a:spcAft>
                          <a:spcPts val="0"/>
                        </a:spcAft>
                      </a:pPr>
                      <a:r>
                        <a:rPr lang="en-US" sz="1400" kern="100">
                          <a:effectLst/>
                          <a:latin typeface="微软雅黑" pitchFamily="34" charset="-122"/>
                          <a:ea typeface="微软雅黑" pitchFamily="34" charset="-122"/>
                        </a:rPr>
                        <a:t>5  ANI  T1</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26  LD  T0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45  LD   T2</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61  ANI  T7</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08045">
                <a:tc>
                  <a:txBody>
                    <a:bodyPr/>
                    <a:lstStyle/>
                    <a:p>
                      <a:pPr algn="just">
                        <a:lnSpc>
                          <a:spcPts val="2300"/>
                        </a:lnSpc>
                        <a:spcAft>
                          <a:spcPts val="0"/>
                        </a:spcAft>
                      </a:pPr>
                      <a:r>
                        <a:rPr lang="en-US" sz="1400" kern="100">
                          <a:effectLst/>
                          <a:latin typeface="微软雅黑" pitchFamily="34" charset="-122"/>
                          <a:ea typeface="微软雅黑" pitchFamily="34" charset="-122"/>
                        </a:rPr>
                        <a:t>6  OUT  T0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27  OUT  T5</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46  AND  T3</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62  OUT  Y005</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08045">
                <a:tc>
                  <a:txBody>
                    <a:bodyPr/>
                    <a:lstStyle/>
                    <a:p>
                      <a:pPr algn="just">
                        <a:lnSpc>
                          <a:spcPts val="2300"/>
                        </a:lnSpc>
                        <a:spcAft>
                          <a:spcPts val="0"/>
                        </a:spcAft>
                      </a:pPr>
                      <a:r>
                        <a:rPr lang="en-US" sz="1400" kern="100" dirty="0">
                          <a:effectLst/>
                          <a:latin typeface="微软雅黑" pitchFamily="34" charset="-122"/>
                          <a:ea typeface="微软雅黑" pitchFamily="34" charset="-122"/>
                        </a:rPr>
                        <a:t>K300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K250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47  AND  T10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63  LD  M100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3880064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0892" y="836712"/>
            <a:ext cx="2212465" cy="461665"/>
          </a:xfrm>
          <a:prstGeom prst="rect">
            <a:avLst/>
          </a:prstGeom>
        </p:spPr>
        <p:txBody>
          <a:bodyPr wrap="none">
            <a:spAutoFit/>
          </a:bodyPr>
          <a:lstStyle/>
          <a:p>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程序设计</a:t>
            </a:r>
            <a:endParaRPr lang="zh-CN" altLang="zh-CN" sz="2400" dirty="0">
              <a:latin typeface="微软雅黑" pitchFamily="34" charset="-122"/>
              <a:ea typeface="微软雅黑" pitchFamily="34" charset="-122"/>
            </a:endParaRPr>
          </a:p>
        </p:txBody>
      </p:sp>
      <p:sp>
        <p:nvSpPr>
          <p:cNvPr id="2" name="矩形 1"/>
          <p:cNvSpPr/>
          <p:nvPr/>
        </p:nvSpPr>
        <p:spPr>
          <a:xfrm>
            <a:off x="1847124" y="1670100"/>
            <a:ext cx="5904656" cy="369332"/>
          </a:xfrm>
          <a:prstGeom prst="rect">
            <a:avLst/>
          </a:prstGeom>
        </p:spPr>
        <p:txBody>
          <a:bodyPr wrap="square">
            <a:spAutoFit/>
          </a:bodyPr>
          <a:lstStyle/>
          <a:p>
            <a:r>
              <a:rPr lang="zh-CN" altLang="zh-CN" dirty="0">
                <a:latin typeface="微软雅黑" pitchFamily="34" charset="-122"/>
                <a:ea typeface="微软雅黑" pitchFamily="34" charset="-122"/>
              </a:rPr>
              <a:t>表21-4  图21-8所示梯形图对应的指令程序表</a:t>
            </a:r>
          </a:p>
        </p:txBody>
      </p:sp>
      <p:graphicFrame>
        <p:nvGraphicFramePr>
          <p:cNvPr id="4" name="表格 3"/>
          <p:cNvGraphicFramePr>
            <a:graphicFrameLocks noGrp="1"/>
          </p:cNvGraphicFramePr>
          <p:nvPr>
            <p:extLst>
              <p:ext uri="{D42A27DB-BD31-4B8C-83A1-F6EECF244321}">
                <p14:modId xmlns:p14="http://schemas.microsoft.com/office/powerpoint/2010/main" val="2832492878"/>
              </p:ext>
            </p:extLst>
          </p:nvPr>
        </p:nvGraphicFramePr>
        <p:xfrm>
          <a:off x="1259632" y="2204864"/>
          <a:ext cx="6264696" cy="3888432"/>
        </p:xfrm>
        <a:graphic>
          <a:graphicData uri="http://schemas.openxmlformats.org/drawingml/2006/table">
            <a:tbl>
              <a:tblPr/>
              <a:tblGrid>
                <a:gridCol w="1565824"/>
                <a:gridCol w="1565824"/>
                <a:gridCol w="1566524"/>
                <a:gridCol w="1566524"/>
              </a:tblGrid>
              <a:tr h="486054">
                <a:tc>
                  <a:txBody>
                    <a:bodyPr/>
                    <a:lstStyle/>
                    <a:p>
                      <a:pPr algn="just">
                        <a:lnSpc>
                          <a:spcPts val="2300"/>
                        </a:lnSpc>
                        <a:spcAft>
                          <a:spcPts val="0"/>
                        </a:spcAft>
                      </a:pPr>
                      <a:r>
                        <a:rPr lang="en-US" sz="1400" kern="100" dirty="0">
                          <a:effectLst/>
                          <a:latin typeface="微软雅黑" pitchFamily="34" charset="-122"/>
                          <a:ea typeface="微软雅黑" pitchFamily="34" charset="-122"/>
                        </a:rPr>
                        <a:t>9  LD  T0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30  LD  T5</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48  ORB</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64  ANI  T11</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86054">
                <a:tc>
                  <a:txBody>
                    <a:bodyPr/>
                    <a:lstStyle/>
                    <a:p>
                      <a:pPr algn="just">
                        <a:lnSpc>
                          <a:spcPts val="2300"/>
                        </a:lnSpc>
                        <a:spcAft>
                          <a:spcPts val="0"/>
                        </a:spcAft>
                      </a:pPr>
                      <a:r>
                        <a:rPr lang="en-US" sz="1400" kern="100" dirty="0">
                          <a:effectLst/>
                          <a:latin typeface="微软雅黑" pitchFamily="34" charset="-122"/>
                          <a:ea typeface="微软雅黑" pitchFamily="34" charset="-122"/>
                        </a:rPr>
                        <a:t>10  OUT  T1</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31  OUT  T6</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49  OUT  Y000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65  OUT  T10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86054">
                <a:tc>
                  <a:txBody>
                    <a:bodyPr/>
                    <a:lstStyle/>
                    <a:p>
                      <a:pPr algn="just">
                        <a:lnSpc>
                          <a:spcPts val="2300"/>
                        </a:lnSpc>
                        <a:spcAft>
                          <a:spcPts val="0"/>
                        </a:spcAft>
                      </a:pPr>
                      <a:r>
                        <a:rPr lang="en-US" sz="1400" kern="100" dirty="0">
                          <a:effectLst/>
                          <a:latin typeface="微软雅黑" pitchFamily="34" charset="-122"/>
                          <a:ea typeface="微软雅黑" pitchFamily="34" charset="-122"/>
                        </a:rPr>
                        <a:t>K300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K30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50  LD  T3</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K5</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86054">
                <a:tc>
                  <a:txBody>
                    <a:bodyPr/>
                    <a:lstStyle/>
                    <a:p>
                      <a:pPr algn="just">
                        <a:lnSpc>
                          <a:spcPts val="2300"/>
                        </a:lnSpc>
                        <a:spcAft>
                          <a:spcPts val="0"/>
                        </a:spcAft>
                      </a:pPr>
                      <a:r>
                        <a:rPr lang="en-US" sz="1400" kern="100" dirty="0">
                          <a:effectLst/>
                          <a:latin typeface="微软雅黑" pitchFamily="34" charset="-122"/>
                          <a:ea typeface="微软雅黑" pitchFamily="34" charset="-122"/>
                        </a:rPr>
                        <a:t>13  LD  M100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34  LD  T6</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51  ANI  T4</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68  LD  T10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86054">
                <a:tc>
                  <a:txBody>
                    <a:bodyPr/>
                    <a:lstStyle/>
                    <a:p>
                      <a:pPr algn="just">
                        <a:lnSpc>
                          <a:spcPts val="2300"/>
                        </a:lnSpc>
                        <a:spcAft>
                          <a:spcPts val="0"/>
                        </a:spcAft>
                      </a:pPr>
                      <a:r>
                        <a:rPr lang="en-US" sz="1400" kern="100">
                          <a:effectLst/>
                          <a:latin typeface="微软雅黑" pitchFamily="34" charset="-122"/>
                          <a:ea typeface="微软雅黑" pitchFamily="34" charset="-122"/>
                        </a:rPr>
                        <a:t>14  ANI  T0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35  OUT  T7</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52  OUT  Y001</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69  OUT  T11</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86054">
                <a:tc>
                  <a:txBody>
                    <a:bodyPr/>
                    <a:lstStyle/>
                    <a:p>
                      <a:pPr algn="just">
                        <a:lnSpc>
                          <a:spcPts val="2300"/>
                        </a:lnSpc>
                        <a:spcAft>
                          <a:spcPts val="0"/>
                        </a:spcAft>
                      </a:pPr>
                      <a:r>
                        <a:rPr lang="en-US" sz="1400" kern="100">
                          <a:effectLst/>
                          <a:latin typeface="微软雅黑" pitchFamily="34" charset="-122"/>
                          <a:ea typeface="微软雅黑" pitchFamily="34" charset="-122"/>
                        </a:rPr>
                        <a:t>15  OUT  T2</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K20</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53  LD  Y002</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K5</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86054">
                <a:tc>
                  <a:txBody>
                    <a:bodyPr/>
                    <a:lstStyle/>
                    <a:p>
                      <a:pPr algn="just">
                        <a:lnSpc>
                          <a:spcPts val="2300"/>
                        </a:lnSpc>
                        <a:spcAft>
                          <a:spcPts val="0"/>
                        </a:spcAft>
                      </a:pPr>
                      <a:r>
                        <a:rPr lang="en-US" sz="1400" kern="100">
                          <a:effectLst/>
                          <a:latin typeface="微软雅黑" pitchFamily="34" charset="-122"/>
                          <a:ea typeface="微软雅黑" pitchFamily="34" charset="-122"/>
                        </a:rPr>
                        <a:t>K250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38  LD  M100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54  ANI  T5</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72  END</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86054">
                <a:tc>
                  <a:txBody>
                    <a:bodyPr/>
                    <a:lstStyle/>
                    <a:p>
                      <a:pPr algn="just">
                        <a:lnSpc>
                          <a:spcPts val="2300"/>
                        </a:lnSpc>
                        <a:spcAft>
                          <a:spcPts val="0"/>
                        </a:spcAft>
                      </a:pPr>
                      <a:r>
                        <a:rPr lang="en-US" sz="1400" kern="100">
                          <a:effectLst/>
                          <a:latin typeface="微软雅黑" pitchFamily="34" charset="-122"/>
                          <a:ea typeface="微软雅黑" pitchFamily="34" charset="-122"/>
                        </a:rPr>
                        <a:t>18  LD  T2</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a:effectLst/>
                          <a:latin typeface="微软雅黑" pitchFamily="34" charset="-122"/>
                          <a:ea typeface="微软雅黑" pitchFamily="34" charset="-122"/>
                        </a:rPr>
                        <a:t>39  ANI  T0</a:t>
                      </a:r>
                      <a:endParaRPr lang="zh-CN" sz="1400" kern="10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55  LD  T5</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ts val="2300"/>
                        </a:lnSpc>
                        <a:spcAft>
                          <a:spcPts val="0"/>
                        </a:spcAft>
                      </a:pPr>
                      <a:r>
                        <a:rPr lang="en-US" sz="1400" kern="10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1745354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39156" y="836711"/>
            <a:ext cx="2212465" cy="461665"/>
          </a:xfrm>
          <a:prstGeom prst="rect">
            <a:avLst/>
          </a:prstGeom>
        </p:spPr>
        <p:txBody>
          <a:bodyPr wrap="none">
            <a:spAutoFit/>
          </a:bodyPr>
          <a:lstStyle/>
          <a:p>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程序设计</a:t>
            </a:r>
            <a:endParaRPr lang="zh-CN" altLang="zh-CN" sz="2400" dirty="0">
              <a:latin typeface="微软雅黑" pitchFamily="34" charset="-122"/>
              <a:ea typeface="微软雅黑" pitchFamily="34" charset="-122"/>
            </a:endParaRPr>
          </a:p>
        </p:txBody>
      </p:sp>
      <p:sp>
        <p:nvSpPr>
          <p:cNvPr id="4" name="矩形 3"/>
          <p:cNvSpPr/>
          <p:nvPr/>
        </p:nvSpPr>
        <p:spPr>
          <a:xfrm>
            <a:off x="859670" y="1326684"/>
            <a:ext cx="7096706" cy="1015663"/>
          </a:xfrm>
          <a:prstGeom prst="rect">
            <a:avLst/>
          </a:prstGeom>
        </p:spPr>
        <p:txBody>
          <a:bodyPr wrap="square">
            <a:spAutoFit/>
          </a:bodyPr>
          <a:lstStyle/>
          <a:p>
            <a:r>
              <a:rPr lang="zh-CN" altLang="zh-CN" sz="2000" dirty="0">
                <a:latin typeface="微软雅黑" pitchFamily="34" charset="-122"/>
                <a:ea typeface="微软雅黑" pitchFamily="34" charset="-122"/>
              </a:rPr>
              <a:t>② 方法二：用顺序功能图编程。根据交通信号灯控制的时序图，如图</a:t>
            </a:r>
            <a:r>
              <a:rPr lang="en-US" altLang="zh-CN" sz="2000" dirty="0">
                <a:latin typeface="微软雅黑" pitchFamily="34" charset="-122"/>
                <a:ea typeface="微软雅黑" pitchFamily="34" charset="-122"/>
              </a:rPr>
              <a:t>21-7</a:t>
            </a:r>
            <a:r>
              <a:rPr lang="zh-CN" altLang="zh-CN" sz="2000" dirty="0">
                <a:latin typeface="微软雅黑" pitchFamily="34" charset="-122"/>
                <a:ea typeface="微软雅黑" pitchFamily="34" charset="-122"/>
              </a:rPr>
              <a:t>所示，画出交通信号灯控制的顺序功能图，如图</a:t>
            </a:r>
            <a:r>
              <a:rPr lang="en-US" altLang="zh-CN" sz="2000" dirty="0">
                <a:latin typeface="微软雅黑" pitchFamily="34" charset="-122"/>
                <a:ea typeface="微软雅黑" pitchFamily="34" charset="-122"/>
              </a:rPr>
              <a:t>21-9</a:t>
            </a:r>
            <a:r>
              <a:rPr lang="zh-CN" altLang="zh-CN" sz="2000" dirty="0">
                <a:latin typeface="微软雅黑" pitchFamily="34" charset="-122"/>
                <a:ea typeface="微软雅黑" pitchFamily="34" charset="-122"/>
              </a:rPr>
              <a:t>所示。</a:t>
            </a:r>
          </a:p>
        </p:txBody>
      </p:sp>
      <p:pic>
        <p:nvPicPr>
          <p:cNvPr id="7" name="图片 6"/>
          <p:cNvPicPr/>
          <p:nvPr/>
        </p:nvPicPr>
        <p:blipFill>
          <a:blip r:embed="rId2"/>
          <a:stretch>
            <a:fillRect/>
          </a:stretch>
        </p:blipFill>
        <p:spPr>
          <a:xfrm>
            <a:off x="2448748" y="2342347"/>
            <a:ext cx="3563411" cy="3579688"/>
          </a:xfrm>
          <a:prstGeom prst="rect">
            <a:avLst/>
          </a:prstGeom>
        </p:spPr>
      </p:pic>
      <p:sp>
        <p:nvSpPr>
          <p:cNvPr id="8" name="矩形 7"/>
          <p:cNvSpPr/>
          <p:nvPr/>
        </p:nvSpPr>
        <p:spPr>
          <a:xfrm>
            <a:off x="2582405" y="5922035"/>
            <a:ext cx="3296095" cy="369332"/>
          </a:xfrm>
          <a:prstGeom prst="rect">
            <a:avLst/>
          </a:prstGeom>
        </p:spPr>
        <p:txBody>
          <a:bodyPr wrap="none">
            <a:spAutoFit/>
          </a:bodyPr>
          <a:lstStyle/>
          <a:p>
            <a:r>
              <a:rPr lang="zh-CN" altLang="zh-CN" dirty="0">
                <a:latin typeface="微软雅黑" pitchFamily="34" charset="-122"/>
                <a:ea typeface="微软雅黑" pitchFamily="34" charset="-122"/>
              </a:rPr>
              <a:t>图21-9 交通灯控制顺序功能图</a:t>
            </a:r>
          </a:p>
        </p:txBody>
      </p:sp>
    </p:spTree>
    <p:extLst>
      <p:ext uri="{BB962C8B-B14F-4D97-AF65-F5344CB8AC3E}">
        <p14:creationId xmlns:p14="http://schemas.microsoft.com/office/powerpoint/2010/main" val="2492917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0892" y="836712"/>
            <a:ext cx="2212465" cy="461665"/>
          </a:xfrm>
          <a:prstGeom prst="rect">
            <a:avLst/>
          </a:prstGeom>
        </p:spPr>
        <p:txBody>
          <a:bodyPr wrap="none">
            <a:spAutoFit/>
          </a:bodyPr>
          <a:lstStyle/>
          <a:p>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程序设计</a:t>
            </a:r>
            <a:endParaRPr lang="zh-CN" altLang="zh-CN" sz="2400" dirty="0">
              <a:latin typeface="微软雅黑" pitchFamily="34" charset="-122"/>
              <a:ea typeface="微软雅黑" pitchFamily="34" charset="-122"/>
            </a:endParaRPr>
          </a:p>
        </p:txBody>
      </p:sp>
      <p:pic>
        <p:nvPicPr>
          <p:cNvPr id="6" name="图片 5"/>
          <p:cNvPicPr/>
          <p:nvPr/>
        </p:nvPicPr>
        <p:blipFill>
          <a:blip r:embed="rId2"/>
          <a:stretch>
            <a:fillRect/>
          </a:stretch>
        </p:blipFill>
        <p:spPr>
          <a:xfrm>
            <a:off x="2540939" y="1298376"/>
            <a:ext cx="4911382" cy="4581167"/>
          </a:xfrm>
          <a:prstGeom prst="rect">
            <a:avLst/>
          </a:prstGeom>
        </p:spPr>
      </p:pic>
      <p:sp>
        <p:nvSpPr>
          <p:cNvPr id="2" name="矩形 1"/>
          <p:cNvSpPr/>
          <p:nvPr/>
        </p:nvSpPr>
        <p:spPr>
          <a:xfrm>
            <a:off x="2540938" y="5877272"/>
            <a:ext cx="5454352" cy="369332"/>
          </a:xfrm>
          <a:prstGeom prst="rect">
            <a:avLst/>
          </a:prstGeom>
        </p:spPr>
        <p:txBody>
          <a:bodyPr wrap="square">
            <a:spAutoFit/>
          </a:bodyPr>
          <a:lstStyle/>
          <a:p>
            <a:r>
              <a:rPr lang="zh-CN" altLang="zh-CN" dirty="0">
                <a:latin typeface="微软雅黑" pitchFamily="34" charset="-122"/>
                <a:ea typeface="微软雅黑" pitchFamily="34" charset="-122"/>
              </a:rPr>
              <a:t>图21-10 十字路口交通信号灯控制梯形图程序</a:t>
            </a:r>
          </a:p>
        </p:txBody>
      </p:sp>
    </p:spTree>
    <p:extLst>
      <p:ext uri="{BB962C8B-B14F-4D97-AF65-F5344CB8AC3E}">
        <p14:creationId xmlns:p14="http://schemas.microsoft.com/office/powerpoint/2010/main" val="392785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903040"/>
            <a:ext cx="3135795" cy="461665"/>
          </a:xfrm>
          <a:prstGeom prst="rect">
            <a:avLst/>
          </a:prstGeom>
        </p:spPr>
        <p:txBody>
          <a:bodyPr wrap="none">
            <a:spAutoFit/>
          </a:bodyPr>
          <a:lstStyle/>
          <a:p>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4</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运行与调试程序</a:t>
            </a:r>
            <a:endParaRPr lang="zh-CN" altLang="zh-CN" sz="2400" dirty="0">
              <a:latin typeface="微软雅黑" pitchFamily="34" charset="-122"/>
              <a:ea typeface="微软雅黑" pitchFamily="34" charset="-122"/>
            </a:endParaRPr>
          </a:p>
        </p:txBody>
      </p:sp>
      <p:sp>
        <p:nvSpPr>
          <p:cNvPr id="4" name="矩形 3"/>
          <p:cNvSpPr/>
          <p:nvPr/>
        </p:nvSpPr>
        <p:spPr>
          <a:xfrm>
            <a:off x="1013321" y="1484784"/>
            <a:ext cx="7225035" cy="4459041"/>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① 将梯形图程序输入到计算机。</a:t>
            </a:r>
          </a:p>
          <a:p>
            <a:pPr>
              <a:lnSpc>
                <a:spcPct val="150000"/>
              </a:lnSpc>
            </a:pPr>
            <a:r>
              <a:rPr lang="zh-CN" altLang="zh-CN" sz="2400" dirty="0">
                <a:latin typeface="微软雅黑" pitchFamily="34" charset="-122"/>
                <a:ea typeface="微软雅黑" pitchFamily="34" charset="-122"/>
              </a:rPr>
              <a:t>② 按图</a:t>
            </a:r>
            <a:r>
              <a:rPr lang="en-US" altLang="zh-CN" sz="2400" dirty="0">
                <a:latin typeface="微软雅黑" pitchFamily="34" charset="-122"/>
                <a:ea typeface="微软雅黑" pitchFamily="34" charset="-122"/>
              </a:rPr>
              <a:t>21-6</a:t>
            </a:r>
            <a:r>
              <a:rPr lang="zh-CN" altLang="zh-CN" sz="2400" dirty="0">
                <a:latin typeface="微软雅黑" pitchFamily="34" charset="-122"/>
                <a:ea typeface="微软雅黑" pitchFamily="34" charset="-122"/>
              </a:rPr>
              <a:t>所示连接好</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的输入端与输出端，将</a:t>
            </a:r>
            <a:r>
              <a:rPr lang="en-US" altLang="zh-CN" sz="2400" dirty="0">
                <a:latin typeface="微软雅黑" pitchFamily="34" charset="-122"/>
                <a:ea typeface="微软雅黑" pitchFamily="34" charset="-122"/>
              </a:rPr>
              <a:t>PLC</a:t>
            </a:r>
            <a:r>
              <a:rPr lang="zh-CN" altLang="zh-CN" sz="2400" dirty="0">
                <a:latin typeface="微软雅黑" pitchFamily="34" charset="-122"/>
                <a:ea typeface="微软雅黑" pitchFamily="34" charset="-122"/>
              </a:rPr>
              <a:t>与计算机连接好。</a:t>
            </a:r>
          </a:p>
          <a:p>
            <a:pPr>
              <a:lnSpc>
                <a:spcPct val="150000"/>
              </a:lnSpc>
            </a:pPr>
            <a:r>
              <a:rPr lang="zh-CN" altLang="zh-CN" sz="2400" dirty="0">
                <a:latin typeface="微软雅黑" pitchFamily="34" charset="-122"/>
                <a:ea typeface="微软雅黑" pitchFamily="34" charset="-122"/>
              </a:rPr>
              <a:t>③ 对程序进行调试运行。将</a:t>
            </a:r>
            <a:r>
              <a:rPr lang="en-US" altLang="zh-CN" sz="2400" dirty="0">
                <a:latin typeface="微软雅黑" pitchFamily="34" charset="-122"/>
                <a:ea typeface="微软雅黑" pitchFamily="34" charset="-122"/>
              </a:rPr>
              <a:t>S</a:t>
            </a:r>
            <a:r>
              <a:rPr lang="zh-CN" altLang="zh-CN" sz="2400" dirty="0">
                <a:latin typeface="微软雅黑" pitchFamily="34" charset="-122"/>
                <a:ea typeface="微软雅黑" pitchFamily="34" charset="-122"/>
              </a:rPr>
              <a:t>闭合，按下启动按钮</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，观察</a:t>
            </a:r>
            <a:r>
              <a:rPr lang="en-US" altLang="zh-CN" sz="2400" dirty="0" err="1">
                <a:latin typeface="微软雅黑" pitchFamily="34" charset="-122"/>
                <a:ea typeface="微软雅黑" pitchFamily="34" charset="-122"/>
              </a:rPr>
              <a:t>HLl</a:t>
            </a:r>
            <a:r>
              <a:rPr lang="en-US" altLang="zh-CN" sz="2400" dirty="0">
                <a:latin typeface="微软雅黑" pitchFamily="34" charset="-122"/>
                <a:ea typeface="微软雅黑" pitchFamily="34" charset="-122"/>
              </a:rPr>
              <a:t> </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HL6</a:t>
            </a:r>
            <a:r>
              <a:rPr lang="zh-CN" altLang="zh-CN" sz="2400" dirty="0">
                <a:latin typeface="微软雅黑" pitchFamily="34" charset="-122"/>
                <a:ea typeface="微软雅黑" pitchFamily="34" charset="-122"/>
              </a:rPr>
              <a:t>的指示状态。将</a:t>
            </a:r>
            <a:r>
              <a:rPr lang="en-US" altLang="zh-CN" sz="2400" dirty="0">
                <a:latin typeface="微软雅黑" pitchFamily="34" charset="-122"/>
                <a:ea typeface="微软雅黑" pitchFamily="34" charset="-122"/>
              </a:rPr>
              <a:t>S</a:t>
            </a:r>
            <a:r>
              <a:rPr lang="zh-CN" altLang="zh-CN" sz="2400" dirty="0">
                <a:latin typeface="微软雅黑" pitchFamily="34" charset="-122"/>
                <a:ea typeface="微软雅黑" pitchFamily="34" charset="-122"/>
              </a:rPr>
              <a:t>打开，按下启动按钮</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，观察</a:t>
            </a:r>
            <a:r>
              <a:rPr lang="en-US" altLang="zh-CN" sz="2400" dirty="0">
                <a:latin typeface="微软雅黑" pitchFamily="34" charset="-122"/>
                <a:ea typeface="微软雅黑" pitchFamily="34" charset="-122"/>
              </a:rPr>
              <a:t>HL1~HL6</a:t>
            </a:r>
            <a:r>
              <a:rPr lang="zh-CN" altLang="zh-CN" sz="2400" dirty="0">
                <a:latin typeface="微软雅黑" pitchFamily="34" charset="-122"/>
                <a:ea typeface="微软雅黑" pitchFamily="34" charset="-122"/>
              </a:rPr>
              <a:t>的指示状态。按下停止按钮，再观察</a:t>
            </a:r>
            <a:r>
              <a:rPr lang="en-US" altLang="zh-CN" sz="2400" dirty="0" err="1">
                <a:latin typeface="微软雅黑" pitchFamily="34" charset="-122"/>
                <a:ea typeface="微软雅黑" pitchFamily="34" charset="-122"/>
              </a:rPr>
              <a:t>HLl</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HL6</a:t>
            </a:r>
            <a:r>
              <a:rPr lang="zh-CN" altLang="zh-CN" sz="2400" dirty="0">
                <a:latin typeface="微软雅黑" pitchFamily="34" charset="-122"/>
                <a:ea typeface="微软雅黑" pitchFamily="34" charset="-122"/>
              </a:rPr>
              <a:t>的指示状态。</a:t>
            </a:r>
          </a:p>
          <a:p>
            <a:pPr>
              <a:lnSpc>
                <a:spcPct val="150000"/>
              </a:lnSpc>
            </a:pPr>
            <a:r>
              <a:rPr lang="zh-CN" altLang="zh-CN" sz="2400" dirty="0">
                <a:latin typeface="微软雅黑" pitchFamily="34" charset="-122"/>
                <a:ea typeface="微软雅黑" pitchFamily="34" charset="-122"/>
              </a:rPr>
              <a:t>④ 调试运行程序。</a:t>
            </a:r>
          </a:p>
        </p:txBody>
      </p:sp>
    </p:spTree>
    <p:extLst>
      <p:ext uri="{BB962C8B-B14F-4D97-AF65-F5344CB8AC3E}">
        <p14:creationId xmlns:p14="http://schemas.microsoft.com/office/powerpoint/2010/main" val="2435013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4610371"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21.5 </a:t>
            </a:r>
            <a:r>
              <a:rPr lang="zh-CN" altLang="en-US" sz="2400" b="1" dirty="0" smtClean="0">
                <a:solidFill>
                  <a:srgbClr val="7030A0"/>
                </a:solidFill>
                <a:latin typeface="微软雅黑" pitchFamily="34" charset="-122"/>
                <a:ea typeface="微软雅黑" pitchFamily="34" charset="-122"/>
              </a:rPr>
              <a:t>实训报告要求和考核标准</a:t>
            </a:r>
            <a:endParaRPr lang="zh-CN" altLang="en-US" sz="2400" b="1" dirty="0">
              <a:solidFill>
                <a:srgbClr val="7030A0"/>
              </a:solidFill>
              <a:latin typeface="微软雅黑" pitchFamily="34" charset="-122"/>
              <a:ea typeface="微软雅黑" pitchFamily="34" charset="-122"/>
            </a:endParaRPr>
          </a:p>
        </p:txBody>
      </p:sp>
      <p:sp>
        <p:nvSpPr>
          <p:cNvPr id="2" name="矩形 1"/>
          <p:cNvSpPr/>
          <p:nvPr/>
        </p:nvSpPr>
        <p:spPr>
          <a:xfrm>
            <a:off x="3131840" y="1556792"/>
            <a:ext cx="2441694"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21</a:t>
            </a:r>
            <a:r>
              <a:rPr lang="zh-CN" altLang="zh-CN"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5</a:t>
            </a:r>
            <a:r>
              <a:rPr lang="zh-CN" altLang="zh-CN" dirty="0" smtClean="0">
                <a:latin typeface="微软雅黑" pitchFamily="34" charset="-122"/>
                <a:ea typeface="微软雅黑" pitchFamily="34" charset="-122"/>
              </a:rPr>
              <a:t>  </a:t>
            </a:r>
            <a:r>
              <a:rPr lang="zh-CN" altLang="zh-CN" dirty="0">
                <a:latin typeface="微软雅黑" pitchFamily="34" charset="-122"/>
                <a:ea typeface="微软雅黑" pitchFamily="34" charset="-122"/>
              </a:rPr>
              <a:t>实训考核标准</a:t>
            </a:r>
          </a:p>
        </p:txBody>
      </p:sp>
      <p:graphicFrame>
        <p:nvGraphicFramePr>
          <p:cNvPr id="3" name="表格 2"/>
          <p:cNvGraphicFramePr>
            <a:graphicFrameLocks noGrp="1"/>
          </p:cNvGraphicFramePr>
          <p:nvPr>
            <p:extLst>
              <p:ext uri="{D42A27DB-BD31-4B8C-83A1-F6EECF244321}">
                <p14:modId xmlns:p14="http://schemas.microsoft.com/office/powerpoint/2010/main" val="3985620310"/>
              </p:ext>
            </p:extLst>
          </p:nvPr>
        </p:nvGraphicFramePr>
        <p:xfrm>
          <a:off x="1763688" y="1926124"/>
          <a:ext cx="5815162" cy="4374185"/>
        </p:xfrm>
        <a:graphic>
          <a:graphicData uri="http://schemas.openxmlformats.org/drawingml/2006/table">
            <a:tbl>
              <a:tblPr/>
              <a:tblGrid>
                <a:gridCol w="1153902"/>
                <a:gridCol w="1210803"/>
                <a:gridCol w="469103"/>
                <a:gridCol w="2491740"/>
                <a:gridCol w="489614"/>
              </a:tblGrid>
              <a:tr h="445778">
                <a:tc>
                  <a:txBody>
                    <a:bodyPr/>
                    <a:lstStyle/>
                    <a:p>
                      <a:pPr algn="ctr">
                        <a:lnSpc>
                          <a:spcPts val="2300"/>
                        </a:lnSpc>
                        <a:spcAft>
                          <a:spcPts val="0"/>
                        </a:spcAft>
                      </a:pPr>
                      <a:r>
                        <a:rPr lang="zh-CN" sz="1200" kern="100" dirty="0">
                          <a:effectLst/>
                          <a:latin typeface="微软雅黑" pitchFamily="34" charset="-122"/>
                          <a:ea typeface="微软雅黑" pitchFamily="34" charset="-122"/>
                        </a:rPr>
                        <a:t>考核项目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200" kern="100" dirty="0">
                          <a:effectLst/>
                          <a:latin typeface="微软雅黑" pitchFamily="34" charset="-122"/>
                          <a:ea typeface="微软雅黑" pitchFamily="34" charset="-122"/>
                        </a:rPr>
                        <a:t>考核内容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200" kern="100" dirty="0">
                          <a:effectLst/>
                          <a:latin typeface="微软雅黑" pitchFamily="34" charset="-122"/>
                          <a:ea typeface="微软雅黑" pitchFamily="34" charset="-122"/>
                        </a:rPr>
                        <a:t>配分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200" kern="100" dirty="0">
                          <a:effectLst/>
                          <a:latin typeface="微软雅黑" pitchFamily="34" charset="-122"/>
                          <a:ea typeface="微软雅黑" pitchFamily="34" charset="-122"/>
                        </a:rPr>
                        <a:t>考核要求及评分标准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200" kern="100" dirty="0">
                          <a:effectLst/>
                          <a:latin typeface="微软雅黑" pitchFamily="34" charset="-122"/>
                          <a:ea typeface="微软雅黑" pitchFamily="34" charset="-122"/>
                        </a:rPr>
                        <a:t>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309469">
                <a:tc>
                  <a:txBody>
                    <a:bodyPr/>
                    <a:lstStyle/>
                    <a:p>
                      <a:pPr algn="ctr">
                        <a:lnSpc>
                          <a:spcPts val="2300"/>
                        </a:lnSpc>
                        <a:spcAft>
                          <a:spcPts val="0"/>
                        </a:spcAft>
                      </a:pPr>
                      <a:r>
                        <a:rPr lang="zh-CN" sz="1200" kern="100" dirty="0">
                          <a:effectLst/>
                          <a:latin typeface="微软雅黑" pitchFamily="34" charset="-122"/>
                          <a:ea typeface="微软雅黑" pitchFamily="34" charset="-122"/>
                        </a:rPr>
                        <a:t>工艺程序输入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200" kern="100" dirty="0">
                          <a:effectLst/>
                          <a:latin typeface="微软雅黑" pitchFamily="34" charset="-122"/>
                          <a:ea typeface="微软雅黑" pitchFamily="34" charset="-122"/>
                        </a:rPr>
                        <a:t>接线</a:t>
                      </a:r>
                    </a:p>
                    <a:p>
                      <a:pPr algn="ctr">
                        <a:lnSpc>
                          <a:spcPts val="2300"/>
                        </a:lnSpc>
                        <a:spcAft>
                          <a:spcPts val="0"/>
                        </a:spcAft>
                      </a:pPr>
                      <a:r>
                        <a:rPr lang="zh-CN" sz="1200" kern="100" dirty="0">
                          <a:effectLst/>
                          <a:latin typeface="微软雅黑" pitchFamily="34" charset="-122"/>
                          <a:ea typeface="微软雅黑" pitchFamily="34" charset="-122"/>
                        </a:rPr>
                        <a:t>布线工艺</a:t>
                      </a:r>
                    </a:p>
                    <a:p>
                      <a:pPr algn="ctr">
                        <a:lnSpc>
                          <a:spcPts val="2300"/>
                        </a:lnSpc>
                        <a:spcAft>
                          <a:spcPts val="0"/>
                        </a:spcAft>
                      </a:pPr>
                      <a:r>
                        <a:rPr lang="zh-CN" sz="1200" kern="100" dirty="0">
                          <a:effectLst/>
                          <a:latin typeface="微软雅黑" pitchFamily="34" charset="-122"/>
                          <a:ea typeface="微软雅黑" pitchFamily="34" charset="-122"/>
                        </a:rPr>
                        <a:t>程序写入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200" kern="100" dirty="0">
                          <a:effectLst/>
                          <a:latin typeface="微软雅黑" pitchFamily="34" charset="-122"/>
                          <a:ea typeface="微软雅黑" pitchFamily="34" charset="-122"/>
                        </a:rPr>
                        <a:t>40</a:t>
                      </a:r>
                      <a:r>
                        <a:rPr lang="zh-CN" sz="12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200" kern="100" dirty="0">
                          <a:effectLst/>
                          <a:latin typeface="微软雅黑" pitchFamily="34" charset="-122"/>
                          <a:ea typeface="微软雅黑" pitchFamily="34" charset="-122"/>
                        </a:rPr>
                        <a:t>接电气原理图接线且正确</a:t>
                      </a:r>
                      <a:r>
                        <a:rPr lang="en-US" sz="1200" kern="100" dirty="0">
                          <a:effectLst/>
                          <a:latin typeface="微软雅黑" pitchFamily="34" charset="-122"/>
                          <a:ea typeface="微软雅黑" pitchFamily="34" charset="-122"/>
                        </a:rPr>
                        <a:t>20</a:t>
                      </a:r>
                      <a:r>
                        <a:rPr lang="zh-CN" sz="1200" kern="100" dirty="0">
                          <a:effectLst/>
                          <a:latin typeface="微软雅黑" pitchFamily="34" charset="-122"/>
                          <a:ea typeface="微软雅黑" pitchFamily="34" charset="-122"/>
                        </a:rPr>
                        <a:t>分</a:t>
                      </a:r>
                    </a:p>
                    <a:p>
                      <a:pPr algn="ctr">
                        <a:lnSpc>
                          <a:spcPts val="2300"/>
                        </a:lnSpc>
                        <a:spcAft>
                          <a:spcPts val="0"/>
                        </a:spcAft>
                      </a:pPr>
                      <a:r>
                        <a:rPr lang="zh-CN" sz="1200" kern="100" dirty="0">
                          <a:effectLst/>
                          <a:latin typeface="微软雅黑" pitchFamily="34" charset="-122"/>
                          <a:ea typeface="微软雅黑" pitchFamily="34" charset="-122"/>
                        </a:rPr>
                        <a:t>工艺符合标准</a:t>
                      </a:r>
                      <a:r>
                        <a:rPr lang="en-US" sz="1200" kern="100" dirty="0">
                          <a:effectLst/>
                          <a:latin typeface="微软雅黑" pitchFamily="34" charset="-122"/>
                          <a:ea typeface="微软雅黑" pitchFamily="34" charset="-122"/>
                        </a:rPr>
                        <a:t>10</a:t>
                      </a:r>
                      <a:r>
                        <a:rPr lang="zh-CN" sz="1200" kern="100" dirty="0">
                          <a:effectLst/>
                          <a:latin typeface="微软雅黑" pitchFamily="34" charset="-122"/>
                          <a:ea typeface="微软雅黑" pitchFamily="34" charset="-122"/>
                        </a:rPr>
                        <a:t>分</a:t>
                      </a:r>
                    </a:p>
                    <a:p>
                      <a:pPr algn="ctr">
                        <a:lnSpc>
                          <a:spcPts val="2300"/>
                        </a:lnSpc>
                        <a:spcAft>
                          <a:spcPts val="0"/>
                        </a:spcAft>
                      </a:pPr>
                      <a:r>
                        <a:rPr lang="zh-CN" sz="1200" kern="100" dirty="0">
                          <a:effectLst/>
                          <a:latin typeface="微软雅黑" pitchFamily="34" charset="-122"/>
                          <a:ea typeface="微软雅黑" pitchFamily="34" charset="-122"/>
                        </a:rPr>
                        <a:t>计数器和顺序控制程序写入正确</a:t>
                      </a:r>
                      <a:r>
                        <a:rPr lang="en-US" sz="1200" kern="100" dirty="0">
                          <a:effectLst/>
                          <a:latin typeface="微软雅黑" pitchFamily="34" charset="-122"/>
                          <a:ea typeface="微软雅黑" pitchFamily="34" charset="-122"/>
                        </a:rPr>
                        <a:t>10</a:t>
                      </a:r>
                      <a:r>
                        <a:rPr lang="zh-CN" sz="12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82102">
                <a:tc>
                  <a:txBody>
                    <a:bodyPr/>
                    <a:lstStyle/>
                    <a:p>
                      <a:pPr algn="ctr">
                        <a:lnSpc>
                          <a:spcPts val="2300"/>
                        </a:lnSpc>
                        <a:spcAft>
                          <a:spcPts val="0"/>
                        </a:spcAft>
                      </a:pPr>
                      <a:r>
                        <a:rPr lang="zh-CN" sz="1200" kern="100">
                          <a:effectLst/>
                          <a:latin typeface="微软雅黑" pitchFamily="34" charset="-122"/>
                          <a:ea typeface="微软雅黑" pitchFamily="34" charset="-122"/>
                        </a:rPr>
                        <a:t>系统与程序设计</a:t>
                      </a:r>
                    </a:p>
                    <a:p>
                      <a:pPr algn="ctr">
                        <a:lnSpc>
                          <a:spcPts val="2300"/>
                        </a:lnSpc>
                        <a:spcAft>
                          <a:spcPts val="0"/>
                        </a:spcAft>
                      </a:pPr>
                      <a:r>
                        <a:rPr lang="zh-CN" sz="1200" kern="100">
                          <a:effectLst/>
                          <a:latin typeface="微软雅黑" pitchFamily="34" charset="-122"/>
                          <a:ea typeface="微软雅黑" pitchFamily="34" charset="-122"/>
                        </a:rPr>
                        <a:t>功能顺序控制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200" kern="100">
                          <a:effectLst/>
                          <a:latin typeface="微软雅黑" pitchFamily="34" charset="-122"/>
                          <a:ea typeface="微软雅黑" pitchFamily="34" charset="-122"/>
                        </a:rPr>
                        <a:t>I/O</a:t>
                      </a:r>
                      <a:r>
                        <a:rPr lang="zh-CN" sz="1200" kern="100">
                          <a:effectLst/>
                          <a:latin typeface="微软雅黑" pitchFamily="34" charset="-122"/>
                          <a:ea typeface="微软雅黑" pitchFamily="34" charset="-122"/>
                        </a:rPr>
                        <a:t>端子配置</a:t>
                      </a:r>
                    </a:p>
                    <a:p>
                      <a:pPr algn="ctr">
                        <a:lnSpc>
                          <a:spcPts val="2300"/>
                        </a:lnSpc>
                        <a:spcAft>
                          <a:spcPts val="0"/>
                        </a:spcAft>
                      </a:pPr>
                      <a:r>
                        <a:rPr lang="zh-CN" sz="1200" kern="100">
                          <a:effectLst/>
                          <a:latin typeface="微软雅黑" pitchFamily="34" charset="-122"/>
                          <a:ea typeface="微软雅黑" pitchFamily="34" charset="-122"/>
                        </a:rPr>
                        <a:t>程序编写</a:t>
                      </a:r>
                    </a:p>
                    <a:p>
                      <a:pPr algn="ctr">
                        <a:lnSpc>
                          <a:spcPts val="2300"/>
                        </a:lnSpc>
                        <a:spcAft>
                          <a:spcPts val="0"/>
                        </a:spcAft>
                      </a:pPr>
                      <a:r>
                        <a:rPr lang="zh-CN" sz="1200" kern="100">
                          <a:effectLst/>
                          <a:latin typeface="微软雅黑" pitchFamily="34" charset="-122"/>
                          <a:ea typeface="微软雅黑" pitchFamily="34" charset="-122"/>
                        </a:rPr>
                        <a:t>梯形图设计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200" kern="100" dirty="0">
                          <a:effectLst/>
                          <a:latin typeface="微软雅黑" pitchFamily="34" charset="-122"/>
                          <a:ea typeface="微软雅黑" pitchFamily="34" charset="-122"/>
                        </a:rPr>
                        <a:t>20</a:t>
                      </a:r>
                      <a:r>
                        <a:rPr lang="zh-CN" sz="12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200" kern="100" dirty="0">
                          <a:effectLst/>
                          <a:latin typeface="微软雅黑" pitchFamily="34" charset="-122"/>
                          <a:ea typeface="微软雅黑" pitchFamily="34" charset="-122"/>
                        </a:rPr>
                        <a:t>I/O</a:t>
                      </a:r>
                      <a:r>
                        <a:rPr lang="zh-CN" sz="1200" kern="100" dirty="0">
                          <a:effectLst/>
                          <a:latin typeface="微软雅黑" pitchFamily="34" charset="-122"/>
                          <a:ea typeface="微软雅黑" pitchFamily="34" charset="-122"/>
                        </a:rPr>
                        <a:t>端子配置合理</a:t>
                      </a:r>
                      <a:r>
                        <a:rPr lang="en-US" sz="1200" kern="100" dirty="0">
                          <a:effectLst/>
                          <a:latin typeface="微软雅黑" pitchFamily="34" charset="-122"/>
                          <a:ea typeface="微软雅黑" pitchFamily="34" charset="-122"/>
                        </a:rPr>
                        <a:t>10</a:t>
                      </a:r>
                      <a:r>
                        <a:rPr lang="zh-CN" sz="1200" kern="100" dirty="0">
                          <a:effectLst/>
                          <a:latin typeface="微软雅黑" pitchFamily="34" charset="-122"/>
                          <a:ea typeface="微软雅黑" pitchFamily="34" charset="-122"/>
                        </a:rPr>
                        <a:t>分</a:t>
                      </a:r>
                    </a:p>
                    <a:p>
                      <a:pPr algn="ctr">
                        <a:lnSpc>
                          <a:spcPts val="2300"/>
                        </a:lnSpc>
                        <a:spcAft>
                          <a:spcPts val="0"/>
                        </a:spcAft>
                      </a:pPr>
                      <a:r>
                        <a:rPr lang="zh-CN" sz="1200" kern="100" dirty="0">
                          <a:effectLst/>
                          <a:latin typeface="微软雅黑" pitchFamily="34" charset="-122"/>
                          <a:ea typeface="微软雅黑" pitchFamily="34" charset="-122"/>
                        </a:rPr>
                        <a:t>程序编写正确</a:t>
                      </a:r>
                      <a:r>
                        <a:rPr lang="en-US" sz="1200" kern="100" dirty="0">
                          <a:effectLst/>
                          <a:latin typeface="微软雅黑" pitchFamily="34" charset="-122"/>
                          <a:ea typeface="微软雅黑" pitchFamily="34" charset="-122"/>
                        </a:rPr>
                        <a:t>5</a:t>
                      </a:r>
                      <a:r>
                        <a:rPr lang="zh-CN" sz="1200" kern="100" dirty="0">
                          <a:effectLst/>
                          <a:latin typeface="微软雅黑" pitchFamily="34" charset="-122"/>
                          <a:ea typeface="微软雅黑" pitchFamily="34" charset="-122"/>
                        </a:rPr>
                        <a:t>分</a:t>
                      </a:r>
                    </a:p>
                    <a:p>
                      <a:pPr algn="ctr">
                        <a:lnSpc>
                          <a:spcPts val="2300"/>
                        </a:lnSpc>
                        <a:spcAft>
                          <a:spcPts val="0"/>
                        </a:spcAft>
                      </a:pPr>
                      <a:r>
                        <a:rPr lang="zh-CN" sz="1200" kern="100" dirty="0">
                          <a:effectLst/>
                          <a:latin typeface="微软雅黑" pitchFamily="34" charset="-122"/>
                          <a:ea typeface="微软雅黑" pitchFamily="34" charset="-122"/>
                        </a:rPr>
                        <a:t>梯形图设计能够实现控制要求</a:t>
                      </a:r>
                      <a:r>
                        <a:rPr lang="en-US" sz="1200" kern="100" dirty="0">
                          <a:effectLst/>
                          <a:latin typeface="微软雅黑" pitchFamily="34" charset="-122"/>
                          <a:ea typeface="微软雅黑" pitchFamily="34" charset="-122"/>
                        </a:rPr>
                        <a:t>5</a:t>
                      </a:r>
                      <a:r>
                        <a:rPr lang="zh-CN" sz="12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09469">
                <a:tc>
                  <a:txBody>
                    <a:bodyPr/>
                    <a:lstStyle/>
                    <a:p>
                      <a:pPr algn="ctr">
                        <a:lnSpc>
                          <a:spcPts val="2300"/>
                        </a:lnSpc>
                        <a:spcAft>
                          <a:spcPts val="0"/>
                        </a:spcAft>
                      </a:pPr>
                      <a:r>
                        <a:rPr lang="zh-CN" sz="1200" kern="100">
                          <a:effectLst/>
                          <a:latin typeface="微软雅黑" pitchFamily="34" charset="-122"/>
                          <a:ea typeface="微软雅黑" pitchFamily="34" charset="-122"/>
                        </a:rPr>
                        <a:t>基本指令控制</a:t>
                      </a:r>
                    </a:p>
                    <a:p>
                      <a:pPr algn="ctr">
                        <a:lnSpc>
                          <a:spcPts val="2300"/>
                        </a:lnSpc>
                        <a:spcAft>
                          <a:spcPts val="0"/>
                        </a:spcAft>
                      </a:pPr>
                      <a:r>
                        <a:rPr lang="zh-CN" sz="1200" kern="100">
                          <a:effectLst/>
                          <a:latin typeface="微软雅黑" pitchFamily="34" charset="-122"/>
                          <a:ea typeface="微软雅黑" pitchFamily="34" charset="-122"/>
                        </a:rPr>
                        <a:t>程序调试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200" kern="100">
                          <a:effectLst/>
                          <a:latin typeface="微软雅黑" pitchFamily="34" charset="-122"/>
                          <a:ea typeface="微软雅黑" pitchFamily="34" charset="-122"/>
                        </a:rPr>
                        <a:t>程序编写</a:t>
                      </a:r>
                    </a:p>
                    <a:p>
                      <a:pPr algn="ctr">
                        <a:lnSpc>
                          <a:spcPts val="2300"/>
                        </a:lnSpc>
                        <a:spcAft>
                          <a:spcPts val="0"/>
                        </a:spcAft>
                      </a:pPr>
                      <a:r>
                        <a:rPr lang="zh-CN" sz="1200" kern="100">
                          <a:effectLst/>
                          <a:latin typeface="微软雅黑" pitchFamily="34" charset="-122"/>
                          <a:ea typeface="微软雅黑" pitchFamily="34" charset="-122"/>
                        </a:rPr>
                        <a:t>程序写入</a:t>
                      </a:r>
                    </a:p>
                    <a:p>
                      <a:pPr algn="ctr">
                        <a:lnSpc>
                          <a:spcPts val="2300"/>
                        </a:lnSpc>
                        <a:spcAft>
                          <a:spcPts val="0"/>
                        </a:spcAft>
                      </a:pPr>
                      <a:r>
                        <a:rPr lang="zh-CN" sz="1200" kern="100">
                          <a:effectLst/>
                          <a:latin typeface="微软雅黑" pitchFamily="34" charset="-122"/>
                          <a:ea typeface="微软雅黑" pitchFamily="34" charset="-122"/>
                        </a:rPr>
                        <a:t>程序调试及运行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200" kern="100">
                          <a:effectLst/>
                          <a:latin typeface="微软雅黑" pitchFamily="34" charset="-122"/>
                          <a:ea typeface="微软雅黑" pitchFamily="34" charset="-122"/>
                        </a:rPr>
                        <a:t>20</a:t>
                      </a:r>
                      <a:r>
                        <a:rPr lang="zh-CN" sz="12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200" kern="100" dirty="0">
                          <a:effectLst/>
                          <a:latin typeface="微软雅黑" pitchFamily="34" charset="-122"/>
                          <a:ea typeface="微软雅黑" pitchFamily="34" charset="-122"/>
                        </a:rPr>
                        <a:t>基本指令控制程序调试</a:t>
                      </a:r>
                      <a:r>
                        <a:rPr lang="en-US" sz="1200" kern="100" dirty="0">
                          <a:effectLst/>
                          <a:latin typeface="微软雅黑" pitchFamily="34" charset="-122"/>
                          <a:ea typeface="微软雅黑" pitchFamily="34" charset="-122"/>
                        </a:rPr>
                        <a:t>10</a:t>
                      </a:r>
                      <a:r>
                        <a:rPr lang="zh-CN" sz="1200" kern="100" dirty="0">
                          <a:effectLst/>
                          <a:latin typeface="微软雅黑" pitchFamily="34" charset="-122"/>
                          <a:ea typeface="微软雅黑" pitchFamily="34" charset="-122"/>
                        </a:rPr>
                        <a:t>分</a:t>
                      </a:r>
                    </a:p>
                    <a:p>
                      <a:pPr algn="ctr">
                        <a:lnSpc>
                          <a:spcPts val="2300"/>
                        </a:lnSpc>
                        <a:spcAft>
                          <a:spcPts val="0"/>
                        </a:spcAft>
                      </a:pPr>
                      <a:r>
                        <a:rPr lang="zh-CN" sz="1200" kern="100" dirty="0">
                          <a:effectLst/>
                          <a:latin typeface="微软雅黑" pitchFamily="34" charset="-122"/>
                          <a:ea typeface="微软雅黑" pitchFamily="34" charset="-122"/>
                        </a:rPr>
                        <a:t>符合安全操作</a:t>
                      </a:r>
                      <a:r>
                        <a:rPr lang="en-US" sz="1200" kern="100" dirty="0">
                          <a:effectLst/>
                          <a:latin typeface="微软雅黑" pitchFamily="34" charset="-122"/>
                          <a:ea typeface="微软雅黑" pitchFamily="34" charset="-122"/>
                        </a:rPr>
                        <a:t>5</a:t>
                      </a:r>
                      <a:r>
                        <a:rPr lang="zh-CN" sz="1200" kern="100" dirty="0">
                          <a:effectLst/>
                          <a:latin typeface="微软雅黑" pitchFamily="34" charset="-122"/>
                          <a:ea typeface="微软雅黑" pitchFamily="34" charset="-122"/>
                        </a:rPr>
                        <a:t>分</a:t>
                      </a:r>
                    </a:p>
                    <a:p>
                      <a:pPr algn="ctr">
                        <a:lnSpc>
                          <a:spcPts val="2300"/>
                        </a:lnSpc>
                        <a:spcAft>
                          <a:spcPts val="0"/>
                        </a:spcAft>
                      </a:pPr>
                      <a:r>
                        <a:rPr lang="zh-CN" sz="1200" kern="100" dirty="0">
                          <a:effectLst/>
                          <a:latin typeface="微软雅黑" pitchFamily="34" charset="-122"/>
                          <a:ea typeface="微软雅黑" pitchFamily="34" charset="-122"/>
                        </a:rPr>
                        <a:t>运行符合预定要求</a:t>
                      </a:r>
                      <a:r>
                        <a:rPr lang="en-US" sz="1200" kern="100" dirty="0">
                          <a:effectLst/>
                          <a:latin typeface="微软雅黑" pitchFamily="34" charset="-122"/>
                          <a:ea typeface="微软雅黑" pitchFamily="34" charset="-122"/>
                        </a:rPr>
                        <a:t>5</a:t>
                      </a:r>
                      <a:r>
                        <a:rPr lang="zh-CN" sz="12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200" kern="100" dirty="0">
                          <a:effectLst/>
                          <a:latin typeface="微软雅黑" pitchFamily="34" charset="-122"/>
                          <a:ea typeface="微软雅黑" pitchFamily="34" charset="-122"/>
                        </a:rPr>
                        <a:t> </a:t>
                      </a:r>
                      <a:endParaRPr lang="zh-CN" sz="12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27367">
                <a:tc>
                  <a:txBody>
                    <a:bodyPr/>
                    <a:lstStyle/>
                    <a:p>
                      <a:pPr algn="ctr">
                        <a:lnSpc>
                          <a:spcPts val="2300"/>
                        </a:lnSpc>
                        <a:spcAft>
                          <a:spcPts val="0"/>
                        </a:spcAft>
                      </a:pPr>
                      <a:r>
                        <a:rPr lang="zh-CN" sz="1200" kern="100">
                          <a:effectLst/>
                          <a:latin typeface="微软雅黑" pitchFamily="34" charset="-122"/>
                          <a:ea typeface="微软雅黑" pitchFamily="34" charset="-122"/>
                        </a:rPr>
                        <a:t>实际总得分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a:lnSpc>
                          <a:spcPts val="2300"/>
                        </a:lnSpc>
                        <a:spcAft>
                          <a:spcPts val="0"/>
                        </a:spcAft>
                      </a:pPr>
                      <a:r>
                        <a:rPr lang="zh-CN" sz="1200" kern="100">
                          <a:effectLst/>
                          <a:latin typeface="微软雅黑" pitchFamily="34" charset="-122"/>
                          <a:ea typeface="微软雅黑" pitchFamily="34" charset="-122"/>
                        </a:rPr>
                        <a:t>教师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CN" altLang="en-US"/>
                    </a:p>
                  </a:txBody>
                  <a:tcPr/>
                </a:tc>
                <a:tc>
                  <a:txBody>
                    <a:bodyPr/>
                    <a:lstStyle/>
                    <a:p>
                      <a:pPr algn="ctr">
                        <a:lnSpc>
                          <a:spcPts val="2300"/>
                        </a:lnSpc>
                        <a:spcAft>
                          <a:spcPts val="0"/>
                        </a:spcAft>
                      </a:pPr>
                      <a:r>
                        <a:rPr lang="en-US" sz="1200" kern="100" dirty="0">
                          <a:effectLst/>
                          <a:latin typeface="微软雅黑" pitchFamily="34" charset="-122"/>
                          <a:ea typeface="微软雅黑" pitchFamily="34" charset="-122"/>
                        </a:rPr>
                        <a:t> </a:t>
                      </a:r>
                      <a:endParaRPr lang="zh-CN" sz="12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167158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557" b="32274"/>
          <a:stretch/>
        </p:blipFill>
        <p:spPr>
          <a:xfrm>
            <a:off x="251520" y="1961984"/>
            <a:ext cx="4144616" cy="2751860"/>
          </a:xfrm>
          <a:prstGeom prst="ellipse">
            <a:avLst/>
          </a:prstGeom>
          <a:ln>
            <a:noFill/>
          </a:ln>
          <a:effectLst>
            <a:softEdge rad="112500"/>
          </a:effectLst>
        </p:spPr>
      </p:pic>
      <p:sp>
        <p:nvSpPr>
          <p:cNvPr id="4" name="矩形 25"/>
          <p:cNvSpPr>
            <a:spLocks noChangeArrowheads="1"/>
          </p:cNvSpPr>
          <p:nvPr/>
        </p:nvSpPr>
        <p:spPr bwMode="auto">
          <a:xfrm>
            <a:off x="4283968" y="3212976"/>
            <a:ext cx="4104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 typeface="Arial" charset="0"/>
              <a:buNone/>
              <a:defRPr/>
            </a:pP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Thank </a:t>
            </a:r>
            <a:r>
              <a:rPr lang="en-US" altLang="zh-CN" sz="4800" kern="0" dirty="0">
                <a:solidFill>
                  <a:srgbClr val="7D3C4A">
                    <a:lumMod val="50000"/>
                  </a:srgbClr>
                </a:solidFill>
                <a:latin typeface="Kozuka Gothic Pr6N B" pitchFamily="34" charset="-128"/>
                <a:ea typeface="Kozuka Gothic Pr6N B" pitchFamily="34" charset="-128"/>
                <a:sym typeface="Palace Script MT" pitchFamily="66" charset="0"/>
              </a:rPr>
              <a:t> </a:t>
            </a: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you!</a:t>
            </a:r>
            <a:r>
              <a:rPr lang="en-US" altLang="zh-CN" sz="4800" kern="0" dirty="0">
                <a:solidFill>
                  <a:srgbClr val="7982BD">
                    <a:lumMod val="75000"/>
                  </a:srgbClr>
                </a:solidFill>
                <a:latin typeface="Kozuka Gothic Pr6N B" pitchFamily="34" charset="-128"/>
                <a:ea typeface="Kozuka Gothic Pr6N B" pitchFamily="34" charset="-128"/>
                <a:sym typeface="Palace Script MT" pitchFamily="66" charset="0"/>
              </a:rPr>
              <a:t> </a:t>
            </a:r>
            <a:endParaRPr lang="zh-CN" altLang="en-US" sz="4800" kern="0" dirty="0">
              <a:solidFill>
                <a:srgbClr val="7982BD">
                  <a:lumMod val="75000"/>
                </a:srgbClr>
              </a:solidFill>
              <a:latin typeface="Kozuka Gothic Pr6N B" pitchFamily="34" charset="-128"/>
              <a:ea typeface="Kozuka Gothic Pr6N B" pitchFamily="34" charset="-128"/>
            </a:endParaRPr>
          </a:p>
        </p:txBody>
      </p:sp>
      <p:cxnSp>
        <p:nvCxnSpPr>
          <p:cNvPr id="23556" name="直接连接符 5"/>
          <p:cNvCxnSpPr>
            <a:cxnSpLocks noChangeShapeType="1"/>
          </p:cNvCxnSpPr>
          <p:nvPr/>
        </p:nvCxnSpPr>
        <p:spPr bwMode="auto">
          <a:xfrm>
            <a:off x="3203575" y="4437063"/>
            <a:ext cx="4897438" cy="0"/>
          </a:xfrm>
          <a:prstGeom prst="line">
            <a:avLst/>
          </a:prstGeom>
          <a:noFill/>
          <a:ln w="63500" cmpd="thinThick" algn="ctr">
            <a:solidFill>
              <a:srgbClr val="6D1014"/>
            </a:solidFill>
            <a:round/>
            <a:headEnd/>
            <a:tailEnd/>
          </a:ln>
          <a:extLst>
            <a:ext uri="{909E8E84-426E-40DD-AFC4-6F175D3DCCD1}">
              <a14:hiddenFill xmlns:a14="http://schemas.microsoft.com/office/drawing/2010/main">
                <a:noFill/>
              </a14:hiddenFill>
            </a:ext>
          </a:extLst>
        </p:spPr>
      </p:cxnSp>
      <p:cxnSp>
        <p:nvCxnSpPr>
          <p:cNvPr id="8" name="直接连接符 7"/>
          <p:cNvCxnSpPr/>
          <p:nvPr/>
        </p:nvCxnSpPr>
        <p:spPr>
          <a:xfrm>
            <a:off x="4067175" y="2708275"/>
            <a:ext cx="4033838" cy="0"/>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42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内容占位符 14"/>
          <p:cNvSpPr>
            <a:spLocks noGrp="1"/>
          </p:cNvSpPr>
          <p:nvPr>
            <p:ph idx="1"/>
          </p:nvPr>
        </p:nvSpPr>
        <p:spPr>
          <a:xfrm>
            <a:off x="323528" y="2060848"/>
            <a:ext cx="8136728" cy="3832225"/>
          </a:xfrm>
        </p:spPr>
        <p:txBody>
          <a:bodyPr/>
          <a:lstStyle/>
          <a:p>
            <a:pPr>
              <a:buClr>
                <a:srgbClr val="FF0000"/>
              </a:buClr>
              <a:buFont typeface="Wingdings" pitchFamily="2" charset="2"/>
              <a:buChar char="Ø"/>
            </a:pPr>
            <a:r>
              <a:rPr lang="zh-CN" altLang="zh-CN" dirty="0"/>
              <a:t>掌握用</a:t>
            </a:r>
            <a:r>
              <a:rPr lang="en-US" altLang="zh-CN" dirty="0"/>
              <a:t>PLC</a:t>
            </a:r>
            <a:r>
              <a:rPr lang="zh-CN" altLang="zh-CN" dirty="0"/>
              <a:t>构成十字路口交通信号灯控制系统的方法和原理</a:t>
            </a:r>
            <a:r>
              <a:rPr lang="zh-CN" altLang="zh-CN" dirty="0" smtClean="0"/>
              <a:t>。</a:t>
            </a:r>
            <a:endParaRPr lang="en-US" altLang="zh-CN" dirty="0" smtClean="0"/>
          </a:p>
          <a:p>
            <a:pPr>
              <a:buClr>
                <a:srgbClr val="FF0000"/>
              </a:buClr>
              <a:buFont typeface="Wingdings" pitchFamily="2" charset="2"/>
              <a:buChar char="Ø"/>
            </a:pPr>
            <a:r>
              <a:rPr lang="zh-CN" altLang="zh-CN" dirty="0"/>
              <a:t>掌握计数器的工作原理与使用方法</a:t>
            </a:r>
            <a:r>
              <a:rPr lang="zh-CN" altLang="zh-CN" dirty="0" smtClean="0"/>
              <a:t>。</a:t>
            </a:r>
            <a:endParaRPr lang="en-US" altLang="zh-CN" dirty="0" smtClean="0"/>
          </a:p>
          <a:p>
            <a:pPr>
              <a:buClr>
                <a:srgbClr val="FF0000"/>
              </a:buClr>
              <a:buFont typeface="Wingdings" pitchFamily="2" charset="2"/>
              <a:buChar char="Ø"/>
            </a:pPr>
            <a:r>
              <a:rPr lang="zh-CN" altLang="zh-CN" dirty="0"/>
              <a:t>掌握顺序控制设计法及顺序功能图的画法，以及根据系统设计梯形图的方法。</a:t>
            </a:r>
            <a:endParaRPr lang="zh-CN" altLang="en-US" sz="2400" dirty="0" smtClean="0">
              <a:solidFill>
                <a:srgbClr val="FF0000"/>
              </a:solidFill>
              <a:latin typeface="微软雅黑" pitchFamily="34" charset="-122"/>
            </a:endParaRPr>
          </a:p>
        </p:txBody>
      </p:sp>
      <p:sp>
        <p:nvSpPr>
          <p:cNvPr id="5" name="Rectangle 1"/>
          <p:cNvSpPr>
            <a:spLocks noChangeArrowheads="1"/>
          </p:cNvSpPr>
          <p:nvPr/>
        </p:nvSpPr>
        <p:spPr bwMode="auto">
          <a:xfrm>
            <a:off x="395536" y="980728"/>
            <a:ext cx="316835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21.1 </a:t>
            </a:r>
            <a:r>
              <a:rPr lang="zh-CN" altLang="en-US" sz="2400" b="1" dirty="0" smtClean="0">
                <a:solidFill>
                  <a:srgbClr val="7030A0"/>
                </a:solidFill>
                <a:latin typeface="微软雅黑" pitchFamily="34" charset="-122"/>
                <a:ea typeface="微软雅黑" pitchFamily="34" charset="-122"/>
              </a:rPr>
              <a:t>训练目标</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9143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89029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21.2 </a:t>
            </a:r>
            <a:r>
              <a:rPr lang="zh-CN" altLang="en-US" sz="2400" b="1" dirty="0" smtClean="0">
                <a:solidFill>
                  <a:srgbClr val="7030A0"/>
                </a:solidFill>
                <a:latin typeface="微软雅黑" pitchFamily="34" charset="-122"/>
                <a:ea typeface="微软雅黑" pitchFamily="34" charset="-122"/>
              </a:rPr>
              <a:t>实训设备和元器件</a:t>
            </a:r>
            <a:endParaRPr lang="zh-CN" altLang="en-US" sz="2400" b="1" dirty="0">
              <a:solidFill>
                <a:srgbClr val="7030A0"/>
              </a:solidFill>
              <a:latin typeface="微软雅黑" pitchFamily="34" charset="-122"/>
              <a:ea typeface="微软雅黑" pitchFamily="34" charset="-122"/>
            </a:endParaRPr>
          </a:p>
        </p:txBody>
      </p:sp>
      <p:sp>
        <p:nvSpPr>
          <p:cNvPr id="3" name="矩形 2"/>
          <p:cNvSpPr/>
          <p:nvPr/>
        </p:nvSpPr>
        <p:spPr>
          <a:xfrm>
            <a:off x="2676352" y="1602702"/>
            <a:ext cx="3526928"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21</a:t>
            </a:r>
            <a:r>
              <a:rPr lang="zh-CN" altLang="zh-CN" dirty="0" smtClean="0">
                <a:latin typeface="微软雅黑" pitchFamily="34" charset="-122"/>
                <a:ea typeface="微软雅黑" pitchFamily="34" charset="-122"/>
              </a:rPr>
              <a:t>-1</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实</a:t>
            </a:r>
            <a:r>
              <a:rPr lang="zh-CN" altLang="zh-CN" dirty="0">
                <a:latin typeface="微软雅黑" pitchFamily="34" charset="-122"/>
                <a:ea typeface="微软雅黑" pitchFamily="34" charset="-122"/>
              </a:rPr>
              <a:t>训设备和元器件明细表</a:t>
            </a:r>
          </a:p>
        </p:txBody>
      </p:sp>
      <p:graphicFrame>
        <p:nvGraphicFramePr>
          <p:cNvPr id="4" name="表格 3"/>
          <p:cNvGraphicFramePr>
            <a:graphicFrameLocks noGrp="1"/>
          </p:cNvGraphicFramePr>
          <p:nvPr>
            <p:extLst>
              <p:ext uri="{D42A27DB-BD31-4B8C-83A1-F6EECF244321}">
                <p14:modId xmlns:p14="http://schemas.microsoft.com/office/powerpoint/2010/main" val="2032344497"/>
              </p:ext>
            </p:extLst>
          </p:nvPr>
        </p:nvGraphicFramePr>
        <p:xfrm>
          <a:off x="1187624" y="2276872"/>
          <a:ext cx="6451402" cy="3528393"/>
        </p:xfrm>
        <a:graphic>
          <a:graphicData uri="http://schemas.openxmlformats.org/drawingml/2006/table">
            <a:tbl>
              <a:tblPr/>
              <a:tblGrid>
                <a:gridCol w="1100312"/>
                <a:gridCol w="1459255"/>
                <a:gridCol w="695126"/>
                <a:gridCol w="1234642"/>
                <a:gridCol w="1255928"/>
                <a:gridCol w="706139"/>
              </a:tblGrid>
              <a:tr h="705679">
                <a:tc>
                  <a:txBody>
                    <a:bodyPr/>
                    <a:lstStyle/>
                    <a:p>
                      <a:pPr algn="ctr">
                        <a:lnSpc>
                          <a:spcPts val="2300"/>
                        </a:lnSpc>
                        <a:spcAft>
                          <a:spcPts val="0"/>
                        </a:spcAft>
                      </a:pPr>
                      <a:r>
                        <a:rPr lang="zh-CN" sz="1400" kern="100" dirty="0">
                          <a:effectLst/>
                          <a:latin typeface="微软雅黑" pitchFamily="34" charset="-122"/>
                          <a:ea typeface="微软雅黑" pitchFamily="34" charset="-122"/>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型号或规格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型号或规格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411357">
                <a:tc>
                  <a:txBody>
                    <a:bodyPr/>
                    <a:lstStyle/>
                    <a:p>
                      <a:pPr algn="ctr">
                        <a:lnSpc>
                          <a:spcPts val="2300"/>
                        </a:lnSpc>
                        <a:spcAft>
                          <a:spcPts val="0"/>
                        </a:spcAft>
                      </a:pPr>
                      <a:r>
                        <a:rPr lang="zh-CN" sz="1400" kern="100" dirty="0">
                          <a:effectLst/>
                          <a:latin typeface="微软雅黑" pitchFamily="34" charset="-122"/>
                          <a:ea typeface="微软雅黑" pitchFamily="34" charset="-122"/>
                        </a:rPr>
                        <a:t>可编程控制器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FX</a:t>
                      </a:r>
                      <a:r>
                        <a:rPr lang="en-US" sz="1400" kern="100" baseline="-25000" dirty="0">
                          <a:effectLst/>
                          <a:latin typeface="微软雅黑" pitchFamily="34" charset="-122"/>
                          <a:ea typeface="微软雅黑" pitchFamily="34" charset="-122"/>
                        </a:rPr>
                        <a:t>2N</a:t>
                      </a:r>
                      <a:r>
                        <a:rPr lang="en-US" sz="1400" kern="100" dirty="0">
                          <a:effectLst/>
                          <a:latin typeface="微软雅黑" pitchFamily="34" charset="-122"/>
                          <a:ea typeface="微软雅黑" pitchFamily="34" charset="-122"/>
                        </a:rPr>
                        <a:t>-48MR</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1</a:t>
                      </a:r>
                      <a:r>
                        <a:rPr lang="zh-CN" sz="1400" kern="100" dirty="0">
                          <a:effectLst/>
                          <a:latin typeface="微软雅黑" pitchFamily="34" charset="-122"/>
                          <a:ea typeface="微软雅黑" pitchFamily="34" charset="-122"/>
                        </a:rPr>
                        <a:t>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计算机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a:effectLst/>
                          <a:latin typeface="微软雅黑" pitchFamily="34" charset="-122"/>
                          <a:ea typeface="微软雅黑" pitchFamily="34" charset="-122"/>
                        </a:rPr>
                        <a:t>内置三菱软件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1</a:t>
                      </a:r>
                      <a:r>
                        <a:rPr lang="zh-CN" sz="1400" kern="100">
                          <a:effectLst/>
                          <a:latin typeface="微软雅黑" pitchFamily="34" charset="-122"/>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411357">
                <a:tc>
                  <a:txBody>
                    <a:bodyPr/>
                    <a:lstStyle/>
                    <a:p>
                      <a:pPr algn="ctr">
                        <a:lnSpc>
                          <a:spcPts val="2300"/>
                        </a:lnSpc>
                        <a:spcAft>
                          <a:spcPts val="0"/>
                        </a:spcAft>
                      </a:pPr>
                      <a:r>
                        <a:rPr lang="zh-CN" sz="1400" kern="100">
                          <a:effectLst/>
                          <a:latin typeface="微软雅黑" pitchFamily="34" charset="-122"/>
                          <a:ea typeface="微软雅黑" pitchFamily="34" charset="-122"/>
                        </a:rPr>
                        <a:t>交通灯演示板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自制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1</a:t>
                      </a:r>
                      <a:r>
                        <a:rPr lang="zh-CN" sz="1400" kern="100">
                          <a:effectLst/>
                          <a:latin typeface="微软雅黑" pitchFamily="34" charset="-122"/>
                          <a:ea typeface="微软雅黑" pitchFamily="34" charset="-122"/>
                        </a:rPr>
                        <a:t>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连接导线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若干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146431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76040" y="809826"/>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21.3 </a:t>
            </a:r>
            <a:r>
              <a:rPr lang="zh-CN" altLang="en-US" sz="2400" b="1" dirty="0" smtClean="0">
                <a:solidFill>
                  <a:srgbClr val="7030A0"/>
                </a:solidFill>
                <a:latin typeface="微软雅黑" pitchFamily="34" charset="-122"/>
                <a:ea typeface="微软雅黑" pitchFamily="34" charset="-122"/>
              </a:rPr>
              <a:t>相关知识</a:t>
            </a:r>
            <a:endParaRPr lang="zh-CN" altLang="en-US" sz="2400" b="1" dirty="0">
              <a:solidFill>
                <a:srgbClr val="7030A0"/>
              </a:solidFill>
              <a:latin typeface="微软雅黑" pitchFamily="34" charset="-122"/>
              <a:ea typeface="微软雅黑" pitchFamily="34" charset="-122"/>
            </a:endParaRPr>
          </a:p>
        </p:txBody>
      </p:sp>
      <p:sp>
        <p:nvSpPr>
          <p:cNvPr id="7" name="TextBox 16"/>
          <p:cNvSpPr txBox="1">
            <a:spLocks noChangeArrowheads="1"/>
          </p:cNvSpPr>
          <p:nvPr/>
        </p:nvSpPr>
        <p:spPr bwMode="auto">
          <a:xfrm>
            <a:off x="576040" y="1556792"/>
            <a:ext cx="2071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21.3.1 </a:t>
            </a:r>
            <a:r>
              <a:rPr lang="zh-CN" altLang="en-US" sz="2400" dirty="0">
                <a:solidFill>
                  <a:schemeClr val="tx2"/>
                </a:solidFill>
                <a:latin typeface="微软雅黑" pitchFamily="34" charset="-122"/>
                <a:ea typeface="微软雅黑" pitchFamily="34" charset="-122"/>
                <a:cs typeface="+mj-cs"/>
              </a:rPr>
              <a:t>计数器</a:t>
            </a:r>
            <a:endParaRPr lang="en-US" altLang="zh-CN" sz="2400" dirty="0">
              <a:solidFill>
                <a:schemeClr val="tx2"/>
              </a:solidFill>
              <a:latin typeface="微软雅黑" pitchFamily="34" charset="-122"/>
              <a:ea typeface="微软雅黑" pitchFamily="34" charset="-122"/>
              <a:cs typeface="+mj-cs"/>
            </a:endParaRPr>
          </a:p>
        </p:txBody>
      </p:sp>
      <p:sp>
        <p:nvSpPr>
          <p:cNvPr id="9" name="矩形 8"/>
          <p:cNvSpPr/>
          <p:nvPr/>
        </p:nvSpPr>
        <p:spPr>
          <a:xfrm>
            <a:off x="880929" y="236368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TextBox 9"/>
          <p:cNvSpPr txBox="1"/>
          <p:nvPr/>
        </p:nvSpPr>
        <p:spPr>
          <a:xfrm>
            <a:off x="1186720" y="2204864"/>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种类</a:t>
            </a:r>
            <a:endParaRPr lang="zh-CN" altLang="en-US" sz="2400" dirty="0">
              <a:solidFill>
                <a:schemeClr val="tx2"/>
              </a:solidFill>
              <a:latin typeface="微软雅黑" pitchFamily="34" charset="-122"/>
              <a:ea typeface="微软雅黑" pitchFamily="34" charset="-122"/>
              <a:cs typeface="+mj-cs"/>
            </a:endParaRPr>
          </a:p>
        </p:txBody>
      </p:sp>
      <p:sp>
        <p:nvSpPr>
          <p:cNvPr id="11" name="矩形 10"/>
          <p:cNvSpPr/>
          <p:nvPr/>
        </p:nvSpPr>
        <p:spPr>
          <a:xfrm>
            <a:off x="934935" y="2780928"/>
            <a:ext cx="7544975" cy="1754326"/>
          </a:xfrm>
          <a:prstGeom prst="rect">
            <a:avLst/>
          </a:prstGeom>
        </p:spPr>
        <p:txBody>
          <a:bodyPr wrap="square">
            <a:spAutoFit/>
          </a:bodyPr>
          <a:lstStyle/>
          <a:p>
            <a:pPr>
              <a:lnSpc>
                <a:spcPct val="150000"/>
              </a:lnSpc>
            </a:pPr>
            <a:r>
              <a:rPr lang="zh-CN" altLang="en-US" sz="2400" dirty="0" smtClean="0">
                <a:latin typeface="微软雅黑" pitchFamily="34" charset="-122"/>
                <a:ea typeface="微软雅黑" pitchFamily="34" charset="-122"/>
              </a:rPr>
              <a:t>内部计数器、外部计数器</a:t>
            </a:r>
            <a:endParaRPr lang="en-US" altLang="zh-CN" sz="2400" dirty="0" smtClean="0">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普通型计数器、掉电保持型计数器</a:t>
            </a:r>
            <a:endParaRPr lang="en-US" altLang="zh-CN" sz="2400" dirty="0" smtClean="0">
              <a:latin typeface="微软雅黑" pitchFamily="34" charset="-122"/>
              <a:ea typeface="微软雅黑" pitchFamily="34" charset="-122"/>
            </a:endParaRPr>
          </a:p>
          <a:p>
            <a:pPr>
              <a:lnSpc>
                <a:spcPct val="150000"/>
              </a:lnSpc>
            </a:pPr>
            <a:r>
              <a:rPr lang="en-US" altLang="zh-CN" sz="2400" dirty="0" smtClean="0">
                <a:latin typeface="微软雅黑" pitchFamily="34" charset="-122"/>
                <a:ea typeface="微软雅黑" pitchFamily="34" charset="-122"/>
              </a:rPr>
              <a:t>16</a:t>
            </a:r>
            <a:r>
              <a:rPr lang="zh-CN" altLang="en-US" sz="2400" dirty="0" smtClean="0">
                <a:latin typeface="微软雅黑" pitchFamily="34" charset="-122"/>
                <a:ea typeface="微软雅黑" pitchFamily="34" charset="-122"/>
              </a:rPr>
              <a:t>位增计数器、</a:t>
            </a:r>
            <a:r>
              <a:rPr lang="en-US" altLang="zh-CN" sz="2400" dirty="0" smtClean="0">
                <a:latin typeface="微软雅黑" pitchFamily="34" charset="-122"/>
                <a:ea typeface="微软雅黑" pitchFamily="34" charset="-122"/>
              </a:rPr>
              <a:t>32</a:t>
            </a:r>
            <a:r>
              <a:rPr lang="zh-CN" altLang="en-US" sz="2400" dirty="0" smtClean="0">
                <a:latin typeface="微软雅黑" pitchFamily="34" charset="-122"/>
                <a:ea typeface="微软雅黑" pitchFamily="34" charset="-122"/>
              </a:rPr>
              <a:t>位增</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减计数器、高速计数器</a:t>
            </a:r>
            <a:endParaRPr lang="en-US" altLang="zh-CN"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803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824349" y="836712"/>
            <a:ext cx="2071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21.3.1 </a:t>
            </a:r>
            <a:r>
              <a:rPr lang="zh-CN" altLang="en-US" sz="2400" dirty="0" smtClean="0">
                <a:solidFill>
                  <a:schemeClr val="tx2"/>
                </a:solidFill>
                <a:latin typeface="微软雅黑" pitchFamily="34" charset="-122"/>
                <a:ea typeface="微软雅黑" pitchFamily="34" charset="-122"/>
                <a:cs typeface="+mj-cs"/>
              </a:rPr>
              <a:t>计数器</a:t>
            </a:r>
            <a:endParaRPr lang="en-US" altLang="zh-CN" sz="2400" dirty="0">
              <a:solidFill>
                <a:schemeClr val="tx2"/>
              </a:solidFill>
              <a:latin typeface="微软雅黑" pitchFamily="34" charset="-122"/>
              <a:ea typeface="微软雅黑" pitchFamily="34" charset="-122"/>
              <a:cs typeface="+mj-cs"/>
            </a:endParaRPr>
          </a:p>
        </p:txBody>
      </p:sp>
      <p:sp>
        <p:nvSpPr>
          <p:cNvPr id="2" name="矩形 1"/>
          <p:cNvSpPr/>
          <p:nvPr/>
        </p:nvSpPr>
        <p:spPr>
          <a:xfrm>
            <a:off x="611560" y="1484784"/>
            <a:ext cx="4458272" cy="461665"/>
          </a:xfrm>
          <a:prstGeom prst="rect">
            <a:avLst/>
          </a:prstGeom>
        </p:spPr>
        <p:txBody>
          <a:bodyPr wrap="none">
            <a:spAutoFit/>
          </a:bodyPr>
          <a:lstStyle/>
          <a:p>
            <a:r>
              <a:rPr lang="zh-CN" altLang="zh-CN" sz="2400" dirty="0" smtClean="0">
                <a:latin typeface="微软雅黑" pitchFamily="34" charset="-122"/>
                <a:ea typeface="微软雅黑" pitchFamily="34" charset="-122"/>
              </a:rPr>
              <a:t> 【例</a:t>
            </a:r>
            <a:r>
              <a:rPr lang="en-US" altLang="zh-CN" sz="2400" dirty="0" smtClean="0">
                <a:latin typeface="微软雅黑" pitchFamily="34" charset="-122"/>
                <a:ea typeface="微软雅黑" pitchFamily="34" charset="-122"/>
              </a:rPr>
              <a:t>1</a:t>
            </a:r>
            <a:r>
              <a:rPr lang="zh-CN" altLang="zh-CN" sz="2400" dirty="0" smtClean="0">
                <a:latin typeface="微软雅黑" pitchFamily="34" charset="-122"/>
                <a:ea typeface="微软雅黑" pitchFamily="34" charset="-122"/>
              </a:rPr>
              <a:t>】计数程序的编制及运行</a:t>
            </a:r>
            <a:endParaRPr lang="zh-CN" altLang="en-US" sz="2400" dirty="0">
              <a:latin typeface="微软雅黑" pitchFamily="34" charset="-122"/>
              <a:ea typeface="微软雅黑" pitchFamily="34" charset="-122"/>
            </a:endParaRPr>
          </a:p>
        </p:txBody>
      </p:sp>
      <p:sp>
        <p:nvSpPr>
          <p:cNvPr id="3" name="矩形 2"/>
          <p:cNvSpPr/>
          <p:nvPr/>
        </p:nvSpPr>
        <p:spPr>
          <a:xfrm>
            <a:off x="831369" y="2204863"/>
            <a:ext cx="6912768" cy="4580741"/>
          </a:xfrm>
          <a:prstGeom prst="rect">
            <a:avLst/>
          </a:prstGeom>
        </p:spPr>
        <p:txBody>
          <a:bodyPr wrap="square">
            <a:spAutoFit/>
          </a:bodyPr>
          <a:lstStyle/>
          <a:p>
            <a:pPr>
              <a:lnSpc>
                <a:spcPts val="3500"/>
              </a:lnSpc>
            </a:pPr>
            <a:r>
              <a:rPr lang="zh-CN" altLang="zh-CN" sz="2000" dirty="0">
                <a:latin typeface="微软雅黑" pitchFamily="34" charset="-122"/>
                <a:ea typeface="微软雅黑" pitchFamily="34" charset="-122"/>
              </a:rPr>
              <a:t> ① 将图</a:t>
            </a:r>
            <a:r>
              <a:rPr lang="en-US" altLang="zh-CN" sz="2000" dirty="0">
                <a:latin typeface="微软雅黑" pitchFamily="34" charset="-122"/>
                <a:ea typeface="微软雅黑" pitchFamily="34" charset="-122"/>
              </a:rPr>
              <a:t>21-1</a:t>
            </a:r>
            <a:r>
              <a:rPr lang="zh-CN" altLang="zh-CN" sz="2000" dirty="0">
                <a:latin typeface="微软雅黑" pitchFamily="34" charset="-122"/>
                <a:ea typeface="微软雅黑" pitchFamily="34" charset="-122"/>
              </a:rPr>
              <a:t>所对应的指令程序写入主机</a:t>
            </a:r>
            <a:r>
              <a:rPr lang="en-US" altLang="zh-CN" sz="2000" dirty="0">
                <a:latin typeface="微软雅黑" pitchFamily="34" charset="-122"/>
                <a:ea typeface="微软雅黑" pitchFamily="34" charset="-122"/>
              </a:rPr>
              <a:t>RAM</a:t>
            </a:r>
            <a:r>
              <a:rPr lang="zh-CN" altLang="zh-CN" sz="2000" dirty="0">
                <a:latin typeface="微软雅黑" pitchFamily="34" charset="-122"/>
                <a:ea typeface="微软雅黑" pitchFamily="34" charset="-122"/>
              </a:rPr>
              <a:t>中。</a:t>
            </a:r>
          </a:p>
          <a:p>
            <a:pPr>
              <a:lnSpc>
                <a:spcPts val="3500"/>
              </a:lnSpc>
            </a:pPr>
            <a:r>
              <a:rPr lang="en-US" altLang="zh-CN" sz="2000" dirty="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② </a:t>
            </a:r>
            <a:r>
              <a:rPr lang="zh-CN" altLang="zh-CN" sz="2000" dirty="0">
                <a:latin typeface="微软雅黑" pitchFamily="34" charset="-122"/>
                <a:ea typeface="微软雅黑" pitchFamily="34" charset="-122"/>
              </a:rPr>
              <a:t>运行程序</a:t>
            </a:r>
            <a:r>
              <a:rPr lang="zh-CN" altLang="zh-CN" sz="2000" dirty="0" smtClean="0">
                <a:latin typeface="微软雅黑" pitchFamily="34" charset="-122"/>
                <a:ea typeface="微软雅黑" pitchFamily="34" charset="-122"/>
              </a:rPr>
              <a:t>。</a:t>
            </a:r>
            <a:r>
              <a:rPr lang="zh-CN" altLang="zh-CN" sz="2000" dirty="0">
                <a:latin typeface="微软雅黑" pitchFamily="34" charset="-122"/>
                <a:ea typeface="微软雅黑" pitchFamily="34" charset="-122"/>
              </a:rPr>
              <a:t>用输入开关产生计数输入信号，当</a:t>
            </a:r>
            <a:r>
              <a:rPr lang="en-US" altLang="zh-CN" sz="2000" dirty="0">
                <a:latin typeface="微软雅黑" pitchFamily="34" charset="-122"/>
                <a:ea typeface="微软雅黑" pitchFamily="34" charset="-122"/>
              </a:rPr>
              <a:t>X000</a:t>
            </a:r>
            <a:r>
              <a:rPr lang="zh-CN" altLang="zh-CN" sz="2000" dirty="0">
                <a:latin typeface="微软雅黑" pitchFamily="34" charset="-122"/>
                <a:ea typeface="微软雅黑" pitchFamily="34" charset="-122"/>
              </a:rPr>
              <a:t>由</a:t>
            </a:r>
            <a:r>
              <a:rPr lang="en-US" altLang="zh-CN" sz="2000" dirty="0">
                <a:latin typeface="微软雅黑" pitchFamily="34" charset="-122"/>
                <a:ea typeface="微软雅黑" pitchFamily="34" charset="-122"/>
              </a:rPr>
              <a:t>OFF</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ON</a:t>
            </a:r>
            <a:r>
              <a:rPr lang="zh-CN" altLang="zh-CN" sz="2000" dirty="0">
                <a:latin typeface="微软雅黑" pitchFamily="34" charset="-122"/>
                <a:ea typeface="微软雅黑" pitchFamily="34" charset="-122"/>
              </a:rPr>
              <a:t>时，向</a:t>
            </a:r>
            <a:r>
              <a:rPr lang="en-US" altLang="zh-CN" sz="2000" dirty="0">
                <a:latin typeface="微软雅黑" pitchFamily="34" charset="-122"/>
                <a:ea typeface="微软雅黑" pitchFamily="34" charset="-122"/>
              </a:rPr>
              <a:t>C0</a:t>
            </a:r>
            <a:r>
              <a:rPr lang="zh-CN" altLang="zh-CN" sz="2000" dirty="0">
                <a:latin typeface="微软雅黑" pitchFamily="34" charset="-122"/>
                <a:ea typeface="微软雅黑" pitchFamily="34" charset="-122"/>
              </a:rPr>
              <a:t>送入一计数脉冲，计数器计数一次，其当前值增</a:t>
            </a:r>
            <a:r>
              <a:rPr lang="en-US" altLang="zh-CN" sz="2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。当送入的脉冲数等于计数器的设定值时计数器接点动作，使输出继电器</a:t>
            </a:r>
            <a:r>
              <a:rPr lang="en-US" altLang="zh-CN" sz="2000" dirty="0">
                <a:latin typeface="微软雅黑" pitchFamily="34" charset="-122"/>
                <a:ea typeface="微软雅黑" pitchFamily="34" charset="-122"/>
              </a:rPr>
              <a:t>Y000</a:t>
            </a:r>
            <a:r>
              <a:rPr lang="zh-CN" altLang="zh-CN" sz="2000" dirty="0">
                <a:latin typeface="微软雅黑" pitchFamily="34" charset="-122"/>
                <a:ea typeface="微软雅黑" pitchFamily="34" charset="-122"/>
              </a:rPr>
              <a:t>接通，对应的指示灯亮</a:t>
            </a:r>
            <a:r>
              <a:rPr lang="zh-CN" altLang="zh-CN"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zh-CN" sz="2000" dirty="0">
                <a:latin typeface="微软雅黑" pitchFamily="34" charset="-122"/>
                <a:ea typeface="微软雅黑" pitchFamily="34" charset="-122"/>
              </a:rPr>
              <a:t>将</a:t>
            </a:r>
            <a:r>
              <a:rPr lang="en-US" altLang="zh-CN" sz="2000" dirty="0">
                <a:latin typeface="微软雅黑" pitchFamily="34" charset="-122"/>
                <a:ea typeface="微软雅黑" pitchFamily="34" charset="-122"/>
              </a:rPr>
              <a:t>X001</a:t>
            </a:r>
            <a:r>
              <a:rPr lang="zh-CN" altLang="zh-CN" sz="2000" dirty="0">
                <a:latin typeface="微软雅黑" pitchFamily="34" charset="-122"/>
                <a:ea typeface="微软雅黑" pitchFamily="34" charset="-122"/>
              </a:rPr>
              <a:t>接通，使计数器复位，其当前值回零；同时输出继电器</a:t>
            </a:r>
            <a:r>
              <a:rPr lang="en-US" altLang="zh-CN" sz="2000" dirty="0">
                <a:latin typeface="微软雅黑" pitchFamily="34" charset="-122"/>
                <a:ea typeface="微软雅黑" pitchFamily="34" charset="-122"/>
              </a:rPr>
              <a:t>Y000</a:t>
            </a:r>
            <a:r>
              <a:rPr lang="zh-CN" altLang="zh-CN" sz="2000" dirty="0">
                <a:latin typeface="微软雅黑" pitchFamily="34" charset="-122"/>
                <a:ea typeface="微软雅黑" pitchFamily="34" charset="-122"/>
              </a:rPr>
              <a:t>为</a:t>
            </a:r>
            <a:r>
              <a:rPr lang="en-US" altLang="zh-CN" sz="2000" dirty="0">
                <a:latin typeface="微软雅黑" pitchFamily="34" charset="-122"/>
                <a:ea typeface="微软雅黑" pitchFamily="34" charset="-122"/>
              </a:rPr>
              <a:t>OFF</a:t>
            </a:r>
            <a:r>
              <a:rPr lang="zh-CN" altLang="zh-CN" sz="2000" dirty="0">
                <a:latin typeface="微软雅黑" pitchFamily="34" charset="-122"/>
                <a:ea typeface="微软雅黑" pitchFamily="34" charset="-122"/>
              </a:rPr>
              <a:t>，对应的指示灯熄灭。</a:t>
            </a:r>
          </a:p>
          <a:p>
            <a:pPr>
              <a:lnSpc>
                <a:spcPts val="3500"/>
              </a:lnSpc>
            </a:pPr>
            <a:r>
              <a:rPr lang="zh-CN" altLang="zh-CN" sz="2000" dirty="0">
                <a:latin typeface="微软雅黑" pitchFamily="34" charset="-122"/>
                <a:ea typeface="微软雅黑" pitchFamily="34" charset="-122"/>
              </a:rPr>
              <a:t>将</a:t>
            </a:r>
            <a:r>
              <a:rPr lang="en-US" altLang="zh-CN" sz="2000" dirty="0">
                <a:latin typeface="微软雅黑" pitchFamily="34" charset="-122"/>
                <a:ea typeface="微软雅黑" pitchFamily="34" charset="-122"/>
              </a:rPr>
              <a:t>X001</a:t>
            </a:r>
            <a:r>
              <a:rPr lang="zh-CN" altLang="zh-CN" sz="2000" dirty="0">
                <a:latin typeface="微软雅黑" pitchFamily="34" charset="-122"/>
                <a:ea typeface="微软雅黑" pitchFamily="34" charset="-122"/>
              </a:rPr>
              <a:t>断开时，计数器又可重新开始计数。重复一次前面的操作。</a:t>
            </a:r>
          </a:p>
          <a:p>
            <a:pPr>
              <a:lnSpc>
                <a:spcPts val="3500"/>
              </a:lnSpc>
            </a:pP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33311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683568" y="835224"/>
            <a:ext cx="2071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21.3.1 </a:t>
            </a:r>
            <a:r>
              <a:rPr lang="zh-CN" altLang="en-US" sz="2400" dirty="0" smtClean="0">
                <a:solidFill>
                  <a:schemeClr val="tx2"/>
                </a:solidFill>
                <a:latin typeface="微软雅黑" pitchFamily="34" charset="-122"/>
                <a:ea typeface="微软雅黑" pitchFamily="34" charset="-122"/>
                <a:cs typeface="+mj-cs"/>
              </a:rPr>
              <a:t>计数器</a:t>
            </a:r>
            <a:endParaRPr lang="en-US" altLang="zh-CN" sz="2400" dirty="0">
              <a:solidFill>
                <a:schemeClr val="tx2"/>
              </a:solidFill>
              <a:latin typeface="微软雅黑" pitchFamily="34" charset="-122"/>
              <a:ea typeface="微软雅黑" pitchFamily="34" charset="-122"/>
              <a:cs typeface="+mj-cs"/>
            </a:endParaRPr>
          </a:p>
        </p:txBody>
      </p:sp>
      <p:sp>
        <p:nvSpPr>
          <p:cNvPr id="2" name="矩形 1"/>
          <p:cNvSpPr/>
          <p:nvPr/>
        </p:nvSpPr>
        <p:spPr>
          <a:xfrm>
            <a:off x="683568" y="1483668"/>
            <a:ext cx="4458272" cy="461665"/>
          </a:xfrm>
          <a:prstGeom prst="rect">
            <a:avLst/>
          </a:prstGeom>
        </p:spPr>
        <p:txBody>
          <a:bodyPr wrap="none">
            <a:spAutoFit/>
          </a:bodyPr>
          <a:lstStyle/>
          <a:p>
            <a:r>
              <a:rPr lang="zh-CN" altLang="zh-CN" sz="2400" dirty="0" smtClean="0">
                <a:latin typeface="微软雅黑" pitchFamily="34" charset="-122"/>
                <a:ea typeface="微软雅黑" pitchFamily="34" charset="-122"/>
              </a:rPr>
              <a:t> 【例</a:t>
            </a:r>
            <a:r>
              <a:rPr lang="en-US" altLang="zh-CN" sz="2400" dirty="0" smtClean="0">
                <a:latin typeface="微软雅黑" pitchFamily="34" charset="-122"/>
                <a:ea typeface="微软雅黑" pitchFamily="34" charset="-122"/>
              </a:rPr>
              <a:t>1</a:t>
            </a:r>
            <a:r>
              <a:rPr lang="zh-CN" altLang="zh-CN" sz="2400" dirty="0" smtClean="0">
                <a:latin typeface="微软雅黑" pitchFamily="34" charset="-122"/>
                <a:ea typeface="微软雅黑" pitchFamily="34" charset="-122"/>
              </a:rPr>
              <a:t>】计数程序的编制及运行</a:t>
            </a:r>
            <a:endParaRPr lang="zh-CN" altLang="en-US" sz="2400" dirty="0">
              <a:latin typeface="微软雅黑" pitchFamily="34" charset="-122"/>
              <a:ea typeface="微软雅黑" pitchFamily="34" charset="-122"/>
            </a:endParaRPr>
          </a:p>
        </p:txBody>
      </p:sp>
      <p:pic>
        <p:nvPicPr>
          <p:cNvPr id="12" name="图片 11"/>
          <p:cNvPicPr/>
          <p:nvPr/>
        </p:nvPicPr>
        <p:blipFill>
          <a:blip r:embed="rId2"/>
          <a:stretch>
            <a:fillRect/>
          </a:stretch>
        </p:blipFill>
        <p:spPr>
          <a:xfrm>
            <a:off x="1475656" y="2348880"/>
            <a:ext cx="5688632" cy="2630150"/>
          </a:xfrm>
          <a:prstGeom prst="rect">
            <a:avLst/>
          </a:prstGeom>
        </p:spPr>
      </p:pic>
      <p:sp>
        <p:nvSpPr>
          <p:cNvPr id="4" name="矩形 3"/>
          <p:cNvSpPr/>
          <p:nvPr/>
        </p:nvSpPr>
        <p:spPr>
          <a:xfrm>
            <a:off x="2444063" y="5507940"/>
            <a:ext cx="3526928" cy="369332"/>
          </a:xfrm>
          <a:prstGeom prst="rect">
            <a:avLst/>
          </a:prstGeom>
        </p:spPr>
        <p:txBody>
          <a:bodyPr wrap="none">
            <a:spAutoFit/>
          </a:bodyPr>
          <a:lstStyle/>
          <a:p>
            <a:r>
              <a:rPr lang="zh-CN" altLang="zh-CN" dirty="0">
                <a:latin typeface="微软雅黑" pitchFamily="34" charset="-122"/>
                <a:ea typeface="微软雅黑" pitchFamily="34" charset="-122"/>
              </a:rPr>
              <a:t>图21-1 计数电路梯形图及指令表</a:t>
            </a:r>
          </a:p>
        </p:txBody>
      </p:sp>
    </p:spTree>
    <p:extLst>
      <p:ext uri="{BB962C8B-B14F-4D97-AF65-F5344CB8AC3E}">
        <p14:creationId xmlns:p14="http://schemas.microsoft.com/office/powerpoint/2010/main" val="2665046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827584" y="836712"/>
            <a:ext cx="2071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21.3.1 </a:t>
            </a:r>
            <a:r>
              <a:rPr lang="zh-CN" altLang="en-US" sz="2400" dirty="0" smtClean="0">
                <a:solidFill>
                  <a:schemeClr val="tx2"/>
                </a:solidFill>
                <a:latin typeface="微软雅黑" pitchFamily="34" charset="-122"/>
                <a:ea typeface="微软雅黑" pitchFamily="34" charset="-122"/>
                <a:cs typeface="+mj-cs"/>
              </a:rPr>
              <a:t>计数器</a:t>
            </a:r>
            <a:endParaRPr lang="en-US" altLang="zh-CN" sz="2400" dirty="0">
              <a:solidFill>
                <a:schemeClr val="tx2"/>
              </a:solidFill>
              <a:latin typeface="微软雅黑" pitchFamily="34" charset="-122"/>
              <a:ea typeface="微软雅黑" pitchFamily="34" charset="-122"/>
              <a:cs typeface="+mj-cs"/>
            </a:endParaRPr>
          </a:p>
        </p:txBody>
      </p:sp>
      <p:sp>
        <p:nvSpPr>
          <p:cNvPr id="3" name="矩形 2"/>
          <p:cNvSpPr/>
          <p:nvPr/>
        </p:nvSpPr>
        <p:spPr>
          <a:xfrm>
            <a:off x="683568" y="1434634"/>
            <a:ext cx="5689378" cy="461665"/>
          </a:xfrm>
          <a:prstGeom prst="rect">
            <a:avLst/>
          </a:prstGeom>
        </p:spPr>
        <p:txBody>
          <a:bodyPr wrap="none">
            <a:spAutoFit/>
          </a:bodyPr>
          <a:lstStyle/>
          <a:p>
            <a:r>
              <a:rPr lang="zh-CN" altLang="zh-CN" sz="2400" dirty="0">
                <a:latin typeface="微软雅黑" pitchFamily="34" charset="-122"/>
                <a:ea typeface="微软雅黑" pitchFamily="34" charset="-122"/>
              </a:rPr>
              <a:t> 【例</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】长延时电路的程序编写及运行。</a:t>
            </a:r>
          </a:p>
        </p:txBody>
      </p:sp>
      <p:sp>
        <p:nvSpPr>
          <p:cNvPr id="6" name="矩形 5"/>
          <p:cNvSpPr/>
          <p:nvPr/>
        </p:nvSpPr>
        <p:spPr>
          <a:xfrm>
            <a:off x="971600" y="2060848"/>
            <a:ext cx="7128792" cy="3683060"/>
          </a:xfrm>
          <a:prstGeom prst="rect">
            <a:avLst/>
          </a:prstGeom>
        </p:spPr>
        <p:txBody>
          <a:bodyPr wrap="square">
            <a:spAutoFit/>
          </a:bodyPr>
          <a:lstStyle/>
          <a:p>
            <a:pPr>
              <a:lnSpc>
                <a:spcPts val="3500"/>
              </a:lnSpc>
            </a:pPr>
            <a:r>
              <a:rPr lang="zh-CN" altLang="zh-CN" sz="2000" dirty="0" smtClean="0">
                <a:latin typeface="微软雅黑" pitchFamily="34" charset="-122"/>
                <a:ea typeface="微软雅黑" pitchFamily="34" charset="-122"/>
              </a:rPr>
              <a:t>① </a:t>
            </a:r>
            <a:r>
              <a:rPr lang="zh-CN" altLang="zh-CN" sz="2000" dirty="0">
                <a:latin typeface="微软雅黑" pitchFamily="34" charset="-122"/>
                <a:ea typeface="微软雅黑" pitchFamily="34" charset="-122"/>
              </a:rPr>
              <a:t>将图</a:t>
            </a:r>
            <a:r>
              <a:rPr lang="en-US" altLang="zh-CN" sz="2000" dirty="0">
                <a:latin typeface="微软雅黑" pitchFamily="34" charset="-122"/>
                <a:ea typeface="微软雅黑" pitchFamily="34" charset="-122"/>
              </a:rPr>
              <a:t>21-2</a:t>
            </a:r>
            <a:r>
              <a:rPr lang="zh-CN" altLang="zh-CN" sz="2000" dirty="0">
                <a:latin typeface="微软雅黑" pitchFamily="34" charset="-122"/>
                <a:ea typeface="微软雅黑" pitchFamily="34" charset="-122"/>
              </a:rPr>
              <a:t>所对应的指令程序写入主机</a:t>
            </a:r>
            <a:r>
              <a:rPr lang="en-US" altLang="zh-CN" sz="2000" dirty="0">
                <a:latin typeface="微软雅黑" pitchFamily="34" charset="-122"/>
                <a:ea typeface="微软雅黑" pitchFamily="34" charset="-122"/>
              </a:rPr>
              <a:t>RAM</a:t>
            </a:r>
            <a:r>
              <a:rPr lang="zh-CN" altLang="zh-CN" sz="2000" dirty="0">
                <a:latin typeface="微软雅黑" pitchFamily="34" charset="-122"/>
                <a:ea typeface="微软雅黑" pitchFamily="34" charset="-122"/>
              </a:rPr>
              <a:t>中。</a:t>
            </a:r>
          </a:p>
          <a:p>
            <a:pPr>
              <a:lnSpc>
                <a:spcPts val="3500"/>
              </a:lnSpc>
            </a:pPr>
            <a:r>
              <a:rPr lang="zh-CN" altLang="zh-CN" sz="2000" dirty="0">
                <a:latin typeface="微软雅黑" pitchFamily="34" charset="-122"/>
                <a:ea typeface="微软雅黑" pitchFamily="34" charset="-122"/>
              </a:rPr>
              <a:t>② 运行程序。启动输入</a:t>
            </a:r>
            <a:r>
              <a:rPr lang="en-US" altLang="zh-CN" sz="2000" dirty="0">
                <a:latin typeface="微软雅黑" pitchFamily="34" charset="-122"/>
                <a:ea typeface="微软雅黑" pitchFamily="34" charset="-122"/>
              </a:rPr>
              <a:t>X000</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Y000</a:t>
            </a:r>
            <a:r>
              <a:rPr lang="zh-CN" altLang="zh-CN" sz="2000" dirty="0">
                <a:latin typeface="微软雅黑" pitchFamily="34" charset="-122"/>
                <a:ea typeface="微软雅黑" pitchFamily="34" charset="-122"/>
              </a:rPr>
              <a:t>指示灯亮，表明长延时电路开始工作，开始计时，</a:t>
            </a:r>
            <a:r>
              <a:rPr lang="en-US" altLang="zh-CN" sz="2000" dirty="0">
                <a:latin typeface="微软雅黑" pitchFamily="34" charset="-122"/>
                <a:ea typeface="微软雅黑" pitchFamily="34" charset="-122"/>
              </a:rPr>
              <a:t>60s</a:t>
            </a:r>
            <a:r>
              <a:rPr lang="zh-CN" altLang="zh-CN" sz="2000" dirty="0">
                <a:latin typeface="微软雅黑" pitchFamily="34" charset="-122"/>
                <a:ea typeface="微软雅黑" pitchFamily="34" charset="-122"/>
              </a:rPr>
              <a:t>后计时到位，其常开接点接通一次，给计数器</a:t>
            </a:r>
            <a:r>
              <a:rPr lang="en-US" altLang="zh-CN" sz="2000" dirty="0">
                <a:latin typeface="微软雅黑" pitchFamily="34" charset="-122"/>
                <a:ea typeface="微软雅黑" pitchFamily="34" charset="-122"/>
              </a:rPr>
              <a:t>C0</a:t>
            </a:r>
            <a:r>
              <a:rPr lang="zh-CN" altLang="zh-CN" sz="2000" dirty="0">
                <a:latin typeface="微软雅黑" pitchFamily="34" charset="-122"/>
                <a:ea typeface="微软雅黑" pitchFamily="34" charset="-122"/>
              </a:rPr>
              <a:t>一个输入信号；其常闭接点断开，使</a:t>
            </a:r>
            <a:r>
              <a:rPr lang="en-US" altLang="zh-CN" sz="2000" dirty="0">
                <a:latin typeface="微软雅黑" pitchFamily="34" charset="-122"/>
                <a:ea typeface="微软雅黑" pitchFamily="34" charset="-122"/>
              </a:rPr>
              <a:t>T0</a:t>
            </a:r>
            <a:r>
              <a:rPr lang="zh-CN" altLang="zh-CN" sz="2000" dirty="0">
                <a:latin typeface="微软雅黑" pitchFamily="34" charset="-122"/>
                <a:ea typeface="微软雅黑" pitchFamily="34" charset="-122"/>
              </a:rPr>
              <a:t>复位，</a:t>
            </a:r>
            <a:r>
              <a:rPr lang="en-US" altLang="zh-CN" sz="2000" dirty="0">
                <a:latin typeface="微软雅黑" pitchFamily="34" charset="-122"/>
                <a:ea typeface="微软雅黑" pitchFamily="34" charset="-122"/>
              </a:rPr>
              <a:t>T0</a:t>
            </a:r>
            <a:r>
              <a:rPr lang="zh-CN" altLang="zh-CN" sz="2000" dirty="0">
                <a:latin typeface="微软雅黑" pitchFamily="34" charset="-122"/>
                <a:ea typeface="微软雅黑" pitchFamily="34" charset="-122"/>
              </a:rPr>
              <a:t>复位后，其常开接点断开，常闭接点闭合，</a:t>
            </a:r>
            <a:r>
              <a:rPr lang="en-US" altLang="zh-CN" sz="2000" dirty="0">
                <a:latin typeface="微软雅黑" pitchFamily="34" charset="-122"/>
                <a:ea typeface="微软雅黑" pitchFamily="34" charset="-122"/>
              </a:rPr>
              <a:t>T0</a:t>
            </a:r>
            <a:r>
              <a:rPr lang="zh-CN" altLang="zh-CN" sz="2000" dirty="0">
                <a:latin typeface="微软雅黑" pitchFamily="34" charset="-122"/>
                <a:ea typeface="微软雅黑" pitchFamily="34" charset="-122"/>
              </a:rPr>
              <a:t>又重新开始计时。当计数器</a:t>
            </a:r>
            <a:r>
              <a:rPr lang="en-US" altLang="zh-CN" sz="2000" dirty="0">
                <a:latin typeface="微软雅黑" pitchFamily="34" charset="-122"/>
                <a:ea typeface="微软雅黑" pitchFamily="34" charset="-122"/>
              </a:rPr>
              <a:t>C0</a:t>
            </a:r>
            <a:r>
              <a:rPr lang="zh-CN" altLang="zh-CN" sz="2000" dirty="0">
                <a:latin typeface="微软雅黑" pitchFamily="34" charset="-122"/>
                <a:ea typeface="微软雅黑" pitchFamily="34" charset="-122"/>
              </a:rPr>
              <a:t>对</a:t>
            </a:r>
            <a:r>
              <a:rPr lang="en-US" altLang="zh-CN" sz="2000" dirty="0">
                <a:latin typeface="微软雅黑" pitchFamily="34" charset="-122"/>
                <a:ea typeface="微软雅黑" pitchFamily="34" charset="-122"/>
              </a:rPr>
              <a:t>T0</a:t>
            </a:r>
            <a:r>
              <a:rPr lang="zh-CN" altLang="zh-CN" sz="2000" dirty="0">
                <a:latin typeface="微软雅黑" pitchFamily="34" charset="-122"/>
                <a:ea typeface="微软雅黑" pitchFamily="34" charset="-122"/>
              </a:rPr>
              <a:t>的反复动作计数够</a:t>
            </a:r>
            <a:r>
              <a:rPr lang="en-US" altLang="zh-CN" sz="2000" dirty="0">
                <a:latin typeface="微软雅黑" pitchFamily="34" charset="-122"/>
                <a:ea typeface="微软雅黑" pitchFamily="34" charset="-122"/>
              </a:rPr>
              <a:t>60</a:t>
            </a:r>
            <a:r>
              <a:rPr lang="zh-CN" altLang="zh-CN" sz="2000" dirty="0">
                <a:latin typeface="微软雅黑" pitchFamily="34" charset="-122"/>
                <a:ea typeface="微软雅黑" pitchFamily="34" charset="-122"/>
              </a:rPr>
              <a:t>次后，</a:t>
            </a:r>
            <a:r>
              <a:rPr lang="en-US" altLang="zh-CN" sz="2000" dirty="0">
                <a:latin typeface="微软雅黑" pitchFamily="34" charset="-122"/>
                <a:ea typeface="微软雅黑" pitchFamily="34" charset="-122"/>
              </a:rPr>
              <a:t>C0</a:t>
            </a:r>
            <a:r>
              <a:rPr lang="zh-CN" altLang="zh-CN" sz="2000" dirty="0">
                <a:latin typeface="微软雅黑" pitchFamily="34" charset="-122"/>
                <a:ea typeface="微软雅黑" pitchFamily="34" charset="-122"/>
              </a:rPr>
              <a:t>常开接点接通，</a:t>
            </a:r>
            <a:r>
              <a:rPr lang="en-US" altLang="zh-CN" sz="2000" dirty="0">
                <a:latin typeface="微软雅黑" pitchFamily="34" charset="-122"/>
                <a:ea typeface="微软雅黑" pitchFamily="34" charset="-122"/>
              </a:rPr>
              <a:t>Y001</a:t>
            </a:r>
            <a:r>
              <a:rPr lang="zh-CN" altLang="zh-CN" sz="2000" dirty="0">
                <a:latin typeface="微软雅黑" pitchFamily="34" charset="-122"/>
                <a:ea typeface="微软雅黑" pitchFamily="34" charset="-122"/>
              </a:rPr>
              <a:t>输出，表明长延时电路计时到位，其总延时时间</a:t>
            </a:r>
            <a:r>
              <a:rPr lang="en-US" altLang="zh-CN" sz="2000" dirty="0">
                <a:latin typeface="微软雅黑" pitchFamily="34" charset="-122"/>
                <a:ea typeface="微软雅黑" pitchFamily="34" charset="-122"/>
              </a:rPr>
              <a:t>T=60</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60=3600s</a:t>
            </a:r>
            <a:r>
              <a:rPr lang="zh-CN" altLang="zh-CN" sz="2000" dirty="0">
                <a:latin typeface="微软雅黑" pitchFamily="34" charset="-122"/>
                <a:ea typeface="微软雅黑" pitchFamily="34" charset="-122"/>
              </a:rPr>
              <a:t>，即</a:t>
            </a:r>
            <a:r>
              <a:rPr lang="en-US" altLang="zh-CN" sz="2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小时。</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611143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899592" y="835224"/>
            <a:ext cx="2071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21.3.1 </a:t>
            </a:r>
            <a:r>
              <a:rPr lang="zh-CN" altLang="en-US" sz="2400" dirty="0" smtClean="0">
                <a:solidFill>
                  <a:schemeClr val="tx2"/>
                </a:solidFill>
                <a:latin typeface="微软雅黑" pitchFamily="34" charset="-122"/>
                <a:ea typeface="微软雅黑" pitchFamily="34" charset="-122"/>
                <a:cs typeface="+mj-cs"/>
              </a:rPr>
              <a:t>计数器</a:t>
            </a:r>
            <a:endParaRPr lang="en-US" altLang="zh-CN" sz="2400" dirty="0">
              <a:solidFill>
                <a:schemeClr val="tx2"/>
              </a:solidFill>
              <a:latin typeface="微软雅黑" pitchFamily="34" charset="-122"/>
              <a:ea typeface="微软雅黑" pitchFamily="34" charset="-122"/>
              <a:cs typeface="+mj-cs"/>
            </a:endParaRPr>
          </a:p>
        </p:txBody>
      </p:sp>
      <p:sp>
        <p:nvSpPr>
          <p:cNvPr id="3" name="矩形 2"/>
          <p:cNvSpPr/>
          <p:nvPr/>
        </p:nvSpPr>
        <p:spPr>
          <a:xfrm>
            <a:off x="676388" y="1444134"/>
            <a:ext cx="5689378" cy="461665"/>
          </a:xfrm>
          <a:prstGeom prst="rect">
            <a:avLst/>
          </a:prstGeom>
        </p:spPr>
        <p:txBody>
          <a:bodyPr wrap="none">
            <a:spAutoFit/>
          </a:bodyPr>
          <a:lstStyle/>
          <a:p>
            <a:r>
              <a:rPr lang="zh-CN" altLang="zh-CN" sz="2400" dirty="0">
                <a:latin typeface="微软雅黑" pitchFamily="34" charset="-122"/>
                <a:ea typeface="微软雅黑" pitchFamily="34" charset="-122"/>
              </a:rPr>
              <a:t> 【例</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】长延时电路的程序编写及运行。</a:t>
            </a:r>
          </a:p>
        </p:txBody>
      </p:sp>
      <p:pic>
        <p:nvPicPr>
          <p:cNvPr id="5" name="图片 4"/>
          <p:cNvPicPr/>
          <p:nvPr/>
        </p:nvPicPr>
        <p:blipFill>
          <a:blip r:embed="rId2"/>
          <a:stretch>
            <a:fillRect/>
          </a:stretch>
        </p:blipFill>
        <p:spPr>
          <a:xfrm>
            <a:off x="1763688" y="2492896"/>
            <a:ext cx="5176843" cy="3024336"/>
          </a:xfrm>
          <a:prstGeom prst="rect">
            <a:avLst/>
          </a:prstGeom>
        </p:spPr>
      </p:pic>
      <p:sp>
        <p:nvSpPr>
          <p:cNvPr id="2" name="矩形 1"/>
          <p:cNvSpPr/>
          <p:nvPr/>
        </p:nvSpPr>
        <p:spPr>
          <a:xfrm>
            <a:off x="2275756" y="5877272"/>
            <a:ext cx="3757760" cy="369332"/>
          </a:xfrm>
          <a:prstGeom prst="rect">
            <a:avLst/>
          </a:prstGeom>
        </p:spPr>
        <p:txBody>
          <a:bodyPr wrap="none">
            <a:spAutoFit/>
          </a:bodyPr>
          <a:lstStyle/>
          <a:p>
            <a:r>
              <a:rPr lang="zh-CN" altLang="zh-CN" dirty="0">
                <a:latin typeface="微软雅黑" pitchFamily="34" charset="-122"/>
                <a:ea typeface="微软雅黑" pitchFamily="34" charset="-122"/>
              </a:rPr>
              <a:t>图21-2 长延时电路梯形图及指令表</a:t>
            </a:r>
          </a:p>
        </p:txBody>
      </p:sp>
    </p:spTree>
    <p:extLst>
      <p:ext uri="{BB962C8B-B14F-4D97-AF65-F5344CB8AC3E}">
        <p14:creationId xmlns:p14="http://schemas.microsoft.com/office/powerpoint/2010/main" val="2178851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A000120140530A80PPBG">
  <a:themeElements>
    <a:clrScheme name="自定义 30">
      <a:dk1>
        <a:srgbClr val="47494B"/>
      </a:dk1>
      <a:lt1>
        <a:srgbClr val="FFFFFF"/>
      </a:lt1>
      <a:dk2>
        <a:srgbClr val="454749"/>
      </a:dk2>
      <a:lt2>
        <a:srgbClr val="EAF5FC"/>
      </a:lt2>
      <a:accent1>
        <a:srgbClr val="78AEEE"/>
      </a:accent1>
      <a:accent2>
        <a:srgbClr val="7982BD"/>
      </a:accent2>
      <a:accent3>
        <a:srgbClr val="A9ADDF"/>
      </a:accent3>
      <a:accent4>
        <a:srgbClr val="9D9394"/>
      </a:accent4>
      <a:accent5>
        <a:srgbClr val="3DA4C9"/>
      </a:accent5>
      <a:accent6>
        <a:srgbClr val="FFC000"/>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4224</TotalTime>
  <Words>1473</Words>
  <Application>Microsoft Office PowerPoint</Application>
  <PresentationFormat>全屏显示(4:3)</PresentationFormat>
  <Paragraphs>265</Paragraphs>
  <Slides>26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Kozuka Gothic Pr6N B</vt:lpstr>
      <vt:lpstr>方正舒体</vt:lpstr>
      <vt:lpstr>宋体</vt:lpstr>
      <vt:lpstr>微软雅黑</vt:lpstr>
      <vt:lpstr>幼圆</vt:lpstr>
      <vt:lpstr>Aharoni</vt:lpstr>
      <vt:lpstr>Arial</vt:lpstr>
      <vt:lpstr>Arial Black</vt:lpstr>
      <vt:lpstr>Calibri</vt:lpstr>
      <vt:lpstr>Palace Script MT</vt:lpstr>
      <vt:lpstr>Wingdings</vt:lpstr>
      <vt:lpstr>2_A000120140530A80PPBG</vt:lpstr>
      <vt:lpstr>电气控制与PLC技术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gta</cp:lastModifiedBy>
  <cp:revision>717</cp:revision>
  <dcterms:created xsi:type="dcterms:W3CDTF">2008-06-05T04:49:45Z</dcterms:created>
  <dcterms:modified xsi:type="dcterms:W3CDTF">2014-12-02T02:05:06Z</dcterms:modified>
</cp:coreProperties>
</file>