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3" r:id="rId2"/>
  </p:sldMasterIdLst>
  <p:notesMasterIdLst>
    <p:notesMasterId r:id="rId71"/>
  </p:notesMasterIdLst>
  <p:sldIdLst>
    <p:sldId id="452" r:id="rId3"/>
    <p:sldId id="256" r:id="rId4"/>
    <p:sldId id="282" r:id="rId5"/>
    <p:sldId id="286" r:id="rId6"/>
    <p:sldId id="293" r:id="rId7"/>
    <p:sldId id="296" r:id="rId8"/>
    <p:sldId id="298" r:id="rId9"/>
    <p:sldId id="349" r:id="rId10"/>
    <p:sldId id="350" r:id="rId11"/>
    <p:sldId id="451" r:id="rId12"/>
    <p:sldId id="396" r:id="rId13"/>
    <p:sldId id="397" r:id="rId14"/>
    <p:sldId id="353" r:id="rId15"/>
    <p:sldId id="399" r:id="rId16"/>
    <p:sldId id="400" r:id="rId17"/>
    <p:sldId id="401" r:id="rId18"/>
    <p:sldId id="402" r:id="rId19"/>
    <p:sldId id="403" r:id="rId20"/>
    <p:sldId id="404" r:id="rId21"/>
    <p:sldId id="405" r:id="rId22"/>
    <p:sldId id="406" r:id="rId23"/>
    <p:sldId id="407" r:id="rId24"/>
    <p:sldId id="408" r:id="rId25"/>
    <p:sldId id="409" r:id="rId26"/>
    <p:sldId id="411" r:id="rId27"/>
    <p:sldId id="412" r:id="rId28"/>
    <p:sldId id="414" r:id="rId29"/>
    <p:sldId id="415" r:id="rId30"/>
    <p:sldId id="413" r:id="rId31"/>
    <p:sldId id="416" r:id="rId32"/>
    <p:sldId id="417" r:id="rId33"/>
    <p:sldId id="418" r:id="rId34"/>
    <p:sldId id="419" r:id="rId35"/>
    <p:sldId id="420" r:id="rId36"/>
    <p:sldId id="41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394" r:id="rId68"/>
    <p:sldId id="395" r:id="rId69"/>
    <p:sldId id="453" r:id="rId7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4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2014/9/24</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pPr>
                <a:defRPr/>
              </a:pPr>
              <a:t>‹#›</a:t>
            </a:fld>
            <a:endParaRPr lang="zh-CN" altLang="en-US" dirty="0"/>
          </a:p>
        </p:txBody>
      </p:sp>
    </p:spTree>
    <p:extLst>
      <p:ext uri="{BB962C8B-B14F-4D97-AF65-F5344CB8AC3E}">
        <p14:creationId xmlns:p14="http://schemas.microsoft.com/office/powerpoint/2010/main" val="341101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pPr>
                <a:defRPr/>
              </a:pPr>
              <a:t>‹#›</a:t>
            </a:fld>
            <a:endParaRPr lang="zh-CN" altLang="en-US" dirty="0"/>
          </a:p>
        </p:txBody>
      </p:sp>
    </p:spTree>
    <p:extLst>
      <p:ext uri="{BB962C8B-B14F-4D97-AF65-F5344CB8AC3E}">
        <p14:creationId xmlns:p14="http://schemas.microsoft.com/office/powerpoint/2010/main" val="32598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pPr>
                <a:defRPr/>
              </a:pPr>
              <a:t>‹#›</a:t>
            </a:fld>
            <a:endParaRPr lang="zh-CN" altLang="en-US" dirty="0"/>
          </a:p>
        </p:txBody>
      </p:sp>
    </p:spTree>
    <p:extLst>
      <p:ext uri="{BB962C8B-B14F-4D97-AF65-F5344CB8AC3E}">
        <p14:creationId xmlns:p14="http://schemas.microsoft.com/office/powerpoint/2010/main" val="14283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pPr>
                <a:defRPr/>
              </a:pPr>
              <a:t>2014/9/24</a:t>
            </a:fld>
            <a:endParaRPr lang="zh-CN" altLang="en-US" dirty="0"/>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pPr>
                <a:defRPr/>
              </a:pPr>
              <a:t>‹#›</a:t>
            </a:fld>
            <a:endParaRPr lang="zh-CN" altLang="en-US" dirty="0"/>
          </a:p>
        </p:txBody>
      </p:sp>
    </p:spTree>
    <p:extLst>
      <p:ext uri="{BB962C8B-B14F-4D97-AF65-F5344CB8AC3E}">
        <p14:creationId xmlns:p14="http://schemas.microsoft.com/office/powerpoint/2010/main" val="14380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70645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57208151-6A46-430B-B003-9BEB3305C7F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A590708D-EA16-40EE-9017-7B44BF7D431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70930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64937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66139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solidFill>
                  <a:srgbClr val="000000"/>
                </a:solidFill>
              </a:rPr>
              <a:pPr>
                <a:defRPr/>
              </a:pPr>
              <a:t>2014/9/24</a:t>
            </a:fld>
            <a:endParaRPr lang="zh-CN" altLang="en-US" dirty="0">
              <a:solidFill>
                <a:srgbClr val="000000"/>
              </a:solidFill>
            </a:endParaRPr>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3746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8262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solidFill>
                  <a:srgbClr val="000000"/>
                </a:solidFill>
              </a:rPr>
              <a:pPr>
                <a:defRPr/>
              </a:pPr>
              <a:t>2014/9/24</a:t>
            </a:fld>
            <a:endParaRPr lang="zh-CN" altLang="en-US" dirty="0">
              <a:solidFill>
                <a:srgbClr val="000000"/>
              </a:solidFill>
            </a:endParaRPr>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13483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6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786076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solidFill>
                  <a:srgbClr val="000000"/>
                </a:solidFill>
              </a:rPr>
              <a:pPr>
                <a:defRPr/>
              </a:pPr>
              <a:t>2014/9/24</a:t>
            </a:fld>
            <a:endParaRPr lang="zh-CN" altLang="en-US" dirty="0">
              <a:solidFill>
                <a:srgbClr val="000000"/>
              </a:solidFill>
            </a:endParaRPr>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70903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92677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52150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41942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pPr>
                <a:defRPr/>
              </a:pPr>
              <a:t>‹#›</a:t>
            </a:fld>
            <a:endParaRPr lang="zh-CN" altLang="en-US" dirty="0"/>
          </a:p>
        </p:txBody>
      </p:sp>
    </p:spTree>
    <p:extLst>
      <p:ext uri="{BB962C8B-B14F-4D97-AF65-F5344CB8AC3E}">
        <p14:creationId xmlns:p14="http://schemas.microsoft.com/office/powerpoint/2010/main" val="3421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pPr>
                <a:defRPr/>
              </a:pPr>
              <a:t>‹#›</a:t>
            </a:fld>
            <a:endParaRPr lang="zh-CN" altLang="en-US" dirty="0"/>
          </a:p>
        </p:txBody>
      </p:sp>
    </p:spTree>
    <p:extLst>
      <p:ext uri="{BB962C8B-B14F-4D97-AF65-F5344CB8AC3E}">
        <p14:creationId xmlns:p14="http://schemas.microsoft.com/office/powerpoint/2010/main" val="22893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pPr>
                <a:defRPr/>
              </a:pPr>
              <a:t>2014/9/24</a:t>
            </a:fld>
            <a:endParaRPr lang="zh-CN" altLang="en-US" dirty="0"/>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pPr>
                <a:defRPr/>
              </a:pPr>
              <a:t>‹#›</a:t>
            </a:fld>
            <a:endParaRPr lang="zh-CN" altLang="en-US" dirty="0"/>
          </a:p>
        </p:txBody>
      </p:sp>
    </p:spTree>
    <p:extLst>
      <p:ext uri="{BB962C8B-B14F-4D97-AF65-F5344CB8AC3E}">
        <p14:creationId xmlns:p14="http://schemas.microsoft.com/office/powerpoint/2010/main" val="10447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pPr>
                <a:defRPr/>
              </a:pPr>
              <a:t>2014/9/24</a:t>
            </a:fld>
            <a:endParaRPr lang="zh-CN" altLang="en-US" dirty="0"/>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pPr>
                <a:defRPr/>
              </a:pPr>
              <a:t>‹#›</a:t>
            </a:fld>
            <a:endParaRPr lang="zh-CN" altLang="en-US" dirty="0"/>
          </a:p>
        </p:txBody>
      </p:sp>
    </p:spTree>
    <p:extLst>
      <p:ext uri="{BB962C8B-B14F-4D97-AF65-F5344CB8AC3E}">
        <p14:creationId xmlns:p14="http://schemas.microsoft.com/office/powerpoint/2010/main" val="25715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pPr>
                <a:defRPr/>
              </a:pPr>
              <a:t>2014/9/24</a:t>
            </a:fld>
            <a:endParaRPr lang="zh-CN" altLang="en-US" dirty="0"/>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pPr>
                <a:defRPr/>
              </a:pPr>
              <a:t>‹#›</a:t>
            </a:fld>
            <a:endParaRPr lang="zh-CN" altLang="en-US" dirty="0"/>
          </a:p>
        </p:txBody>
      </p:sp>
    </p:spTree>
    <p:extLst>
      <p:ext uri="{BB962C8B-B14F-4D97-AF65-F5344CB8AC3E}">
        <p14:creationId xmlns:p14="http://schemas.microsoft.com/office/powerpoint/2010/main" val="9074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pPr>
                <a:defRPr/>
              </a:pPr>
              <a:t>‹#›</a:t>
            </a:fld>
            <a:endParaRPr lang="zh-CN" altLang="en-US" dirty="0"/>
          </a:p>
        </p:txBody>
      </p:sp>
    </p:spTree>
    <p:extLst>
      <p:ext uri="{BB962C8B-B14F-4D97-AF65-F5344CB8AC3E}">
        <p14:creationId xmlns:p14="http://schemas.microsoft.com/office/powerpoint/2010/main" val="354431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pPr>
                <a:defRPr/>
              </a:pPr>
              <a:t>2014/9/24</a:t>
            </a:fld>
            <a:endParaRPr lang="zh-CN" altLang="en-US" dirty="0"/>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pPr>
                <a:defRPr/>
              </a:pPr>
              <a:t>‹#›</a:t>
            </a:fld>
            <a:endParaRPr lang="zh-CN" altLang="en-US" dirty="0"/>
          </a:p>
        </p:txBody>
      </p:sp>
    </p:spTree>
    <p:extLst>
      <p:ext uri="{BB962C8B-B14F-4D97-AF65-F5344CB8AC3E}">
        <p14:creationId xmlns:p14="http://schemas.microsoft.com/office/powerpoint/2010/main" val="41662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电子产品装配技术</a:t>
            </a:r>
            <a:r>
              <a:rPr lang="en-US" altLang="zh-CN" dirty="0" smtClean="0">
                <a:latin typeface="华文细黑" pitchFamily="2" charset="-122"/>
                <a:ea typeface="华文细黑" pitchFamily="2" charset="-122"/>
              </a:rPr>
              <a:t>》</a:t>
            </a:r>
            <a:endParaRPr lang="zh-CN" altLang="en-US" dirty="0">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 id="2147483852"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solidFill>
                  <a:srgbClr val="000000"/>
                </a:solidFill>
                <a:latin typeface="华文细黑" pitchFamily="2" charset="-122"/>
                <a:ea typeface="华文细黑" pitchFamily="2" charset="-122"/>
              </a:rPr>
              <a:t>《</a:t>
            </a:r>
            <a:r>
              <a:rPr lang="zh-CN" altLang="en-US" dirty="0" smtClean="0">
                <a:solidFill>
                  <a:srgbClr val="000000"/>
                </a:solidFill>
                <a:latin typeface="华文细黑" pitchFamily="2" charset="-122"/>
                <a:ea typeface="华文细黑" pitchFamily="2" charset="-122"/>
              </a:rPr>
              <a:t>电子产品装配技术</a:t>
            </a:r>
            <a:r>
              <a:rPr lang="en-US" altLang="zh-CN"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23713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oleObject" Target="../embeddings/oleObject2.bin"/><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http://www.wei68.com/uploadpic/2008111913475012099.gif"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http://img.mall.baidu.com/image/pic/item/86340d96197e00d96f0af632.jpg" TargetMode="Externa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2123728" y="2564904"/>
            <a:ext cx="495007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0" numCol="1" anchor="b" anchorCtr="0" compatLnSpc="1">
            <a:prstTxWarp prst="textNoShape">
              <a:avLst/>
            </a:prstTxWarp>
            <a:sp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pPr algn="ctr" fontAlgn="auto">
              <a:spcBef>
                <a:spcPts val="0"/>
              </a:spcBef>
              <a:spcAft>
                <a:spcPts val="0"/>
              </a:spcAft>
              <a:defRPr/>
            </a:pPr>
            <a:r>
              <a:rPr lang="zh-CN" altLang="en-US" sz="48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rPr>
              <a:t>电子产品装配技术</a:t>
            </a:r>
            <a:endParaRPr lang="zh-CN" altLang="en-US" sz="4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239727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5" descr="冷卷螺旋弹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223202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6" descr="9112e16394c1975a"/>
          <p:cNvPicPr>
            <a:picLocks noChangeAspect="1" noChangeArrowheads="1"/>
          </p:cNvPicPr>
          <p:nvPr/>
        </p:nvPicPr>
        <p:blipFill>
          <a:blip r:embed="rId3">
            <a:extLst>
              <a:ext uri="{28A0092B-C50C-407E-A947-70E740481C1C}">
                <a14:useLocalDpi xmlns:a14="http://schemas.microsoft.com/office/drawing/2010/main" val="0"/>
              </a:ext>
            </a:extLst>
          </a:blip>
          <a:srcRect l="8000" t="17000" r="8000" b="22333"/>
          <a:stretch>
            <a:fillRect/>
          </a:stretch>
        </p:blipFill>
        <p:spPr bwMode="auto">
          <a:xfrm>
            <a:off x="5004048" y="1484784"/>
            <a:ext cx="1728192" cy="16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7" descr="u=3246758657,1658649660&amp;fm=0&amp;g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888" y="4010412"/>
            <a:ext cx="2089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8" descr="20100529205220117975"/>
          <p:cNvPicPr>
            <a:picLocks noChangeAspect="1" noChangeArrowheads="1"/>
          </p:cNvPicPr>
          <p:nvPr/>
        </p:nvPicPr>
        <p:blipFill>
          <a:blip r:embed="rId5" cstate="print">
            <a:extLst>
              <a:ext uri="{28A0092B-C50C-407E-A947-70E740481C1C}">
                <a14:useLocalDpi xmlns:a14="http://schemas.microsoft.com/office/drawing/2010/main" val="0"/>
              </a:ext>
            </a:extLst>
          </a:blip>
          <a:srcRect t="11023" r="20149" b="7086"/>
          <a:stretch>
            <a:fillRect/>
          </a:stretch>
        </p:blipFill>
        <p:spPr bwMode="auto">
          <a:xfrm>
            <a:off x="5004048" y="3930191"/>
            <a:ext cx="172878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62"/>
          <p:cNvSpPr txBox="1">
            <a:spLocks noChangeArrowheads="1"/>
          </p:cNvSpPr>
          <p:nvPr/>
        </p:nvSpPr>
        <p:spPr bwMode="auto">
          <a:xfrm>
            <a:off x="2051720" y="3356992"/>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tx1"/>
                </a:solidFill>
                <a:ea typeface="微软雅黑" pitchFamily="34" charset="-122"/>
              </a:rPr>
              <a:t>弹簧</a:t>
            </a:r>
          </a:p>
        </p:txBody>
      </p:sp>
      <p:sp>
        <p:nvSpPr>
          <p:cNvPr id="24" name="Text Box 163"/>
          <p:cNvSpPr txBox="1">
            <a:spLocks noChangeArrowheads="1"/>
          </p:cNvSpPr>
          <p:nvPr/>
        </p:nvSpPr>
        <p:spPr bwMode="auto">
          <a:xfrm>
            <a:off x="5508104" y="3356992"/>
            <a:ext cx="865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tx1"/>
                </a:solidFill>
                <a:ea typeface="微软雅黑" pitchFamily="34" charset="-122"/>
              </a:rPr>
              <a:t>钢珠</a:t>
            </a:r>
          </a:p>
        </p:txBody>
      </p:sp>
      <p:sp>
        <p:nvSpPr>
          <p:cNvPr id="25" name="Text Box 164"/>
          <p:cNvSpPr txBox="1">
            <a:spLocks noChangeArrowheads="1"/>
          </p:cNvSpPr>
          <p:nvPr/>
        </p:nvSpPr>
        <p:spPr bwMode="auto">
          <a:xfrm>
            <a:off x="2051720" y="5877272"/>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tx1"/>
                </a:solidFill>
                <a:ea typeface="微软雅黑" pitchFamily="34" charset="-122"/>
              </a:rPr>
              <a:t>螺钉 </a:t>
            </a:r>
          </a:p>
        </p:txBody>
      </p:sp>
      <p:sp>
        <p:nvSpPr>
          <p:cNvPr id="26" name="Text Box 165"/>
          <p:cNvSpPr txBox="1">
            <a:spLocks noChangeArrowheads="1"/>
          </p:cNvSpPr>
          <p:nvPr/>
        </p:nvSpPr>
        <p:spPr bwMode="auto">
          <a:xfrm>
            <a:off x="5724128" y="5877272"/>
            <a:ext cx="93610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000" dirty="0">
                <a:solidFill>
                  <a:schemeClr val="tx1"/>
                </a:solidFill>
                <a:ea typeface="微软雅黑" pitchFamily="34" charset="-122"/>
              </a:rPr>
              <a:t>垫片</a:t>
            </a:r>
          </a:p>
        </p:txBody>
      </p:sp>
      <p:sp>
        <p:nvSpPr>
          <p:cNvPr id="11" name="AutoShape 8"/>
          <p:cNvSpPr>
            <a:spLocks noChangeArrowheads="1"/>
          </p:cNvSpPr>
          <p:nvPr/>
        </p:nvSpPr>
        <p:spPr bwMode="gray">
          <a:xfrm>
            <a:off x="205172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、识别常用电子安装小配件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91183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443" y="1556792"/>
            <a:ext cx="194468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0" descr="20080708125139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307" y="1662621"/>
            <a:ext cx="230346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1" descr="100527102504359"/>
          <p:cNvPicPr>
            <a:picLocks noChangeAspect="1" noChangeArrowheads="1"/>
          </p:cNvPicPr>
          <p:nvPr/>
        </p:nvPicPr>
        <p:blipFill>
          <a:blip r:embed="rId4">
            <a:extLst>
              <a:ext uri="{28A0092B-C50C-407E-A947-70E740481C1C}">
                <a14:useLocalDpi xmlns:a14="http://schemas.microsoft.com/office/drawing/2010/main" val="0"/>
              </a:ext>
            </a:extLst>
          </a:blip>
          <a:srcRect t="11923" b="12692"/>
          <a:stretch>
            <a:fillRect/>
          </a:stretch>
        </p:blipFill>
        <p:spPr bwMode="auto">
          <a:xfrm>
            <a:off x="3836421" y="4124013"/>
            <a:ext cx="1457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66"/>
          <p:cNvSpPr txBox="1">
            <a:spLocks noChangeArrowheads="1"/>
          </p:cNvSpPr>
          <p:nvPr/>
        </p:nvSpPr>
        <p:spPr bwMode="auto">
          <a:xfrm>
            <a:off x="1345167" y="3645024"/>
            <a:ext cx="3167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dirty="0">
                <a:solidFill>
                  <a:schemeClr val="tx1"/>
                </a:solidFill>
                <a:ea typeface="微软雅黑" pitchFamily="34" charset="-122"/>
              </a:rPr>
              <a:t>电池正负极片</a:t>
            </a:r>
          </a:p>
        </p:txBody>
      </p:sp>
      <p:sp>
        <p:nvSpPr>
          <p:cNvPr id="28" name="Text Box 167"/>
          <p:cNvSpPr txBox="1">
            <a:spLocks noChangeArrowheads="1"/>
          </p:cNvSpPr>
          <p:nvPr/>
        </p:nvSpPr>
        <p:spPr bwMode="auto">
          <a:xfrm>
            <a:off x="5926137" y="3717032"/>
            <a:ext cx="108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tx1"/>
                </a:solidFill>
                <a:ea typeface="微软雅黑" pitchFamily="34" charset="-122"/>
              </a:rPr>
              <a:t>螺母</a:t>
            </a:r>
          </a:p>
        </p:txBody>
      </p:sp>
      <p:sp>
        <p:nvSpPr>
          <p:cNvPr id="29" name="Text Box 168"/>
          <p:cNvSpPr txBox="1">
            <a:spLocks noChangeArrowheads="1"/>
          </p:cNvSpPr>
          <p:nvPr/>
        </p:nvSpPr>
        <p:spPr bwMode="auto">
          <a:xfrm>
            <a:off x="3853884" y="5517232"/>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tx1"/>
                </a:solidFill>
                <a:ea typeface="微软雅黑" pitchFamily="34" charset="-122"/>
              </a:rPr>
              <a:t>润滑油</a:t>
            </a:r>
          </a:p>
        </p:txBody>
      </p:sp>
      <p:sp>
        <p:nvSpPr>
          <p:cNvPr id="9" name="AutoShape 8"/>
          <p:cNvSpPr>
            <a:spLocks noChangeArrowheads="1"/>
          </p:cNvSpPr>
          <p:nvPr/>
        </p:nvSpPr>
        <p:spPr bwMode="gray">
          <a:xfrm>
            <a:off x="205172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、识别常用电子安装小配件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96357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a:spLocks noChangeArrowheads="1"/>
          </p:cNvSpPr>
          <p:nvPr/>
        </p:nvSpPr>
        <p:spPr bwMode="gray">
          <a:xfrm>
            <a:off x="2646212" y="620688"/>
            <a:ext cx="40860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三、常用绝缘材料</a:t>
            </a:r>
            <a:endParaRPr lang="zh-CN" altLang="en-US" sz="2400" b="1" dirty="0">
              <a:solidFill>
                <a:schemeClr val="tx1"/>
              </a:solidFill>
              <a:latin typeface="微软雅黑" pitchFamily="34" charset="-122"/>
              <a:ea typeface="微软雅黑" pitchFamily="34" charset="-122"/>
            </a:endParaRPr>
          </a:p>
        </p:txBody>
      </p:sp>
      <p:sp>
        <p:nvSpPr>
          <p:cNvPr id="9"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zh-CN" sz="2400" dirty="0">
                <a:latin typeface="微软雅黑" pitchFamily="34" charset="-122"/>
                <a:ea typeface="微软雅黑" pitchFamily="34" charset="-122"/>
              </a:rPr>
              <a:t>MF-47 </a:t>
            </a:r>
            <a:r>
              <a:rPr lang="zh-CN" altLang="en-US" sz="2400" dirty="0">
                <a:latin typeface="微软雅黑" pitchFamily="34" charset="-122"/>
                <a:ea typeface="微软雅黑" pitchFamily="34" charset="-122"/>
              </a:rPr>
              <a:t>型万用表中采用了塑料套管，它属于</a:t>
            </a:r>
            <a:r>
              <a:rPr lang="zh-CN" altLang="en-US" sz="2400" dirty="0" smtClean="0">
                <a:latin typeface="微软雅黑" pitchFamily="34" charset="-122"/>
                <a:ea typeface="微软雅黑" pitchFamily="34" charset="-122"/>
              </a:rPr>
              <a:t>绝缘材料</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p:txBody>
      </p:sp>
      <p:pic>
        <p:nvPicPr>
          <p:cNvPr id="16" name="imgb" descr="绝缘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2738"/>
            <a:ext cx="2159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gb" descr="201003111642526759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4" y="2852737"/>
            <a:ext cx="216323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gb" descr="绝缘胶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2852738"/>
            <a:ext cx="14589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gb" descr="热缩套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924175"/>
            <a:ext cx="17637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0"/>
          <p:cNvSpPr txBox="1">
            <a:spLocks noChangeArrowheads="1"/>
          </p:cNvSpPr>
          <p:nvPr/>
        </p:nvSpPr>
        <p:spPr bwMode="auto">
          <a:xfrm>
            <a:off x="684213" y="4797425"/>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绝缘纸 </a:t>
            </a:r>
          </a:p>
        </p:txBody>
      </p:sp>
      <p:sp>
        <p:nvSpPr>
          <p:cNvPr id="21" name="Text Box 41"/>
          <p:cNvSpPr txBox="1">
            <a:spLocks noChangeArrowheads="1"/>
          </p:cNvSpPr>
          <p:nvPr/>
        </p:nvSpPr>
        <p:spPr bwMode="auto">
          <a:xfrm>
            <a:off x="2916238" y="4724400"/>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dirty="0">
                <a:solidFill>
                  <a:schemeClr val="tx1"/>
                </a:solidFill>
                <a:ea typeface="微软雅黑" pitchFamily="34" charset="-122"/>
              </a:rPr>
              <a:t>绝缘布</a:t>
            </a:r>
          </a:p>
        </p:txBody>
      </p:sp>
      <p:sp>
        <p:nvSpPr>
          <p:cNvPr id="22" name="Text Box 42"/>
          <p:cNvSpPr txBox="1">
            <a:spLocks noChangeArrowheads="1"/>
          </p:cNvSpPr>
          <p:nvPr/>
        </p:nvSpPr>
        <p:spPr bwMode="auto">
          <a:xfrm>
            <a:off x="5651500" y="5013325"/>
            <a:ext cx="1008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粘带 </a:t>
            </a:r>
          </a:p>
        </p:txBody>
      </p:sp>
      <p:sp>
        <p:nvSpPr>
          <p:cNvPr id="23" name="Text Box 43"/>
          <p:cNvSpPr txBox="1">
            <a:spLocks noChangeArrowheads="1"/>
          </p:cNvSpPr>
          <p:nvPr/>
        </p:nvSpPr>
        <p:spPr bwMode="auto">
          <a:xfrm>
            <a:off x="7524750" y="4941888"/>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塑料套管 </a:t>
            </a:r>
          </a:p>
        </p:txBody>
      </p:sp>
    </p:spTree>
    <p:extLst>
      <p:ext uri="{BB962C8B-B14F-4D97-AF65-F5344CB8AC3E}">
        <p14:creationId xmlns:p14="http://schemas.microsoft.com/office/powerpoint/2010/main" val="2505953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b" descr="6e4b7f3d-ded2-4343-a467-28b80600ad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2014984" cy="201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gb" descr="20081111191045368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1700808"/>
            <a:ext cx="234780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gb" descr="_m_gw_yqnvZxsIrrq9KAC-7TKGELV5NCOmf4ChJJ6VRHs5KvL5nZcniX2E9AfmG3mRfVg18nDGs0yjdcOspYhbXD_HlQNz1T6ZTIYYnoHEJHSLW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149080"/>
            <a:ext cx="2377036" cy="177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gb" descr="2006112501219_7550"/>
          <p:cNvPicPr>
            <a:picLocks noChangeAspect="1" noChangeArrowheads="1"/>
          </p:cNvPicPr>
          <p:nvPr/>
        </p:nvPicPr>
        <p:blipFill>
          <a:blip r:embed="rId5">
            <a:extLst>
              <a:ext uri="{28A0092B-C50C-407E-A947-70E740481C1C}">
                <a14:useLocalDpi xmlns:a14="http://schemas.microsoft.com/office/drawing/2010/main" val="0"/>
              </a:ext>
            </a:extLst>
          </a:blip>
          <a:srcRect b="5927"/>
          <a:stretch>
            <a:fillRect/>
          </a:stretch>
        </p:blipFill>
        <p:spPr bwMode="auto">
          <a:xfrm>
            <a:off x="5508104" y="4293096"/>
            <a:ext cx="2088802" cy="15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2195736" y="3861048"/>
            <a:ext cx="1007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dirty="0">
                <a:solidFill>
                  <a:schemeClr val="tx1"/>
                </a:solidFill>
                <a:ea typeface="微软雅黑" pitchFamily="34" charset="-122"/>
              </a:rPr>
              <a:t>绝缘漆 </a:t>
            </a:r>
          </a:p>
        </p:txBody>
      </p:sp>
      <p:sp>
        <p:nvSpPr>
          <p:cNvPr id="10" name="Text Box 13"/>
          <p:cNvSpPr txBox="1">
            <a:spLocks noChangeArrowheads="1"/>
          </p:cNvSpPr>
          <p:nvPr/>
        </p:nvSpPr>
        <p:spPr bwMode="auto">
          <a:xfrm>
            <a:off x="5723336" y="3789040"/>
            <a:ext cx="187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dirty="0">
                <a:solidFill>
                  <a:schemeClr val="tx1"/>
                </a:solidFill>
                <a:ea typeface="微软雅黑" pitchFamily="34" charset="-122"/>
              </a:rPr>
              <a:t>热塑性绝缘材料 </a:t>
            </a:r>
          </a:p>
        </p:txBody>
      </p:sp>
      <p:sp>
        <p:nvSpPr>
          <p:cNvPr id="11" name="Text Box 14"/>
          <p:cNvSpPr txBox="1">
            <a:spLocks noChangeArrowheads="1"/>
          </p:cNvSpPr>
          <p:nvPr/>
        </p:nvSpPr>
        <p:spPr bwMode="auto">
          <a:xfrm>
            <a:off x="2051720" y="5877272"/>
            <a:ext cx="1368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dirty="0">
                <a:solidFill>
                  <a:schemeClr val="tx1"/>
                </a:solidFill>
                <a:ea typeface="微软雅黑" pitchFamily="34" charset="-122"/>
              </a:rPr>
              <a:t>云母垫片</a:t>
            </a:r>
          </a:p>
        </p:txBody>
      </p:sp>
      <p:sp>
        <p:nvSpPr>
          <p:cNvPr id="12" name="Text Box 15"/>
          <p:cNvSpPr txBox="1">
            <a:spLocks noChangeArrowheads="1"/>
          </p:cNvSpPr>
          <p:nvPr/>
        </p:nvSpPr>
        <p:spPr bwMode="auto">
          <a:xfrm>
            <a:off x="6228184" y="5949280"/>
            <a:ext cx="1008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dirty="0">
                <a:solidFill>
                  <a:schemeClr val="tx1"/>
                </a:solidFill>
                <a:ea typeface="微软雅黑" pitchFamily="34" charset="-122"/>
              </a:rPr>
              <a:t>塑料</a:t>
            </a:r>
          </a:p>
        </p:txBody>
      </p:sp>
      <p:sp>
        <p:nvSpPr>
          <p:cNvPr id="14" name="AutoShape 8"/>
          <p:cNvSpPr>
            <a:spLocks noChangeArrowheads="1"/>
          </p:cNvSpPr>
          <p:nvPr/>
        </p:nvSpPr>
        <p:spPr bwMode="gray">
          <a:xfrm>
            <a:off x="2934244" y="620688"/>
            <a:ext cx="35099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三、常用绝缘材料</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9678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3185420" y="620688"/>
            <a:ext cx="354682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四</a:t>
            </a:r>
            <a:r>
              <a:rPr lang="zh-CN" altLang="en-US" sz="2400" b="1" dirty="0" smtClean="0">
                <a:solidFill>
                  <a:schemeClr val="tx1"/>
                </a:solidFill>
                <a:latin typeface="微软雅黑" pitchFamily="34" charset="-122"/>
                <a:ea typeface="微软雅黑" pitchFamily="34" charset="-122"/>
              </a:rPr>
              <a:t>、常用的清洁剂</a:t>
            </a:r>
            <a:endParaRPr lang="zh-CN" altLang="en-US" sz="2400" b="1" dirty="0">
              <a:solidFill>
                <a:schemeClr val="tx1"/>
              </a:solidFill>
              <a:latin typeface="微软雅黑" pitchFamily="34" charset="-122"/>
              <a:ea typeface="微软雅黑" pitchFamily="34" charset="-122"/>
            </a:endParaRPr>
          </a:p>
        </p:txBody>
      </p:sp>
      <p:pic>
        <p:nvPicPr>
          <p:cNvPr id="14" name="Picture 4" descr="b_WSX-167"/>
          <p:cNvPicPr>
            <a:picLocks noChangeAspect="1" noChangeArrowheads="1"/>
          </p:cNvPicPr>
          <p:nvPr/>
        </p:nvPicPr>
        <p:blipFill>
          <a:blip r:embed="rId2">
            <a:extLst>
              <a:ext uri="{28A0092B-C50C-407E-A947-70E740481C1C}">
                <a14:useLocalDpi xmlns:a14="http://schemas.microsoft.com/office/drawing/2010/main" val="0"/>
              </a:ext>
            </a:extLst>
          </a:blip>
          <a:srcRect l="27802" t="5573" r="24985" b="8328"/>
          <a:stretch>
            <a:fillRect/>
          </a:stretch>
        </p:blipFill>
        <p:spPr bwMode="auto">
          <a:xfrm>
            <a:off x="827584" y="1916832"/>
            <a:ext cx="1079898" cy="19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5" descr="19051108syxkg1"/>
          <p:cNvPicPr>
            <a:picLocks noChangeAspect="1" noChangeArrowheads="1"/>
          </p:cNvPicPr>
          <p:nvPr/>
        </p:nvPicPr>
        <p:blipFill>
          <a:blip r:embed="rId3">
            <a:extLst>
              <a:ext uri="{28A0092B-C50C-407E-A947-70E740481C1C}">
                <a14:useLocalDpi xmlns:a14="http://schemas.microsoft.com/office/drawing/2010/main" val="0"/>
              </a:ext>
            </a:extLst>
          </a:blip>
          <a:srcRect b="17442"/>
          <a:stretch>
            <a:fillRect/>
          </a:stretch>
        </p:blipFill>
        <p:spPr bwMode="auto">
          <a:xfrm>
            <a:off x="5724128" y="2276872"/>
            <a:ext cx="2590948" cy="158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200511132321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005064"/>
            <a:ext cx="1655962" cy="165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p:cNvSpPr txBox="1">
            <a:spLocks noChangeArrowheads="1"/>
          </p:cNvSpPr>
          <p:nvPr/>
        </p:nvSpPr>
        <p:spPr bwMode="auto">
          <a:xfrm>
            <a:off x="179735" y="4005065"/>
            <a:ext cx="23760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800" dirty="0">
                <a:solidFill>
                  <a:schemeClr val="tx1"/>
                </a:solidFill>
                <a:ea typeface="微软雅黑" pitchFamily="34" charset="-122"/>
              </a:rPr>
              <a:t>无水乙醇（无水酒精） </a:t>
            </a:r>
          </a:p>
        </p:txBody>
      </p:sp>
      <p:sp>
        <p:nvSpPr>
          <p:cNvPr id="18" name="Text Box 8"/>
          <p:cNvSpPr txBox="1">
            <a:spLocks noChangeArrowheads="1"/>
          </p:cNvSpPr>
          <p:nvPr/>
        </p:nvSpPr>
        <p:spPr bwMode="auto">
          <a:xfrm>
            <a:off x="6156176" y="4005064"/>
            <a:ext cx="187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航空洗涤汽油 </a:t>
            </a:r>
          </a:p>
        </p:txBody>
      </p:sp>
      <p:sp>
        <p:nvSpPr>
          <p:cNvPr id="19" name="Text Box 9"/>
          <p:cNvSpPr txBox="1">
            <a:spLocks noChangeArrowheads="1"/>
          </p:cNvSpPr>
          <p:nvPr/>
        </p:nvSpPr>
        <p:spPr bwMode="auto">
          <a:xfrm>
            <a:off x="2843808" y="5733256"/>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三氯三氟乙烷（</a:t>
            </a:r>
            <a:r>
              <a:rPr lang="en-US" altLang="zh-CN" sz="1800" dirty="0">
                <a:solidFill>
                  <a:schemeClr val="tx1"/>
                </a:solidFill>
                <a:ea typeface="微软雅黑" pitchFamily="34" charset="-122"/>
              </a:rPr>
              <a:t>F113</a:t>
            </a:r>
            <a:r>
              <a:rPr lang="zh-CN" altLang="en-US" sz="1800" dirty="0">
                <a:solidFill>
                  <a:schemeClr val="tx1"/>
                </a:solidFill>
                <a:ea typeface="微软雅黑" pitchFamily="34" charset="-122"/>
              </a:rPr>
              <a:t>）</a:t>
            </a:r>
          </a:p>
        </p:txBody>
      </p:sp>
    </p:spTree>
    <p:extLst>
      <p:ext uri="{BB962C8B-B14F-4D97-AF65-F5344CB8AC3E}">
        <p14:creationId xmlns:p14="http://schemas.microsoft.com/office/powerpoint/2010/main" val="3730075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五、常用线材</a:t>
            </a:r>
            <a:endParaRPr lang="zh-CN" altLang="en-US" sz="2400" b="1" dirty="0">
              <a:solidFill>
                <a:schemeClr val="tx1"/>
              </a:solidFill>
              <a:latin typeface="微软雅黑" pitchFamily="34" charset="-122"/>
              <a:ea typeface="微软雅黑" pitchFamily="34" charset="-122"/>
            </a:endParaRPr>
          </a:p>
        </p:txBody>
      </p:sp>
      <p:sp>
        <p:nvSpPr>
          <p:cNvPr id="9" name="Rectangle 20"/>
          <p:cNvSpPr>
            <a:spLocks noChangeArrowheads="1"/>
          </p:cNvSpPr>
          <p:nvPr/>
        </p:nvSpPr>
        <p:spPr bwMode="auto">
          <a:xfrm>
            <a:off x="349435" y="1609328"/>
            <a:ext cx="8572500" cy="13388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b="1" dirty="0">
                <a:latin typeface="Calibri" pitchFamily="34" charset="0"/>
                <a:ea typeface="微软雅黑" pitchFamily="34" charset="-122"/>
                <a:cs typeface="宋体" pitchFamily="2" charset="-122"/>
              </a:rPr>
              <a:t>    </a:t>
            </a:r>
            <a:r>
              <a:rPr lang="zh-CN" b="1" dirty="0">
                <a:latin typeface="Calibri" pitchFamily="34" charset="0"/>
                <a:ea typeface="微软雅黑" pitchFamily="34" charset="-122"/>
                <a:cs typeface="宋体" pitchFamily="2" charset="-122"/>
              </a:rPr>
              <a:t>电子产品中常用线材分为电线与电缆两类，用于传输电子线路中的电能或电磁信号。构成常用线材的核心材料是导线。导线的粗细标准叫线规。线规有线号制和线径制两种</a:t>
            </a:r>
            <a:r>
              <a:rPr lang="zh-CN" altLang="en-US" b="1" dirty="0">
                <a:latin typeface="Arial" pitchFamily="34" charset="0"/>
                <a:ea typeface="微软雅黑" pitchFamily="34" charset="-122"/>
                <a:cs typeface="宋体" pitchFamily="2" charset="-122"/>
              </a:rPr>
              <a:t>表示方法。</a:t>
            </a:r>
            <a:r>
              <a:rPr lang="zh-CN" altLang="en-US" b="1" dirty="0">
                <a:latin typeface="Arial" pitchFamily="34" charset="0"/>
                <a:ea typeface="微软雅黑" pitchFamily="34" charset="-122"/>
              </a:rPr>
              <a:t> </a:t>
            </a:r>
          </a:p>
        </p:txBody>
      </p:sp>
      <p:sp>
        <p:nvSpPr>
          <p:cNvPr id="10" name="Rectangle 21"/>
          <p:cNvSpPr>
            <a:spLocks noChangeArrowheads="1"/>
          </p:cNvSpPr>
          <p:nvPr/>
        </p:nvSpPr>
        <p:spPr bwMode="auto">
          <a:xfrm>
            <a:off x="528029" y="3277771"/>
            <a:ext cx="8215312" cy="87395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b="1" dirty="0">
                <a:latin typeface="Calibri" pitchFamily="34" charset="0"/>
                <a:ea typeface="微软雅黑" pitchFamily="34" charset="-122"/>
                <a:cs typeface="宋体" pitchFamily="2" charset="-122"/>
              </a:rPr>
              <a:t>按导线的粗细将其排列成一定号码的方法称为线号制，按导线直径大小的毫</a:t>
            </a:r>
            <a:r>
              <a:rPr lang="zh-CN" altLang="en-US" b="1" dirty="0">
                <a:latin typeface="Arial" pitchFamily="34" charset="0"/>
                <a:ea typeface="微软雅黑" pitchFamily="34" charset="-122"/>
                <a:cs typeface="宋体" pitchFamily="2" charset="-122"/>
              </a:rPr>
              <a:t>米（</a:t>
            </a:r>
            <a:r>
              <a:rPr lang="en-US" altLang="zh-CN" b="1" dirty="0">
                <a:latin typeface="Arial" pitchFamily="34" charset="0"/>
                <a:ea typeface="微软雅黑" pitchFamily="34" charset="-122"/>
                <a:cs typeface="宋体" pitchFamily="2" charset="-122"/>
              </a:rPr>
              <a:t>mm</a:t>
            </a:r>
            <a:r>
              <a:rPr lang="zh-CN" altLang="en-US" b="1" dirty="0">
                <a:latin typeface="Arial" pitchFamily="34" charset="0"/>
                <a:ea typeface="微软雅黑" pitchFamily="34" charset="-122"/>
                <a:cs typeface="宋体" pitchFamily="2" charset="-122"/>
              </a:rPr>
              <a:t>）数表示的方法称为线径制。英美等国家采用线号制，我国采用线径制。</a:t>
            </a:r>
            <a:r>
              <a:rPr lang="zh-CN" altLang="en-US" b="1" dirty="0">
                <a:latin typeface="Arial" pitchFamily="34" charset="0"/>
                <a:ea typeface="微软雅黑" pitchFamily="34" charset="-122"/>
              </a:rPr>
              <a:t> </a:t>
            </a:r>
          </a:p>
        </p:txBody>
      </p:sp>
    </p:spTree>
    <p:extLst>
      <p:ext uri="{BB962C8B-B14F-4D97-AF65-F5344CB8AC3E}">
        <p14:creationId xmlns:p14="http://schemas.microsoft.com/office/powerpoint/2010/main" val="281479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556792"/>
            <a:ext cx="424847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电子产品中常用线材的简介</a:t>
            </a:r>
            <a:endParaRPr lang="zh-CN" altLang="en-US" sz="2400" b="1" dirty="0">
              <a:solidFill>
                <a:schemeClr val="tx1"/>
              </a:solidFill>
              <a:latin typeface="微软雅黑" pitchFamily="34" charset="-122"/>
              <a:ea typeface="微软雅黑" pitchFamily="34" charset="-122"/>
            </a:endParaRPr>
          </a:p>
        </p:txBody>
      </p:sp>
      <p:sp>
        <p:nvSpPr>
          <p:cNvPr id="6" name="Rectangle 3"/>
          <p:cNvSpPr txBox="1">
            <a:spLocks noChangeArrowheads="1"/>
          </p:cNvSpPr>
          <p:nvPr/>
        </p:nvSpPr>
        <p:spPr bwMode="auto">
          <a:xfrm>
            <a:off x="539552" y="2060848"/>
            <a:ext cx="8229600" cy="430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altLang="zh-CN" sz="2400" dirty="0" smtClean="0">
              <a:latin typeface="微软雅黑" pitchFamily="34" charset="-122"/>
              <a:ea typeface="微软雅黑" pitchFamily="34" charset="-122"/>
            </a:endParaRPr>
          </a:p>
          <a:p>
            <a:pPr marL="0" indent="0">
              <a:buNone/>
            </a:pPr>
            <a:r>
              <a:rPr lang="zh-CN" altLang="en-US" sz="2400" dirty="0" smtClean="0">
                <a:latin typeface="微软雅黑" pitchFamily="34" charset="-122"/>
                <a:ea typeface="微软雅黑" pitchFamily="34" charset="-122"/>
              </a:rPr>
              <a:t>在制作</a:t>
            </a:r>
            <a:r>
              <a:rPr lang="en-US" altLang="zh-CN" sz="2400" dirty="0" smtClean="0">
                <a:latin typeface="微软雅黑" pitchFamily="34" charset="-122"/>
                <a:ea typeface="微软雅黑" pitchFamily="34" charset="-122"/>
              </a:rPr>
              <a:t>MF-47 </a:t>
            </a:r>
            <a:r>
              <a:rPr lang="zh-CN" altLang="en-US" sz="2400" dirty="0" smtClean="0">
                <a:latin typeface="微软雅黑" pitchFamily="34" charset="-122"/>
                <a:ea typeface="微软雅黑" pitchFamily="34" charset="-122"/>
              </a:rPr>
              <a:t>型万用表时，安装导线主要用于导线与接线端子之间的连接。</a:t>
            </a:r>
            <a:endParaRPr lang="zh-CN" altLang="en-US" sz="2400" dirty="0">
              <a:latin typeface="微软雅黑" pitchFamily="34" charset="-122"/>
              <a:ea typeface="微软雅黑" pitchFamily="34" charset="-122"/>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0147" y="3645025"/>
            <a:ext cx="1950245" cy="179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86956"/>
            <a:ext cx="23050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939" y="3626003"/>
            <a:ext cx="2448174" cy="179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6443663" y="5531643"/>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安装导线</a:t>
            </a:r>
          </a:p>
        </p:txBody>
      </p:sp>
      <p:sp>
        <p:nvSpPr>
          <p:cNvPr id="14" name="Text Box 8"/>
          <p:cNvSpPr txBox="1">
            <a:spLocks noChangeArrowheads="1"/>
          </p:cNvSpPr>
          <p:nvPr/>
        </p:nvSpPr>
        <p:spPr bwMode="auto">
          <a:xfrm>
            <a:off x="468313" y="5747543"/>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　电磁线</a:t>
            </a:r>
          </a:p>
        </p:txBody>
      </p:sp>
      <p:sp>
        <p:nvSpPr>
          <p:cNvPr id="15" name="Text Box 9"/>
          <p:cNvSpPr txBox="1">
            <a:spLocks noChangeArrowheads="1"/>
          </p:cNvSpPr>
          <p:nvPr/>
        </p:nvSpPr>
        <p:spPr bwMode="auto">
          <a:xfrm>
            <a:off x="3492500" y="5747543"/>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　扁平电缆</a:t>
            </a:r>
          </a:p>
        </p:txBody>
      </p:sp>
      <p:sp>
        <p:nvSpPr>
          <p:cNvPr id="16"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五、常用线材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480421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76872"/>
            <a:ext cx="1822358" cy="136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03" y="4279278"/>
            <a:ext cx="4252638" cy="152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502" y="2039954"/>
            <a:ext cx="1328930" cy="17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7"/>
          <p:cNvSpPr txBox="1">
            <a:spLocks noChangeArrowheads="1"/>
          </p:cNvSpPr>
          <p:nvPr/>
        </p:nvSpPr>
        <p:spPr bwMode="auto">
          <a:xfrm>
            <a:off x="1619672" y="3789040"/>
            <a:ext cx="1871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屏蔽线</a:t>
            </a:r>
          </a:p>
        </p:txBody>
      </p:sp>
      <p:sp>
        <p:nvSpPr>
          <p:cNvPr id="20" name="Text Box 8"/>
          <p:cNvSpPr txBox="1">
            <a:spLocks noChangeArrowheads="1"/>
          </p:cNvSpPr>
          <p:nvPr/>
        </p:nvSpPr>
        <p:spPr bwMode="auto">
          <a:xfrm>
            <a:off x="4086897" y="5941951"/>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电缆</a:t>
            </a:r>
          </a:p>
        </p:txBody>
      </p:sp>
      <p:sp>
        <p:nvSpPr>
          <p:cNvPr id="21" name="Text Box 9"/>
          <p:cNvSpPr txBox="1">
            <a:spLocks noChangeArrowheads="1"/>
          </p:cNvSpPr>
          <p:nvPr/>
        </p:nvSpPr>
        <p:spPr bwMode="auto">
          <a:xfrm>
            <a:off x="6300192" y="3861048"/>
            <a:ext cx="16385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dirty="0">
                <a:solidFill>
                  <a:schemeClr val="tx1"/>
                </a:solidFill>
                <a:ea typeface="微软雅黑" pitchFamily="34" charset="-122"/>
              </a:rPr>
              <a:t>　电源软导线</a:t>
            </a:r>
          </a:p>
        </p:txBody>
      </p:sp>
      <p:sp>
        <p:nvSpPr>
          <p:cNvPr id="10"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五、常用线材</a:t>
            </a:r>
            <a:endParaRPr lang="zh-CN" altLang="en-US" sz="2400" b="1" dirty="0">
              <a:solidFill>
                <a:schemeClr val="tx1"/>
              </a:solidFill>
              <a:latin typeface="微软雅黑" pitchFamily="34" charset="-122"/>
              <a:ea typeface="微软雅黑" pitchFamily="34" charset="-122"/>
            </a:endParaRPr>
          </a:p>
        </p:txBody>
      </p:sp>
      <p:sp>
        <p:nvSpPr>
          <p:cNvPr id="11" name="Rectangle 2"/>
          <p:cNvSpPr>
            <a:spLocks noChangeArrowheads="1"/>
          </p:cNvSpPr>
          <p:nvPr/>
        </p:nvSpPr>
        <p:spPr bwMode="auto">
          <a:xfrm>
            <a:off x="755576" y="1412776"/>
            <a:ext cx="424847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电子产品中常用线材的简介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66143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12776"/>
            <a:ext cx="34448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导线焊接技术</a:t>
            </a:r>
            <a:endParaRPr lang="zh-CN" altLang="en-US" sz="2400" b="1" dirty="0">
              <a:solidFill>
                <a:schemeClr val="tx1"/>
              </a:solidFill>
              <a:latin typeface="微软雅黑" pitchFamily="34" charset="-122"/>
              <a:ea typeface="微软雅黑" pitchFamily="34" charset="-122"/>
            </a:endParaRPr>
          </a:p>
        </p:txBody>
      </p:sp>
      <p:sp>
        <p:nvSpPr>
          <p:cNvPr id="10" name="Rectangle 19"/>
          <p:cNvSpPr>
            <a:spLocks noChangeArrowheads="1"/>
          </p:cNvSpPr>
          <p:nvPr/>
        </p:nvSpPr>
        <p:spPr bwMode="auto">
          <a:xfrm>
            <a:off x="323528" y="2060848"/>
            <a:ext cx="8429625"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b="1" dirty="0">
                <a:latin typeface="微软雅黑" pitchFamily="34" charset="-122"/>
                <a:ea typeface="微软雅黑" pitchFamily="34" charset="-122"/>
                <a:cs typeface="宋体" pitchFamily="2" charset="-122"/>
              </a:rPr>
              <a:t>   </a:t>
            </a:r>
            <a:r>
              <a:rPr lang="zh-CN" sz="2000" b="1" dirty="0">
                <a:latin typeface="微软雅黑" pitchFamily="34" charset="-122"/>
                <a:ea typeface="微软雅黑" pitchFamily="34" charset="-122"/>
                <a:cs typeface="宋体" pitchFamily="2" charset="-122"/>
              </a:rPr>
              <a:t>导线焊接的关键是预焊，尤其是多股导线，如果没有预焊的处理，焊接质量就很难得到保证。导线的预焊又称为挂锡，方法与元器件引线的预焊方法一样，需要注意的是，导线挂锡时要边上锡边旋转。多股导线的挂锡要防止“烛心效应”，即焊锡浸入绝缘层内，</a:t>
            </a:r>
            <a:r>
              <a:rPr lang="zh-CN" altLang="en-US" sz="2000" b="1" dirty="0">
                <a:latin typeface="微软雅黑" pitchFamily="34" charset="-122"/>
                <a:ea typeface="微软雅黑" pitchFamily="34" charset="-122"/>
                <a:cs typeface="宋体" pitchFamily="2" charset="-122"/>
              </a:rPr>
              <a:t>造成软线变硬，容易导致接头故障，如图所示。</a:t>
            </a:r>
            <a:r>
              <a:rPr lang="zh-CN" altLang="en-US" sz="2000" b="1" dirty="0">
                <a:latin typeface="微软雅黑" pitchFamily="34" charset="-122"/>
                <a:ea typeface="微软雅黑" pitchFamily="34" charset="-122"/>
              </a:rPr>
              <a:t> </a:t>
            </a:r>
          </a:p>
        </p:txBody>
      </p:sp>
      <p:pic>
        <p:nvPicPr>
          <p:cNvPr id="11" name="Picture 20"/>
          <p:cNvPicPr>
            <a:picLocks noChangeAspect="1" noChangeArrowheads="1"/>
          </p:cNvPicPr>
          <p:nvPr/>
        </p:nvPicPr>
        <p:blipFill>
          <a:blip r:embed="rId2"/>
          <a:srcRect/>
          <a:stretch>
            <a:fillRect/>
          </a:stretch>
        </p:blipFill>
        <p:spPr bwMode="auto">
          <a:xfrm>
            <a:off x="1691680" y="4725144"/>
            <a:ext cx="5972458" cy="660029"/>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2" name="矩形 15"/>
          <p:cNvSpPr>
            <a:spLocks noChangeArrowheads="1"/>
          </p:cNvSpPr>
          <p:nvPr/>
        </p:nvSpPr>
        <p:spPr bwMode="auto">
          <a:xfrm>
            <a:off x="3538355" y="5617617"/>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烛心效应</a:t>
            </a:r>
          </a:p>
        </p:txBody>
      </p:sp>
      <p:sp>
        <p:nvSpPr>
          <p:cNvPr id="7"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五、常用线材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63180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ChangeAspect="1"/>
          </p:cNvGraphicFramePr>
          <p:nvPr>
            <p:extLst>
              <p:ext uri="{D42A27DB-BD31-4B8C-83A1-F6EECF244321}">
                <p14:modId xmlns:p14="http://schemas.microsoft.com/office/powerpoint/2010/main" val="3180262160"/>
              </p:ext>
            </p:extLst>
          </p:nvPr>
        </p:nvGraphicFramePr>
        <p:xfrm>
          <a:off x="827584" y="2420888"/>
          <a:ext cx="2161332" cy="1974912"/>
        </p:xfrm>
        <a:graphic>
          <a:graphicData uri="http://schemas.openxmlformats.org/presentationml/2006/ole">
            <mc:AlternateContent xmlns:mc="http://schemas.openxmlformats.org/markup-compatibility/2006">
              <mc:Choice xmlns:v="urn:schemas-microsoft-com:vml" Requires="v">
                <p:oleObj spid="_x0000_s3317" name="位图图像" r:id="rId3" imgW="819048" imgH="752381" progId="Paint.Picture">
                  <p:embed/>
                </p:oleObj>
              </mc:Choice>
              <mc:Fallback>
                <p:oleObj name="位图图像" r:id="rId3" imgW="819048" imgH="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420888"/>
                        <a:ext cx="2161332" cy="1974912"/>
                      </a:xfrm>
                      <a:prstGeom prst="rect">
                        <a:avLst/>
                      </a:prstGeom>
                      <a:noFill/>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60518627"/>
              </p:ext>
            </p:extLst>
          </p:nvPr>
        </p:nvGraphicFramePr>
        <p:xfrm>
          <a:off x="3923928" y="2204864"/>
          <a:ext cx="1687144" cy="2376240"/>
        </p:xfrm>
        <a:graphic>
          <a:graphicData uri="http://schemas.openxmlformats.org/presentationml/2006/ole">
            <mc:AlternateContent xmlns:mc="http://schemas.openxmlformats.org/markup-compatibility/2006">
              <mc:Choice xmlns:v="urn:schemas-microsoft-com:vml" Requires="v">
                <p:oleObj spid="_x0000_s3318" name="位图图像" r:id="rId5" imgW="676369" imgH="952633" progId="Paint.Picture">
                  <p:embed/>
                </p:oleObj>
              </mc:Choice>
              <mc:Fallback>
                <p:oleObj name="位图图像" r:id="rId5" imgW="676369" imgH="95263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2204864"/>
                        <a:ext cx="1687144" cy="2376240"/>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49419933"/>
              </p:ext>
            </p:extLst>
          </p:nvPr>
        </p:nvGraphicFramePr>
        <p:xfrm>
          <a:off x="7020272" y="2204864"/>
          <a:ext cx="1714450" cy="2290262"/>
        </p:xfrm>
        <a:graphic>
          <a:graphicData uri="http://schemas.openxmlformats.org/presentationml/2006/ole">
            <mc:AlternateContent xmlns:mc="http://schemas.openxmlformats.org/markup-compatibility/2006">
              <mc:Choice xmlns:v="urn:schemas-microsoft-com:vml" Requires="v">
                <p:oleObj spid="_x0000_s3319" name="位图图像" r:id="rId7" imgW="704948" imgH="952633" progId="Paint.Picture">
                  <p:embed/>
                </p:oleObj>
              </mc:Choice>
              <mc:Fallback>
                <p:oleObj name="位图图像" r:id="rId7" imgW="704948" imgH="95263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2204864"/>
                        <a:ext cx="1714450" cy="2290262"/>
                      </a:xfrm>
                      <a:prstGeom prst="rect">
                        <a:avLst/>
                      </a:prstGeom>
                      <a:noFill/>
                      <a:extLst/>
                    </p:spPr>
                  </p:pic>
                </p:oleObj>
              </mc:Fallback>
            </mc:AlternateContent>
          </a:graphicData>
        </a:graphic>
      </p:graphicFrame>
      <p:sp>
        <p:nvSpPr>
          <p:cNvPr id="14" name="Text Box 10"/>
          <p:cNvSpPr txBox="1">
            <a:spLocks noChangeArrowheads="1"/>
          </p:cNvSpPr>
          <p:nvPr/>
        </p:nvSpPr>
        <p:spPr bwMode="auto">
          <a:xfrm>
            <a:off x="755576" y="4581128"/>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绕焊 </a:t>
            </a:r>
          </a:p>
        </p:txBody>
      </p:sp>
      <p:sp>
        <p:nvSpPr>
          <p:cNvPr id="15" name="Text Box 11"/>
          <p:cNvSpPr txBox="1">
            <a:spLocks noChangeArrowheads="1"/>
          </p:cNvSpPr>
          <p:nvPr/>
        </p:nvSpPr>
        <p:spPr bwMode="auto">
          <a:xfrm>
            <a:off x="4644008" y="458112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钩焊 </a:t>
            </a:r>
          </a:p>
        </p:txBody>
      </p:sp>
      <p:sp>
        <p:nvSpPr>
          <p:cNvPr id="16" name="Text Box 12"/>
          <p:cNvSpPr txBox="1">
            <a:spLocks noChangeArrowheads="1"/>
          </p:cNvSpPr>
          <p:nvPr/>
        </p:nvSpPr>
        <p:spPr bwMode="auto">
          <a:xfrm>
            <a:off x="7308304" y="4509120"/>
            <a:ext cx="79414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1800" dirty="0">
                <a:solidFill>
                  <a:schemeClr val="tx1"/>
                </a:solidFill>
                <a:ea typeface="微软雅黑" pitchFamily="34" charset="-122"/>
              </a:rPr>
              <a:t>搭焊 </a:t>
            </a:r>
          </a:p>
        </p:txBody>
      </p:sp>
      <p:sp>
        <p:nvSpPr>
          <p:cNvPr id="17" name="Rectangle 2"/>
          <p:cNvSpPr>
            <a:spLocks noGrp="1" noChangeArrowheads="1"/>
          </p:cNvSpPr>
          <p:nvPr>
            <p:ph type="title" idx="4294967295"/>
          </p:nvPr>
        </p:nvSpPr>
        <p:spPr>
          <a:xfrm>
            <a:off x="3563888" y="5661248"/>
            <a:ext cx="2736304" cy="542924"/>
          </a:xfrm>
          <a:prstGeom prst="rect">
            <a:avLst/>
          </a:prstGeom>
        </p:spPr>
        <p:txBody>
          <a:bodyPr/>
          <a:lstStyle/>
          <a:p>
            <a:r>
              <a:rPr lang="zh-CN" altLang="en-US" sz="1800" dirty="0">
                <a:solidFill>
                  <a:schemeClr val="tx1"/>
                </a:solidFill>
                <a:latin typeface="微软雅黑" pitchFamily="34" charset="-122"/>
                <a:ea typeface="微软雅黑" pitchFamily="34" charset="-122"/>
              </a:rPr>
              <a:t>导线焊接的几种形式</a:t>
            </a:r>
          </a:p>
        </p:txBody>
      </p:sp>
      <p:sp>
        <p:nvSpPr>
          <p:cNvPr id="11" name="Rectangle 2"/>
          <p:cNvSpPr>
            <a:spLocks noChangeArrowheads="1"/>
          </p:cNvSpPr>
          <p:nvPr/>
        </p:nvSpPr>
        <p:spPr bwMode="auto">
          <a:xfrm>
            <a:off x="683568" y="1412776"/>
            <a:ext cx="34448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导线焊接技术</a:t>
            </a:r>
            <a:endParaRPr lang="zh-CN" altLang="en-US" sz="2400" b="1" dirty="0">
              <a:solidFill>
                <a:schemeClr val="tx1"/>
              </a:solidFill>
              <a:latin typeface="微软雅黑" pitchFamily="34" charset="-122"/>
              <a:ea typeface="微软雅黑" pitchFamily="34" charset="-122"/>
            </a:endParaRPr>
          </a:p>
        </p:txBody>
      </p:sp>
      <p:sp>
        <p:nvSpPr>
          <p:cNvPr id="12"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五、常用线材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532011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620688"/>
            <a:ext cx="525015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400" b="1" dirty="0" smtClean="0">
                <a:latin typeface="微软雅黑" pitchFamily="34" charset="-122"/>
                <a:ea typeface="微软雅黑" pitchFamily="34" charset="-122"/>
              </a:rPr>
              <a:t>项目</a:t>
            </a:r>
            <a:r>
              <a:rPr lang="en-US" altLang="zh-CN" sz="2400" b="1" dirty="0">
                <a:latin typeface="微软雅黑" pitchFamily="34" charset="-122"/>
                <a:ea typeface="微软雅黑" pitchFamily="34" charset="-122"/>
              </a:rPr>
              <a:t>3</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MF-47</a:t>
            </a:r>
            <a:r>
              <a:rPr lang="zh-CN" altLang="en-US" sz="2400" b="1" dirty="0" smtClean="0">
                <a:latin typeface="微软雅黑" pitchFamily="34" charset="-122"/>
                <a:ea typeface="微软雅黑" pitchFamily="34" charset="-122"/>
              </a:rPr>
              <a:t>型万用表的组装与调试</a:t>
            </a:r>
            <a:endParaRPr lang="zh-CN" altLang="en-US" sz="2400" b="1" dirty="0">
              <a:latin typeface="微软雅黑" pitchFamily="34" charset="-122"/>
              <a:ea typeface="微软雅黑" pitchFamily="34" charset="-122"/>
            </a:endParaRPr>
          </a:p>
        </p:txBody>
      </p:sp>
      <p:sp>
        <p:nvSpPr>
          <p:cNvPr id="4103" name="内容占位符 14"/>
          <p:cNvSpPr>
            <a:spLocks noGrp="1"/>
          </p:cNvSpPr>
          <p:nvPr>
            <p:ph idx="4294967295"/>
          </p:nvPr>
        </p:nvSpPr>
        <p:spPr>
          <a:xfrm>
            <a:off x="426244" y="2204864"/>
            <a:ext cx="8291512" cy="3832225"/>
          </a:xfrm>
          <a:prstGeom prst="rect">
            <a:avLst/>
          </a:prstGeom>
        </p:spPr>
        <p:txBody>
          <a:bodyPr/>
          <a:lstStyle/>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熟悉电子产品装配的过程和工艺要求</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了解并掌握常用电子安装小配件的作用</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了解电子产品常用的绝缘材料、清洗剂和线材</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能按装配安全、清洁和环境要求，严格按装配工艺完成</a:t>
            </a:r>
            <a:r>
              <a:rPr lang="en-US" altLang="zh-CN" sz="2400" dirty="0" smtClean="0">
                <a:latin typeface="微软雅黑" pitchFamily="34" charset="-122"/>
                <a:ea typeface="微软雅黑" pitchFamily="34" charset="-122"/>
              </a:rPr>
              <a:t>MF-47</a:t>
            </a:r>
            <a:r>
              <a:rPr lang="zh-CN" altLang="en-US" sz="2400" dirty="0" smtClean="0">
                <a:latin typeface="微软雅黑" pitchFamily="34" charset="-122"/>
                <a:ea typeface="微软雅黑" pitchFamily="34" charset="-122"/>
              </a:rPr>
              <a:t>型万用表的装配</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能对产品进行调试</a:t>
            </a:r>
            <a:endParaRPr lang="en-US" altLang="zh-CN" sz="2400" dirty="0" smtClean="0">
              <a:latin typeface="微软雅黑" pitchFamily="34" charset="-122"/>
              <a:ea typeface="微软雅黑" pitchFamily="34" charset="-122"/>
            </a:endParaRPr>
          </a:p>
          <a:p>
            <a:pPr marL="0" indent="0">
              <a:buClr>
                <a:srgbClr val="FF0000"/>
              </a:buClr>
              <a:buNone/>
            </a:pPr>
            <a:endParaRPr lang="en-US" altLang="zh-CN" sz="2400" dirty="0">
              <a:solidFill>
                <a:schemeClr val="bg1"/>
              </a:solidFill>
              <a:latin typeface="微软雅黑" pitchFamily="34" charset="-122"/>
              <a:ea typeface="微软雅黑" pitchFamily="34" charset="-122"/>
            </a:endParaRPr>
          </a:p>
          <a:p>
            <a:pPr marL="0" indent="0">
              <a:buClr>
                <a:srgbClr val="FF0000"/>
              </a:buClr>
              <a:buNone/>
            </a:pPr>
            <a:endParaRPr lang="en-US" altLang="zh-CN" sz="2400" dirty="0">
              <a:solidFill>
                <a:schemeClr val="bg1"/>
              </a:solidFill>
              <a:latin typeface="微软雅黑" pitchFamily="34" charset="-122"/>
              <a:ea typeface="微软雅黑" pitchFamily="34" charset="-122"/>
            </a:endParaRPr>
          </a:p>
          <a:p>
            <a:pPr marL="0" indent="0">
              <a:buClr>
                <a:srgbClr val="FF0000"/>
              </a:buClr>
              <a:buNone/>
            </a:pPr>
            <a:endParaRPr lang="en-US" altLang="zh-CN" sz="2400" dirty="0" smtClean="0">
              <a:solidFill>
                <a:schemeClr val="bg1"/>
              </a:solidFill>
              <a:latin typeface="微软雅黑" pitchFamily="34" charset="-122"/>
              <a:ea typeface="微软雅黑" pitchFamily="34" charset="-122"/>
            </a:endParaRPr>
          </a:p>
          <a:p>
            <a:pPr marL="0" indent="0">
              <a:buClr>
                <a:srgbClr val="FF0000"/>
              </a:buClr>
              <a:buNone/>
            </a:pPr>
            <a:endParaRPr lang="en-US" altLang="zh-CN" sz="2400" dirty="0">
              <a:solidFill>
                <a:schemeClr val="bg1"/>
              </a:solidFill>
              <a:latin typeface="微软雅黑" pitchFamily="34" charset="-122"/>
              <a:ea typeface="微软雅黑" pitchFamily="34" charset="-122"/>
            </a:endParaRPr>
          </a:p>
          <a:p>
            <a:pPr marL="0" indent="0">
              <a:buClr>
                <a:srgbClr val="FF0000"/>
              </a:buClr>
              <a:buNone/>
            </a:pPr>
            <a:endParaRPr lang="en-US" altLang="zh-CN" sz="2400" dirty="0">
              <a:solidFill>
                <a:schemeClr val="bg1"/>
              </a:solidFill>
              <a:latin typeface="微软雅黑" pitchFamily="34" charset="-122"/>
              <a:ea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a typeface="微软雅黑" pitchFamily="34" charset="-122"/>
            </a:endParaRPr>
          </a:p>
        </p:txBody>
      </p:sp>
      <p:sp>
        <p:nvSpPr>
          <p:cNvPr id="5" name="标题 7"/>
          <p:cNvSpPr txBox="1">
            <a:spLocks/>
          </p:cNvSpPr>
          <p:nvPr/>
        </p:nvSpPr>
        <p:spPr bwMode="auto">
          <a:xfrm>
            <a:off x="583260" y="1340768"/>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r>
              <a:rPr lang="zh-CN" altLang="en-US" sz="2400" b="1" dirty="0" smtClean="0">
                <a:ea typeface="微软雅黑" pitchFamily="34" charset="-122"/>
              </a:rPr>
              <a:t>知识目标：</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2934244" y="620688"/>
            <a:ext cx="35099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、机电元件</a:t>
            </a:r>
            <a:endParaRPr lang="zh-CN" altLang="en-US" sz="2400" b="1" dirty="0">
              <a:solidFill>
                <a:schemeClr val="tx1"/>
              </a:solidFill>
              <a:latin typeface="微软雅黑" pitchFamily="34" charset="-122"/>
              <a:ea typeface="微软雅黑" pitchFamily="34" charset="-122"/>
            </a:endParaRPr>
          </a:p>
        </p:txBody>
      </p:sp>
      <p:sp>
        <p:nvSpPr>
          <p:cNvPr id="12" name="Rectangle 20"/>
          <p:cNvSpPr>
            <a:spLocks noChangeArrowheads="1"/>
          </p:cNvSpPr>
          <p:nvPr/>
        </p:nvSpPr>
        <p:spPr bwMode="auto">
          <a:xfrm>
            <a:off x="395536" y="1392451"/>
            <a:ext cx="8424936"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a:latin typeface="Calibri" pitchFamily="34" charset="0"/>
                <a:ea typeface="微软雅黑" pitchFamily="34" charset="-122"/>
                <a:cs typeface="宋体" pitchFamily="2" charset="-122"/>
              </a:rPr>
              <a:t>     </a:t>
            </a:r>
            <a:r>
              <a:rPr lang="en-US" altLang="zh-CN" sz="2000" dirty="0" smtClean="0">
                <a:latin typeface="Calibri" pitchFamily="34" charset="0"/>
                <a:ea typeface="微软雅黑" pitchFamily="34" charset="-122"/>
                <a:cs typeface="宋体" pitchFamily="2" charset="-122"/>
              </a:rPr>
              <a:t>    </a:t>
            </a:r>
            <a:r>
              <a:rPr lang="zh-CN" sz="2000" b="1" dirty="0" smtClean="0">
                <a:latin typeface="Calibri" pitchFamily="34" charset="0"/>
                <a:ea typeface="微软雅黑" pitchFamily="34" charset="-122"/>
                <a:cs typeface="宋体" pitchFamily="2" charset="-122"/>
              </a:rPr>
              <a:t>机电</a:t>
            </a:r>
            <a:r>
              <a:rPr lang="zh-CN" sz="2000" b="1" dirty="0">
                <a:latin typeface="Calibri" pitchFamily="34" charset="0"/>
                <a:ea typeface="微软雅黑" pitchFamily="34" charset="-122"/>
                <a:cs typeface="宋体" pitchFamily="2" charset="-122"/>
              </a:rPr>
              <a:t>元件是利用机械力或电信号实现电路接通、断开或转接的元件。电子产品中常用的开关、继电器和接插件都属于机电元件。它的主要功能有：传输信号和输送电能；</a:t>
            </a:r>
            <a:r>
              <a:rPr lang="zh-CN" altLang="en-US" sz="2000" b="1" dirty="0">
                <a:latin typeface="Arial" pitchFamily="34" charset="0"/>
                <a:ea typeface="微软雅黑" pitchFamily="34" charset="-122"/>
                <a:cs typeface="宋体" pitchFamily="2" charset="-122"/>
              </a:rPr>
              <a:t>通过元件金属接触点的闭合或开启，使其所联系的电路接通或断开。</a:t>
            </a:r>
            <a:r>
              <a:rPr lang="zh-CN" altLang="en-US" sz="2000" b="1" dirty="0">
                <a:latin typeface="Arial" pitchFamily="34" charset="0"/>
                <a:ea typeface="微软雅黑" pitchFamily="34" charset="-122"/>
              </a:rPr>
              <a:t> </a:t>
            </a:r>
          </a:p>
        </p:txBody>
      </p:sp>
    </p:spTree>
    <p:extLst>
      <p:ext uri="{BB962C8B-B14F-4D97-AF65-F5344CB8AC3E}">
        <p14:creationId xmlns:p14="http://schemas.microsoft.com/office/powerpoint/2010/main" val="1880672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27584" y="1412776"/>
            <a:ext cx="223224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a:t>
            </a:r>
            <a:r>
              <a:rPr lang="zh-CN" altLang="en-US" sz="2400" b="1" dirty="0" smtClean="0">
                <a:solidFill>
                  <a:schemeClr val="tx1"/>
                </a:solidFill>
                <a:latin typeface="微软雅黑" pitchFamily="34" charset="-122"/>
                <a:ea typeface="微软雅黑" pitchFamily="34" charset="-122"/>
              </a:rPr>
              <a:t> 常用接插件</a:t>
            </a:r>
            <a:endParaRPr lang="zh-CN" altLang="en-US" sz="2400" b="1" dirty="0">
              <a:solidFill>
                <a:schemeClr val="tx1"/>
              </a:solidFill>
              <a:latin typeface="微软雅黑" pitchFamily="34" charset="-122"/>
              <a:ea typeface="微软雅黑" pitchFamily="34" charset="-122"/>
            </a:endParaRPr>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995940"/>
            <a:ext cx="19621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581128"/>
            <a:ext cx="32670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138" y="1995940"/>
            <a:ext cx="2663825" cy="1646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1156992" y="4050959"/>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条形接插件 </a:t>
            </a:r>
          </a:p>
        </p:txBody>
      </p:sp>
      <p:sp>
        <p:nvSpPr>
          <p:cNvPr id="9" name="Text Box 16"/>
          <p:cNvSpPr txBox="1">
            <a:spLocks noChangeArrowheads="1"/>
          </p:cNvSpPr>
          <p:nvPr/>
        </p:nvSpPr>
        <p:spPr bwMode="auto">
          <a:xfrm>
            <a:off x="3302025" y="591198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直流电源接插件 </a:t>
            </a:r>
          </a:p>
        </p:txBody>
      </p:sp>
      <p:sp>
        <p:nvSpPr>
          <p:cNvPr id="10" name="Text Box 17"/>
          <p:cNvSpPr txBox="1">
            <a:spLocks noChangeArrowheads="1"/>
          </p:cNvSpPr>
          <p:nvPr/>
        </p:nvSpPr>
        <p:spPr bwMode="auto">
          <a:xfrm>
            <a:off x="5849938" y="3867602"/>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端子排 </a:t>
            </a:r>
          </a:p>
        </p:txBody>
      </p:sp>
      <p:sp>
        <p:nvSpPr>
          <p:cNvPr id="11" name="AutoShape 8"/>
          <p:cNvSpPr>
            <a:spLocks noChangeArrowheads="1"/>
          </p:cNvSpPr>
          <p:nvPr/>
        </p:nvSpPr>
        <p:spPr bwMode="gray">
          <a:xfrm>
            <a:off x="2934244" y="620688"/>
            <a:ext cx="35099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、机电元件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607276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55576" y="1412776"/>
            <a:ext cx="18002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a:t>
            </a:r>
            <a:r>
              <a:rPr lang="zh-CN" altLang="en-US" sz="2400" b="1" dirty="0" smtClean="0">
                <a:solidFill>
                  <a:schemeClr val="tx1"/>
                </a:solidFill>
                <a:latin typeface="微软雅黑" pitchFamily="34" charset="-122"/>
                <a:ea typeface="微软雅黑" pitchFamily="34" charset="-122"/>
              </a:rPr>
              <a:t> 常用开关</a:t>
            </a:r>
            <a:endParaRPr lang="zh-CN" altLang="en-US" sz="2400" b="1" dirty="0">
              <a:solidFill>
                <a:schemeClr val="tx1"/>
              </a:solidFill>
              <a:latin typeface="微软雅黑" pitchFamily="34" charset="-122"/>
              <a:ea typeface="微软雅黑" pitchFamily="34" charset="-122"/>
            </a:endParaRP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r="1346" b="9508"/>
          <a:stretch>
            <a:fillRect/>
          </a:stretch>
        </p:blipFill>
        <p:spPr bwMode="auto">
          <a:xfrm>
            <a:off x="684213" y="2224654"/>
            <a:ext cx="2087562"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b="20712"/>
          <a:stretch>
            <a:fillRect/>
          </a:stretch>
        </p:blipFill>
        <p:spPr bwMode="auto">
          <a:xfrm>
            <a:off x="3276600" y="3448616"/>
            <a:ext cx="2376488" cy="18716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296091"/>
            <a:ext cx="2303463" cy="17240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910568" y="4096315"/>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按钮开关 </a:t>
            </a:r>
          </a:p>
        </p:txBody>
      </p:sp>
      <p:sp>
        <p:nvSpPr>
          <p:cNvPr id="16" name="Text Box 11"/>
          <p:cNvSpPr txBox="1">
            <a:spLocks noChangeArrowheads="1"/>
          </p:cNvSpPr>
          <p:nvPr/>
        </p:nvSpPr>
        <p:spPr bwMode="auto">
          <a:xfrm>
            <a:off x="3419475" y="5537766"/>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拨动开关</a:t>
            </a:r>
          </a:p>
        </p:txBody>
      </p:sp>
      <p:sp>
        <p:nvSpPr>
          <p:cNvPr id="17" name="Text Box 12"/>
          <p:cNvSpPr txBox="1">
            <a:spLocks noChangeArrowheads="1"/>
          </p:cNvSpPr>
          <p:nvPr/>
        </p:nvSpPr>
        <p:spPr bwMode="auto">
          <a:xfrm>
            <a:off x="6300788" y="4169341"/>
            <a:ext cx="215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船型开关 </a:t>
            </a:r>
          </a:p>
        </p:txBody>
      </p:sp>
      <p:sp>
        <p:nvSpPr>
          <p:cNvPr id="10" name="AutoShape 8"/>
          <p:cNvSpPr>
            <a:spLocks noChangeArrowheads="1"/>
          </p:cNvSpPr>
          <p:nvPr/>
        </p:nvSpPr>
        <p:spPr bwMode="gray">
          <a:xfrm>
            <a:off x="2934244" y="620688"/>
            <a:ext cx="35099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、机电元件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33621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1484784"/>
            <a:ext cx="308480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正确选用机电元件</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539552" y="2204864"/>
            <a:ext cx="7776864" cy="3416320"/>
          </a:xfrm>
          <a:prstGeom prst="rect">
            <a:avLst/>
          </a:prstGeom>
        </p:spPr>
        <p:txBody>
          <a:bodyPr wrap="square">
            <a:spAutoFit/>
          </a:bodyPr>
          <a:lstStyle/>
          <a:p>
            <a:pPr eaLnBrk="0" hangingPunct="0">
              <a:lnSpc>
                <a:spcPct val="150000"/>
              </a:lnSpc>
              <a:defRPr/>
            </a:pPr>
            <a:r>
              <a:rPr lang="zh-CN" altLang="en-US" b="1" dirty="0">
                <a:latin typeface="微软雅黑" pitchFamily="34" charset="-122"/>
                <a:ea typeface="微软雅黑" pitchFamily="34" charset="-122"/>
                <a:cs typeface="宋体" pitchFamily="2" charset="-122"/>
              </a:rPr>
              <a:t>（</a:t>
            </a:r>
            <a:r>
              <a:rPr lang="en-US" altLang="zh-CN" b="1" dirty="0">
                <a:latin typeface="微软雅黑" pitchFamily="34" charset="-122"/>
                <a:ea typeface="微软雅黑" pitchFamily="34" charset="-122"/>
                <a:cs typeface="宋体" pitchFamily="2" charset="-122"/>
              </a:rPr>
              <a:t>1</a:t>
            </a:r>
            <a:r>
              <a:rPr lang="zh-CN" altLang="en-US" b="1" dirty="0">
                <a:latin typeface="微软雅黑" pitchFamily="34" charset="-122"/>
                <a:ea typeface="微软雅黑" pitchFamily="34" charset="-122"/>
                <a:cs typeface="宋体" pitchFamily="2" charset="-122"/>
              </a:rPr>
              <a:t>）严格按照使用和维护所需要的电气要求：机械、环境要求来选择机电元件。例如，在大电流工作的场合，选用接插件的额定电流必须选选大于实际工作电流。</a:t>
            </a:r>
            <a:endParaRPr lang="zh-CN" altLang="en-US" b="1" dirty="0">
              <a:latin typeface="微软雅黑" pitchFamily="34" charset="-122"/>
              <a:ea typeface="微软雅黑" pitchFamily="34" charset="-122"/>
            </a:endParaRPr>
          </a:p>
          <a:p>
            <a:pPr eaLnBrk="0" hangingPunct="0">
              <a:lnSpc>
                <a:spcPct val="150000"/>
              </a:lnSpc>
              <a:defRPr/>
            </a:pPr>
            <a:r>
              <a:rPr lang="zh-CN" altLang="en-US" b="1" dirty="0">
                <a:latin typeface="微软雅黑" pitchFamily="34" charset="-122"/>
                <a:ea typeface="微软雅黑" pitchFamily="34" charset="-122"/>
                <a:cs typeface="宋体" pitchFamily="2" charset="-122"/>
              </a:rPr>
              <a:t>（</a:t>
            </a:r>
            <a:r>
              <a:rPr lang="en-US" altLang="zh-CN" b="1" dirty="0">
                <a:latin typeface="微软雅黑" pitchFamily="34" charset="-122"/>
                <a:ea typeface="微软雅黑" pitchFamily="34" charset="-122"/>
                <a:cs typeface="宋体" pitchFamily="2" charset="-122"/>
              </a:rPr>
              <a:t>2</a:t>
            </a:r>
            <a:r>
              <a:rPr lang="zh-CN" altLang="en-US" b="1" dirty="0">
                <a:latin typeface="微软雅黑" pitchFamily="34" charset="-122"/>
                <a:ea typeface="微软雅黑" pitchFamily="34" charset="-122"/>
                <a:cs typeface="宋体" pitchFamily="2" charset="-122"/>
              </a:rPr>
              <a:t>）为了保证电路的电气连通，一般把机电元件（如开关）中多余的接触点并联，并联的接触点数目越多，可靠性就越高。</a:t>
            </a:r>
            <a:endParaRPr lang="zh-CN" altLang="en-US" b="1" dirty="0">
              <a:latin typeface="微软雅黑" pitchFamily="34" charset="-122"/>
              <a:ea typeface="微软雅黑" pitchFamily="34" charset="-122"/>
            </a:endParaRPr>
          </a:p>
          <a:p>
            <a:pPr eaLnBrk="0" hangingPunct="0">
              <a:lnSpc>
                <a:spcPct val="150000"/>
              </a:lnSpc>
              <a:defRPr/>
            </a:pPr>
            <a:r>
              <a:rPr lang="zh-CN" altLang="en-US" b="1" dirty="0">
                <a:latin typeface="微软雅黑" pitchFamily="34" charset="-122"/>
                <a:ea typeface="微软雅黑" pitchFamily="34" charset="-122"/>
                <a:cs typeface="宋体" pitchFamily="2" charset="-122"/>
              </a:rPr>
              <a:t>（</a:t>
            </a:r>
            <a:r>
              <a:rPr lang="en-US" altLang="zh-CN" b="1" dirty="0">
                <a:latin typeface="微软雅黑" pitchFamily="34" charset="-122"/>
                <a:ea typeface="微软雅黑" pitchFamily="34" charset="-122"/>
                <a:cs typeface="宋体" pitchFamily="2" charset="-122"/>
              </a:rPr>
              <a:t>3</a:t>
            </a:r>
            <a:r>
              <a:rPr lang="zh-CN" altLang="en-US" b="1" dirty="0">
                <a:latin typeface="微软雅黑" pitchFamily="34" charset="-122"/>
                <a:ea typeface="微软雅黑" pitchFamily="34" charset="-122"/>
                <a:cs typeface="宋体" pitchFamily="2" charset="-122"/>
              </a:rPr>
              <a:t>）注意机电元件接触面的清洁，尽可能减少不必要的插拔或拨动，避免触点磨损；在装配焊接时，应该注意焊锡、焊剂或油污不要流到接触表面上。</a:t>
            </a:r>
            <a:endParaRPr lang="zh-CN" altLang="en-US" b="1" dirty="0">
              <a:latin typeface="微软雅黑" pitchFamily="34" charset="-122"/>
              <a:ea typeface="微软雅黑" pitchFamily="34" charset="-122"/>
            </a:endParaRPr>
          </a:p>
        </p:txBody>
      </p:sp>
      <p:sp>
        <p:nvSpPr>
          <p:cNvPr id="5" name="AutoShape 8"/>
          <p:cNvSpPr>
            <a:spLocks noChangeArrowheads="1"/>
          </p:cNvSpPr>
          <p:nvPr/>
        </p:nvSpPr>
        <p:spPr bwMode="gray">
          <a:xfrm>
            <a:off x="2934244" y="620688"/>
            <a:ext cx="35099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、机电元件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335122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1412776"/>
            <a:ext cx="309634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正确选用机电元件</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539552" y="2204864"/>
            <a:ext cx="7776864" cy="3000821"/>
          </a:xfrm>
          <a:prstGeom prst="rect">
            <a:avLst/>
          </a:prstGeom>
        </p:spPr>
        <p:txBody>
          <a:bodyPr wrap="square">
            <a:spAutoFit/>
          </a:bodyPr>
          <a:lstStyle/>
          <a:p>
            <a:pPr eaLnBrk="0" hangingPunct="0">
              <a:lnSpc>
                <a:spcPct val="150000"/>
              </a:lnSpc>
              <a:defRPr/>
            </a:pPr>
            <a:r>
              <a:rPr lang="zh-CN" altLang="en-US" b="1" dirty="0">
                <a:latin typeface="微软雅黑" pitchFamily="34" charset="-122"/>
                <a:ea typeface="微软雅黑" pitchFamily="34" charset="-122"/>
                <a:cs typeface="宋体" pitchFamily="2" charset="-122"/>
              </a:rPr>
              <a:t>（</a:t>
            </a:r>
            <a:r>
              <a:rPr lang="en-US" altLang="zh-CN" b="1" dirty="0">
                <a:latin typeface="微软雅黑" pitchFamily="34" charset="-122"/>
                <a:ea typeface="微软雅黑" pitchFamily="34" charset="-122"/>
                <a:cs typeface="宋体" pitchFamily="2" charset="-122"/>
              </a:rPr>
              <a:t>4</a:t>
            </a:r>
            <a:r>
              <a:rPr lang="zh-CN" altLang="en-US" b="1" dirty="0">
                <a:latin typeface="微软雅黑" pitchFamily="34" charset="-122"/>
                <a:ea typeface="微软雅黑" pitchFamily="34" charset="-122"/>
                <a:cs typeface="宋体" pitchFamily="2" charset="-122"/>
              </a:rPr>
              <a:t>）在焊接开关和接插件的连线时，应避免加热时间过长、焊锡和焊剂使用量过多。</a:t>
            </a:r>
            <a:endParaRPr lang="zh-CN" altLang="en-US" b="1" dirty="0">
              <a:latin typeface="微软雅黑" pitchFamily="34" charset="-122"/>
              <a:ea typeface="微软雅黑" pitchFamily="34" charset="-122"/>
            </a:endParaRPr>
          </a:p>
          <a:p>
            <a:pPr eaLnBrk="0" hangingPunct="0">
              <a:lnSpc>
                <a:spcPct val="150000"/>
              </a:lnSpc>
              <a:defRPr/>
            </a:pPr>
            <a:r>
              <a:rPr lang="zh-CN" altLang="en-US" b="1" dirty="0">
                <a:latin typeface="微软雅黑" pitchFamily="34" charset="-122"/>
                <a:ea typeface="微软雅黑" pitchFamily="34" charset="-122"/>
                <a:cs typeface="宋体" pitchFamily="2" charset="-122"/>
              </a:rPr>
              <a:t>（</a:t>
            </a:r>
            <a:r>
              <a:rPr lang="en-US" altLang="zh-CN" b="1" dirty="0">
                <a:latin typeface="微软雅黑" pitchFamily="34" charset="-122"/>
                <a:ea typeface="微软雅黑" pitchFamily="34" charset="-122"/>
                <a:cs typeface="宋体" pitchFamily="2" charset="-122"/>
              </a:rPr>
              <a:t>5</a:t>
            </a:r>
            <a:r>
              <a:rPr lang="zh-CN" altLang="en-US" b="1" dirty="0">
                <a:latin typeface="微软雅黑" pitchFamily="34" charset="-122"/>
                <a:ea typeface="微软雅黑" pitchFamily="34" charset="-122"/>
                <a:cs typeface="宋体" pitchFamily="2" charset="-122"/>
              </a:rPr>
              <a:t>）接插件和开关的接线端要防止虚焊或连接不良，为避免接线端上的导线从根部折断，在焊接后应加装塑料热缩套管。</a:t>
            </a:r>
            <a:endParaRPr lang="zh-CN" altLang="en-US" b="1" dirty="0">
              <a:latin typeface="微软雅黑" pitchFamily="34" charset="-122"/>
              <a:ea typeface="微软雅黑" pitchFamily="34" charset="-122"/>
            </a:endParaRPr>
          </a:p>
          <a:p>
            <a:pPr eaLnBrk="0" hangingPunct="0">
              <a:lnSpc>
                <a:spcPct val="150000"/>
              </a:lnSpc>
              <a:defRPr/>
            </a:pPr>
            <a:r>
              <a:rPr lang="zh-CN" altLang="en-US" b="1" dirty="0">
                <a:latin typeface="微软雅黑" pitchFamily="34" charset="-122"/>
                <a:ea typeface="微软雅黑" pitchFamily="34" charset="-122"/>
                <a:cs typeface="宋体" pitchFamily="2" charset="-122"/>
              </a:rPr>
              <a:t>（</a:t>
            </a:r>
            <a:r>
              <a:rPr lang="en-US" altLang="zh-CN" b="1" dirty="0">
                <a:latin typeface="微软雅黑" pitchFamily="34" charset="-122"/>
                <a:ea typeface="微软雅黑" pitchFamily="34" charset="-122"/>
                <a:cs typeface="宋体" pitchFamily="2" charset="-122"/>
              </a:rPr>
              <a:t>6</a:t>
            </a:r>
            <a:r>
              <a:rPr lang="zh-CN" altLang="en-US" b="1" dirty="0">
                <a:latin typeface="微软雅黑" pitchFamily="34" charset="-122"/>
                <a:ea typeface="微软雅黑" pitchFamily="34" charset="-122"/>
                <a:cs typeface="宋体" pitchFamily="2" charset="-122"/>
              </a:rPr>
              <a:t>）大部分接插件都设有定位装置，以免插错方向，对于没有定位装置的接插件，在安装时要做好永久性的接插标志，避免使用者误操作。</a:t>
            </a:r>
            <a:r>
              <a:rPr lang="zh-CN" altLang="en-US" b="1" dirty="0">
                <a:latin typeface="微软雅黑" pitchFamily="34" charset="-122"/>
                <a:ea typeface="微软雅黑" pitchFamily="34" charset="-122"/>
              </a:rPr>
              <a:t> </a:t>
            </a:r>
          </a:p>
          <a:p>
            <a:pPr eaLnBrk="0" hangingPunct="0">
              <a:lnSpc>
                <a:spcPct val="150000"/>
              </a:lnSpc>
              <a:defRPr/>
            </a:pPr>
            <a:endParaRPr lang="zh-CN" altLang="en-US" b="1" dirty="0">
              <a:latin typeface="微软雅黑" pitchFamily="34" charset="-122"/>
              <a:ea typeface="微软雅黑" pitchFamily="34" charset="-122"/>
            </a:endParaRPr>
          </a:p>
        </p:txBody>
      </p:sp>
      <p:sp>
        <p:nvSpPr>
          <p:cNvPr id="5" name="AutoShape 8"/>
          <p:cNvSpPr>
            <a:spLocks noChangeArrowheads="1"/>
          </p:cNvSpPr>
          <p:nvPr/>
        </p:nvSpPr>
        <p:spPr bwMode="gray">
          <a:xfrm>
            <a:off x="2934244" y="620688"/>
            <a:ext cx="35099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、机电元件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01360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
        <p:nvSpPr>
          <p:cNvPr id="4" name="Rectangle 2"/>
          <p:cNvSpPr>
            <a:spLocks noChangeArrowheads="1"/>
          </p:cNvSpPr>
          <p:nvPr/>
        </p:nvSpPr>
        <p:spPr bwMode="auto">
          <a:xfrm>
            <a:off x="683568" y="1340768"/>
            <a:ext cx="50347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a:t>
            </a:r>
            <a:r>
              <a:rPr lang="zh-CN" altLang="en-US" sz="2400" b="1" dirty="0" smtClean="0">
                <a:solidFill>
                  <a:schemeClr val="tx1"/>
                </a:solidFill>
                <a:latin typeface="微软雅黑" pitchFamily="34" charset="-122"/>
                <a:ea typeface="微软雅黑" pitchFamily="34" charset="-122"/>
              </a:rPr>
              <a:t> 认识</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型指针式万用表</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545321" y="1844824"/>
            <a:ext cx="7776864" cy="1785104"/>
          </a:xfrm>
          <a:prstGeom prst="rect">
            <a:avLst/>
          </a:prstGeom>
        </p:spPr>
        <p:txBody>
          <a:bodyPr wrap="square">
            <a:spAutoFit/>
          </a:bodyPr>
          <a:lstStyle/>
          <a:p>
            <a:r>
              <a:rPr lang="zh-CN" altLang="en-US" sz="2000" dirty="0">
                <a:ea typeface="微软雅黑" pitchFamily="34" charset="-122"/>
              </a:rPr>
              <a:t>万用表由机械部分、显示部分与电气部分三大部分组成，机械部分包括：外壳、</a:t>
            </a:r>
            <a:r>
              <a:rPr lang="zh-CN" altLang="en-US" sz="2000" dirty="0" smtClean="0">
                <a:ea typeface="微软雅黑" pitchFamily="34" charset="-122"/>
              </a:rPr>
              <a:t>大旋钮</a:t>
            </a:r>
            <a:r>
              <a:rPr lang="zh-CN" altLang="en-US" sz="2000" dirty="0">
                <a:ea typeface="微软雅黑" pitchFamily="34" charset="-122"/>
              </a:rPr>
              <a:t>挡位开关及电刷组件等部分组成；显示部分是表头，电气部分由测量线路板，电位器，电阻，二极管，电容等部分</a:t>
            </a:r>
            <a:r>
              <a:rPr lang="zh-CN" altLang="en-US" sz="2000" dirty="0" smtClean="0">
                <a:ea typeface="微软雅黑" pitchFamily="34" charset="-122"/>
              </a:rPr>
              <a:t>组成。</a:t>
            </a:r>
            <a:endParaRPr lang="zh-CN" altLang="en-US" sz="2000" dirty="0">
              <a:ea typeface="微软雅黑" pitchFamily="34" charset="-122"/>
            </a:endParaRPr>
          </a:p>
          <a:p>
            <a:pPr eaLnBrk="0" hangingPunct="0">
              <a:lnSpc>
                <a:spcPct val="150000"/>
              </a:lnSpc>
              <a:defRPr/>
            </a:pPr>
            <a:endParaRPr lang="zh-CN" altLang="en-US" sz="2000" b="1" dirty="0">
              <a:solidFill>
                <a:srgbClr val="0070C0"/>
              </a:solidFill>
              <a:latin typeface="微软雅黑" pitchFamily="34" charset="-122"/>
              <a:ea typeface="微软雅黑" pitchFamily="34" charset="-122"/>
            </a:endParaRPr>
          </a:p>
        </p:txBody>
      </p:sp>
      <p:pic>
        <p:nvPicPr>
          <p:cNvPr id="5" name="Picture 20"/>
          <p:cNvPicPr>
            <a:picLocks noChangeAspect="1" noChangeArrowheads="1"/>
          </p:cNvPicPr>
          <p:nvPr/>
        </p:nvPicPr>
        <p:blipFill>
          <a:blip r:embed="rId2"/>
          <a:srcRect/>
          <a:stretch>
            <a:fillRect/>
          </a:stretch>
        </p:blipFill>
        <p:spPr bwMode="auto">
          <a:xfrm>
            <a:off x="1825822" y="3441152"/>
            <a:ext cx="5492355" cy="288032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TextBox 2"/>
          <p:cNvSpPr txBox="1"/>
          <p:nvPr/>
        </p:nvSpPr>
        <p:spPr>
          <a:xfrm>
            <a:off x="3116930" y="2994471"/>
            <a:ext cx="3039246"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MF-47</a:t>
            </a:r>
            <a:r>
              <a:rPr lang="zh-CN" altLang="en-US" dirty="0" smtClean="0">
                <a:latin typeface="微软雅黑" pitchFamily="34" charset="-122"/>
                <a:ea typeface="微软雅黑" pitchFamily="34" charset="-122"/>
              </a:rPr>
              <a:t>指针式万用表</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4145373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9552" y="1556792"/>
            <a:ext cx="53285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正确识读</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型万用表的装配图</a:t>
            </a:r>
            <a:endParaRPr lang="zh-CN" altLang="en-US" sz="2400" b="1" dirty="0">
              <a:solidFill>
                <a:schemeClr val="tx1"/>
              </a:solidFill>
              <a:latin typeface="微软雅黑" pitchFamily="34" charset="-122"/>
              <a:ea typeface="微软雅黑" pitchFamily="34" charset="-122"/>
            </a:endParaRPr>
          </a:p>
        </p:txBody>
      </p:sp>
      <p:pic>
        <p:nvPicPr>
          <p:cNvPr id="9" name="Picture 19"/>
          <p:cNvPicPr>
            <a:picLocks noChangeAspect="1" noChangeArrowheads="1"/>
          </p:cNvPicPr>
          <p:nvPr/>
        </p:nvPicPr>
        <p:blipFill>
          <a:blip r:embed="rId2"/>
          <a:srcRect/>
          <a:stretch>
            <a:fillRect/>
          </a:stretch>
        </p:blipFill>
        <p:spPr bwMode="auto">
          <a:xfrm>
            <a:off x="2555776" y="2348880"/>
            <a:ext cx="4242704" cy="3565446"/>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TextBox 2"/>
          <p:cNvSpPr txBox="1"/>
          <p:nvPr/>
        </p:nvSpPr>
        <p:spPr>
          <a:xfrm>
            <a:off x="1763688" y="5949280"/>
            <a:ext cx="5590646"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                            MF-47</a:t>
            </a:r>
            <a:r>
              <a:rPr lang="zh-CN" altLang="en-US" dirty="0" smtClean="0">
                <a:latin typeface="微软雅黑" pitchFamily="34" charset="-122"/>
                <a:ea typeface="微软雅黑" pitchFamily="34" charset="-122"/>
              </a:rPr>
              <a:t>万用表的装配图</a:t>
            </a:r>
            <a:endParaRPr lang="zh-CN" altLang="en-US" dirty="0">
              <a:latin typeface="微软雅黑" pitchFamily="34" charset="-122"/>
              <a:ea typeface="微软雅黑" pitchFamily="34" charset="-122"/>
            </a:endParaRPr>
          </a:p>
        </p:txBody>
      </p:sp>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622752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15616" y="1556792"/>
            <a:ext cx="5334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正确识读</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型万用表的装配图</a:t>
            </a:r>
            <a:endParaRPr lang="zh-CN" altLang="en-US" sz="2400" b="1" dirty="0">
              <a:solidFill>
                <a:schemeClr val="tx1"/>
              </a:solidFill>
              <a:latin typeface="微软雅黑" pitchFamily="34" charset="-122"/>
              <a:ea typeface="微软雅黑" pitchFamily="34" charset="-122"/>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80928"/>
            <a:ext cx="6137316" cy="3517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2420888"/>
            <a:ext cx="6382734"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                            MF-47</a:t>
            </a:r>
            <a:r>
              <a:rPr lang="zh-CN" altLang="en-US" dirty="0" smtClean="0">
                <a:latin typeface="微软雅黑" pitchFamily="34" charset="-122"/>
                <a:ea typeface="微软雅黑" pitchFamily="34" charset="-122"/>
              </a:rPr>
              <a:t>型万用表装配图的识读</a:t>
            </a:r>
            <a:endParaRPr lang="zh-CN" altLang="en-US" dirty="0">
              <a:latin typeface="微软雅黑" pitchFamily="34" charset="-122"/>
              <a:ea typeface="微软雅黑" pitchFamily="34" charset="-122"/>
            </a:endParaRPr>
          </a:p>
        </p:txBody>
      </p:sp>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799381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92896"/>
            <a:ext cx="5692404" cy="3815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3648" y="2132856"/>
            <a:ext cx="6382734"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                            MF-47</a:t>
            </a:r>
            <a:r>
              <a:rPr lang="zh-CN" altLang="en-US" dirty="0" smtClean="0">
                <a:latin typeface="微软雅黑" pitchFamily="34" charset="-122"/>
                <a:ea typeface="微软雅黑" pitchFamily="34" charset="-122"/>
              </a:rPr>
              <a:t>型万用表装配图的识读</a:t>
            </a:r>
            <a:endParaRPr lang="zh-CN" altLang="en-US" dirty="0">
              <a:latin typeface="微软雅黑" pitchFamily="34" charset="-122"/>
              <a:ea typeface="微软雅黑" pitchFamily="34" charset="-122"/>
            </a:endParaRPr>
          </a:p>
        </p:txBody>
      </p:sp>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
        <p:nvSpPr>
          <p:cNvPr id="8" name="Rectangle 2"/>
          <p:cNvSpPr>
            <a:spLocks noChangeArrowheads="1"/>
          </p:cNvSpPr>
          <p:nvPr/>
        </p:nvSpPr>
        <p:spPr bwMode="auto">
          <a:xfrm>
            <a:off x="1115616" y="1556792"/>
            <a:ext cx="5334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正确识读</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型万用表的装配图</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572857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2"/>
          <p:cNvSpPr>
            <a:spLocks noChangeArrowheads="1"/>
          </p:cNvSpPr>
          <p:nvPr/>
        </p:nvSpPr>
        <p:spPr bwMode="auto">
          <a:xfrm>
            <a:off x="755576" y="1988840"/>
            <a:ext cx="392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70C0"/>
                </a:solidFill>
                <a:latin typeface="微软雅黑" pitchFamily="34" charset="-122"/>
                <a:ea typeface="微软雅黑" pitchFamily="34" charset="-122"/>
              </a:rPr>
              <a:t>（</a:t>
            </a:r>
            <a:r>
              <a:rPr lang="en-US" altLang="zh-CN" sz="2000" b="1" dirty="0">
                <a:solidFill>
                  <a:srgbClr val="0070C0"/>
                </a:solidFill>
                <a:latin typeface="微软雅黑" pitchFamily="34" charset="-122"/>
                <a:ea typeface="微软雅黑" pitchFamily="34" charset="-122"/>
              </a:rPr>
              <a:t>1</a:t>
            </a:r>
            <a:r>
              <a:rPr lang="zh-CN" altLang="en-US" sz="2000" b="1" dirty="0">
                <a:solidFill>
                  <a:srgbClr val="0070C0"/>
                </a:solidFill>
                <a:latin typeface="微软雅黑" pitchFamily="34" charset="-122"/>
                <a:ea typeface="微软雅黑" pitchFamily="34" charset="-122"/>
              </a:rPr>
              <a:t>）配件、电源等安装位置说明</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92896"/>
            <a:ext cx="5905152" cy="366072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
        <p:nvSpPr>
          <p:cNvPr id="9" name="Rectangle 2"/>
          <p:cNvSpPr>
            <a:spLocks noChangeArrowheads="1"/>
          </p:cNvSpPr>
          <p:nvPr/>
        </p:nvSpPr>
        <p:spPr bwMode="auto">
          <a:xfrm>
            <a:off x="827584" y="1340768"/>
            <a:ext cx="5334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正确识读</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型万用表的装配图</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56105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422893" y="138079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教学重点：</a:t>
            </a:r>
          </a:p>
        </p:txBody>
      </p:sp>
      <p:sp>
        <p:nvSpPr>
          <p:cNvPr id="41" name="内容占位符 14"/>
          <p:cNvSpPr>
            <a:spLocks noGrp="1"/>
          </p:cNvSpPr>
          <p:nvPr>
            <p:ph idx="4294967295"/>
          </p:nvPr>
        </p:nvSpPr>
        <p:spPr>
          <a:xfrm>
            <a:off x="303086" y="1982330"/>
            <a:ext cx="8291512" cy="1800200"/>
          </a:xfrm>
          <a:prstGeom prst="rect">
            <a:avLst/>
          </a:prstGeom>
        </p:spPr>
        <p:txBody>
          <a:bodyPr/>
          <a:lstStyle/>
          <a:p>
            <a:pPr>
              <a:buClr>
                <a:srgbClr val="FF0000"/>
              </a:buClr>
              <a:buFont typeface="Wingdings" pitchFamily="2" charset="2"/>
              <a:buChar char="Ø"/>
            </a:pPr>
            <a:r>
              <a:rPr lang="zh-CN" altLang="en-US" sz="2400" dirty="0" smtClean="0">
                <a:latin typeface="微软雅黑" pitchFamily="34" charset="-122"/>
                <a:ea typeface="微软雅黑" pitchFamily="34" charset="-122"/>
              </a:rPr>
              <a:t>常用绝缘材料、清洗剂和线材、机电元件的认识</a:t>
            </a:r>
            <a:endParaRPr lang="en-US" altLang="zh-CN" sz="2400" dirty="0" smtClean="0">
              <a:latin typeface="微软雅黑" pitchFamily="34" charset="-122"/>
              <a:ea typeface="微软雅黑" pitchFamily="34" charset="-122"/>
            </a:endParaRPr>
          </a:p>
          <a:p>
            <a:pPr>
              <a:buClr>
                <a:srgbClr val="FF0000"/>
              </a:buClr>
              <a:buFont typeface="Wingdings" pitchFamily="2" charset="2"/>
              <a:buChar char="Ø"/>
            </a:pPr>
            <a:r>
              <a:rPr lang="en-US" altLang="zh-CN" sz="2400" dirty="0">
                <a:latin typeface="微软雅黑" pitchFamily="34" charset="-122"/>
                <a:ea typeface="微软雅黑" pitchFamily="34" charset="-122"/>
              </a:rPr>
              <a:t>MF-47</a:t>
            </a:r>
            <a:r>
              <a:rPr lang="zh-CN" altLang="en-US" sz="2400" dirty="0">
                <a:latin typeface="微软雅黑" pitchFamily="34" charset="-122"/>
                <a:ea typeface="微软雅黑" pitchFamily="34" charset="-122"/>
              </a:rPr>
              <a:t>型万用表的</a:t>
            </a:r>
            <a:r>
              <a:rPr lang="zh-CN" altLang="en-US" sz="2400" dirty="0" smtClean="0">
                <a:latin typeface="微软雅黑" pitchFamily="34" charset="-122"/>
                <a:ea typeface="微软雅黑" pitchFamily="34" charset="-122"/>
              </a:rPr>
              <a:t>装配过程</a:t>
            </a:r>
            <a:endParaRPr lang="en-US" altLang="zh-CN" sz="2400" dirty="0" smtClean="0">
              <a:latin typeface="微软雅黑" pitchFamily="34" charset="-122"/>
              <a:ea typeface="微软雅黑" pitchFamily="34" charset="-122"/>
            </a:endParaRPr>
          </a:p>
          <a:p>
            <a:pPr>
              <a:buClr>
                <a:srgbClr val="FF0000"/>
              </a:buClr>
              <a:buFont typeface="Wingdings" pitchFamily="2" charset="2"/>
              <a:buChar char="Ø"/>
            </a:pPr>
            <a:r>
              <a:rPr lang="en-US" altLang="zh-CN" sz="2400" dirty="0">
                <a:latin typeface="微软雅黑" pitchFamily="34" charset="-122"/>
                <a:ea typeface="微软雅黑" pitchFamily="34" charset="-122"/>
              </a:rPr>
              <a:t>MF-47</a:t>
            </a:r>
            <a:r>
              <a:rPr lang="zh-CN" altLang="en-US" sz="2400" dirty="0">
                <a:latin typeface="微软雅黑" pitchFamily="34" charset="-122"/>
                <a:ea typeface="微软雅黑" pitchFamily="34" charset="-122"/>
              </a:rPr>
              <a:t>型</a:t>
            </a:r>
            <a:r>
              <a:rPr lang="zh-CN" altLang="en-US" sz="2400" dirty="0" smtClean="0">
                <a:latin typeface="微软雅黑" pitchFamily="34" charset="-122"/>
                <a:ea typeface="微软雅黑" pitchFamily="34" charset="-122"/>
              </a:rPr>
              <a:t>万用表的调试</a:t>
            </a:r>
            <a:endParaRPr lang="en-US" altLang="zh-CN" sz="2400" dirty="0">
              <a:latin typeface="微软雅黑" pitchFamily="34" charset="-122"/>
              <a:ea typeface="微软雅黑" pitchFamily="34" charset="-122"/>
            </a:endParaRPr>
          </a:p>
          <a:p>
            <a:pPr>
              <a:buClr>
                <a:srgbClr val="FF0000"/>
              </a:buClr>
              <a:buFont typeface="Wingdings" pitchFamily="2" charset="2"/>
              <a:buChar char="Ø"/>
            </a:pPr>
            <a:endParaRPr lang="en-US" altLang="zh-CN" sz="2400" dirty="0" smtClean="0">
              <a:latin typeface="微软雅黑" pitchFamily="34" charset="-122"/>
              <a:ea typeface="微软雅黑" pitchFamily="34" charset="-122"/>
            </a:endParaRPr>
          </a:p>
          <a:p>
            <a:pPr marL="0" indent="0">
              <a:buClr>
                <a:srgbClr val="FF0000"/>
              </a:buClr>
              <a:buNone/>
            </a:pPr>
            <a:endParaRPr lang="en-US" altLang="zh-CN" sz="2400" dirty="0" smtClean="0">
              <a:latin typeface="微软雅黑" pitchFamily="34" charset="-122"/>
              <a:ea typeface="微软雅黑" pitchFamily="34" charset="-122"/>
            </a:endParaRPr>
          </a:p>
          <a:p>
            <a:pPr marL="0" indent="0">
              <a:buClr>
                <a:srgbClr val="FF0000"/>
              </a:buClr>
              <a:buNone/>
            </a:pPr>
            <a:endParaRPr lang="en-US" altLang="zh-CN" sz="2400" dirty="0">
              <a:solidFill>
                <a:schemeClr val="bg1"/>
              </a:solidFill>
              <a:latin typeface="微软雅黑" pitchFamily="34" charset="-122"/>
              <a:ea typeface="微软雅黑" pitchFamily="34" charset="-122"/>
            </a:endParaRPr>
          </a:p>
        </p:txBody>
      </p:sp>
      <p:sp>
        <p:nvSpPr>
          <p:cNvPr id="42" name="TextBox 16"/>
          <p:cNvSpPr txBox="1">
            <a:spLocks noChangeArrowheads="1"/>
          </p:cNvSpPr>
          <p:nvPr/>
        </p:nvSpPr>
        <p:spPr bwMode="auto">
          <a:xfrm>
            <a:off x="457128" y="375199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教学难点：</a:t>
            </a:r>
          </a:p>
        </p:txBody>
      </p:sp>
      <p:sp>
        <p:nvSpPr>
          <p:cNvPr id="44" name="内容占位符 14"/>
          <p:cNvSpPr txBox="1">
            <a:spLocks/>
          </p:cNvSpPr>
          <p:nvPr/>
        </p:nvSpPr>
        <p:spPr bwMode="auto">
          <a:xfrm>
            <a:off x="437408" y="4437112"/>
            <a:ext cx="8291512"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0000"/>
              </a:buClr>
              <a:buFont typeface="Wingdings" pitchFamily="2" charset="2"/>
              <a:buChar char="Ø"/>
            </a:pPr>
            <a:r>
              <a:rPr lang="en-US" altLang="zh-CN" sz="2400" dirty="0">
                <a:latin typeface="微软雅黑" pitchFamily="34" charset="-122"/>
                <a:ea typeface="微软雅黑" pitchFamily="34" charset="-122"/>
              </a:rPr>
              <a:t>MF-47</a:t>
            </a:r>
            <a:r>
              <a:rPr lang="zh-CN" altLang="en-US" sz="2400" dirty="0">
                <a:latin typeface="微软雅黑" pitchFamily="34" charset="-122"/>
                <a:ea typeface="微软雅黑" pitchFamily="34" charset="-122"/>
              </a:rPr>
              <a:t>型万用表的</a:t>
            </a:r>
            <a:r>
              <a:rPr lang="zh-CN" altLang="en-US" sz="2400" dirty="0" smtClean="0">
                <a:latin typeface="微软雅黑" pitchFamily="34" charset="-122"/>
                <a:ea typeface="微软雅黑" pitchFamily="34" charset="-122"/>
              </a:rPr>
              <a:t>装配过程</a:t>
            </a:r>
            <a:endParaRPr lang="en-US" altLang="zh-CN" sz="2400" dirty="0">
              <a:latin typeface="微软雅黑" pitchFamily="34" charset="-122"/>
              <a:ea typeface="微软雅黑" pitchFamily="34" charset="-122"/>
            </a:endParaRPr>
          </a:p>
          <a:p>
            <a:pPr>
              <a:buClr>
                <a:srgbClr val="FF0000"/>
              </a:buClr>
              <a:buFont typeface="Wingdings" pitchFamily="2" charset="2"/>
              <a:buChar char="Ø"/>
            </a:pPr>
            <a:r>
              <a:rPr lang="en-US" altLang="zh-CN" sz="2400" dirty="0">
                <a:latin typeface="微软雅黑" pitchFamily="34" charset="-122"/>
                <a:ea typeface="微软雅黑" pitchFamily="34" charset="-122"/>
              </a:rPr>
              <a:t>MF-47</a:t>
            </a:r>
            <a:r>
              <a:rPr lang="zh-CN" altLang="en-US" sz="2400" dirty="0">
                <a:latin typeface="微软雅黑" pitchFamily="34" charset="-122"/>
                <a:ea typeface="微软雅黑" pitchFamily="34" charset="-122"/>
              </a:rPr>
              <a:t>型万用表的调试</a:t>
            </a:r>
            <a:endParaRPr lang="en-US" altLang="zh-CN" sz="2400" dirty="0">
              <a:latin typeface="微软雅黑" pitchFamily="34" charset="-122"/>
              <a:ea typeface="微软雅黑" pitchFamily="34" charset="-122"/>
            </a:endParaRPr>
          </a:p>
        </p:txBody>
      </p:sp>
      <p:sp>
        <p:nvSpPr>
          <p:cNvPr id="7" name="TextBox 6"/>
          <p:cNvSpPr txBox="1"/>
          <p:nvPr/>
        </p:nvSpPr>
        <p:spPr>
          <a:xfrm>
            <a:off x="683568" y="620688"/>
            <a:ext cx="525015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400" b="1" dirty="0" smtClean="0">
                <a:latin typeface="微软雅黑" pitchFamily="34" charset="-122"/>
                <a:ea typeface="微软雅黑" pitchFamily="34" charset="-122"/>
              </a:rPr>
              <a:t>项目</a:t>
            </a:r>
            <a:r>
              <a:rPr lang="en-US" altLang="zh-CN" sz="2400" b="1" dirty="0">
                <a:latin typeface="微软雅黑" pitchFamily="34" charset="-122"/>
                <a:ea typeface="微软雅黑" pitchFamily="34" charset="-122"/>
              </a:rPr>
              <a:t>3</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MF-47</a:t>
            </a:r>
            <a:r>
              <a:rPr lang="zh-CN" altLang="en-US" sz="2400" b="1" dirty="0" smtClean="0">
                <a:latin typeface="微软雅黑" pitchFamily="34" charset="-122"/>
                <a:ea typeface="微软雅黑" pitchFamily="34" charset="-122"/>
              </a:rPr>
              <a:t>型万用表的组装与调试</a:t>
            </a:r>
            <a:endParaRPr lang="zh-CN" altLang="en-US" sz="2400" b="1" dirty="0">
              <a:latin typeface="微软雅黑" pitchFamily="34" charset="-122"/>
              <a:ea typeface="微软雅黑" pitchFamily="34" charset="-122"/>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2"/>
          <p:cNvSpPr>
            <a:spLocks noChangeArrowheads="1"/>
          </p:cNvSpPr>
          <p:nvPr/>
        </p:nvSpPr>
        <p:spPr bwMode="auto">
          <a:xfrm>
            <a:off x="683568" y="1988840"/>
            <a:ext cx="5721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70C0"/>
                </a:solidFill>
                <a:latin typeface="微软雅黑" pitchFamily="34" charset="-122"/>
                <a:ea typeface="微软雅黑" pitchFamily="34" charset="-122"/>
              </a:rPr>
              <a:t>（</a:t>
            </a:r>
            <a:r>
              <a:rPr lang="en-US" altLang="zh-CN" sz="2000" b="1" dirty="0">
                <a:solidFill>
                  <a:srgbClr val="0070C0"/>
                </a:solidFill>
                <a:latin typeface="微软雅黑" pitchFamily="34" charset="-122"/>
                <a:ea typeface="微软雅黑" pitchFamily="34" charset="-122"/>
              </a:rPr>
              <a:t>2</a:t>
            </a:r>
            <a:r>
              <a:rPr lang="zh-CN" altLang="en-US" sz="2000" b="1" dirty="0">
                <a:solidFill>
                  <a:srgbClr val="0070C0"/>
                </a:solidFill>
                <a:latin typeface="微软雅黑" pitchFamily="34" charset="-122"/>
                <a:ea typeface="微软雅黑" pitchFamily="34" charset="-122"/>
              </a:rPr>
              <a:t>）电阻、二极管、电解电容元件安装位置说明</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92896"/>
            <a:ext cx="5041456" cy="381600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
        <p:nvSpPr>
          <p:cNvPr id="8" name="Rectangle 2"/>
          <p:cNvSpPr>
            <a:spLocks noChangeArrowheads="1"/>
          </p:cNvSpPr>
          <p:nvPr/>
        </p:nvSpPr>
        <p:spPr bwMode="auto">
          <a:xfrm>
            <a:off x="827584" y="1340768"/>
            <a:ext cx="5334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正确识读</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型万用表的装配图</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152670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43" y="2636912"/>
            <a:ext cx="7561262" cy="328453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12"/>
          <p:cNvSpPr>
            <a:spLocks noChangeArrowheads="1"/>
          </p:cNvSpPr>
          <p:nvPr/>
        </p:nvSpPr>
        <p:spPr bwMode="auto">
          <a:xfrm>
            <a:off x="2286759" y="2034793"/>
            <a:ext cx="4570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latin typeface="微软雅黑" pitchFamily="34" charset="-122"/>
                <a:ea typeface="微软雅黑" pitchFamily="34" charset="-122"/>
              </a:rPr>
              <a:t>电阻</a:t>
            </a:r>
            <a:r>
              <a:rPr lang="zh-CN" altLang="en-US" dirty="0">
                <a:latin typeface="微软雅黑" pitchFamily="34" charset="-122"/>
                <a:ea typeface="微软雅黑" pitchFamily="34" charset="-122"/>
              </a:rPr>
              <a:t>、二极管、电解电容元件安装位置说明</a:t>
            </a:r>
          </a:p>
        </p:txBody>
      </p:sp>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
        <p:nvSpPr>
          <p:cNvPr id="8" name="Rectangle 2"/>
          <p:cNvSpPr>
            <a:spLocks noChangeArrowheads="1"/>
          </p:cNvSpPr>
          <p:nvPr/>
        </p:nvSpPr>
        <p:spPr bwMode="auto">
          <a:xfrm>
            <a:off x="827584" y="1340768"/>
            <a:ext cx="5334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 正确识读</a:t>
            </a:r>
            <a:r>
              <a:rPr lang="en-US" altLang="zh-CN" sz="2400" b="1" dirty="0" smtClean="0">
                <a:solidFill>
                  <a:schemeClr val="tx1"/>
                </a:solidFill>
                <a:latin typeface="微软雅黑" pitchFamily="34" charset="-122"/>
                <a:ea typeface="微软雅黑" pitchFamily="34" charset="-122"/>
              </a:rPr>
              <a:t>MF-47</a:t>
            </a:r>
            <a:r>
              <a:rPr lang="zh-CN" altLang="en-US" sz="2400" b="1" dirty="0" smtClean="0">
                <a:solidFill>
                  <a:schemeClr val="tx1"/>
                </a:solidFill>
                <a:latin typeface="微软雅黑" pitchFamily="34" charset="-122"/>
                <a:ea typeface="微软雅黑" pitchFamily="34" charset="-122"/>
              </a:rPr>
              <a:t>型万用表的装配图</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700851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560" y="1412776"/>
            <a:ext cx="475252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 万用表机械部分的组装与调试</a:t>
            </a:r>
            <a:endParaRPr lang="zh-CN" altLang="en-US" sz="2400" b="1" dirty="0">
              <a:solidFill>
                <a:schemeClr val="tx1"/>
              </a:solidFill>
              <a:latin typeface="微软雅黑" pitchFamily="34" charset="-122"/>
              <a:ea typeface="微软雅黑" pitchFamily="34" charset="-122"/>
            </a:endParaRPr>
          </a:p>
        </p:txBody>
      </p:sp>
      <p:sp>
        <p:nvSpPr>
          <p:cNvPr id="7" name="Rectangle 1"/>
          <p:cNvSpPr>
            <a:spLocks noChangeArrowheads="1"/>
          </p:cNvSpPr>
          <p:nvPr/>
        </p:nvSpPr>
        <p:spPr bwMode="auto">
          <a:xfrm>
            <a:off x="557287" y="1916832"/>
            <a:ext cx="7699088" cy="378565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sz="2000" dirty="0">
                <a:solidFill>
                  <a:srgbClr val="FF0000"/>
                </a:solidFill>
                <a:latin typeface="微软雅黑" pitchFamily="34" charset="-122"/>
                <a:ea typeface="微软雅黑" pitchFamily="34" charset="-122"/>
                <a:cs typeface="宋体" pitchFamily="2" charset="-122"/>
              </a:rPr>
              <a:t>调试工具与仪器仪表：</a:t>
            </a:r>
            <a:r>
              <a:rPr lang="zh-CN" sz="2000" dirty="0">
                <a:latin typeface="微软雅黑" pitchFamily="34" charset="-122"/>
                <a:ea typeface="微软雅黑" pitchFamily="34" charset="-122"/>
                <a:cs typeface="宋体" pitchFamily="2" charset="-122"/>
              </a:rPr>
              <a:t>万用表、示波器、信号发生器、电烙铁、备用更换元器件等。</a:t>
            </a:r>
            <a:endParaRPr lang="zh-CN" sz="2000" dirty="0">
              <a:latin typeface="微软雅黑" pitchFamily="34" charset="-122"/>
              <a:ea typeface="微软雅黑" pitchFamily="34" charset="-122"/>
            </a:endParaRPr>
          </a:p>
          <a:p>
            <a:pPr eaLnBrk="0" hangingPunct="0">
              <a:lnSpc>
                <a:spcPct val="150000"/>
              </a:lnSpc>
              <a:defRPr/>
            </a:pPr>
            <a:r>
              <a:rPr lang="zh-CN" sz="2000" dirty="0">
                <a:solidFill>
                  <a:srgbClr val="FF0000"/>
                </a:solidFill>
                <a:latin typeface="微软雅黑" pitchFamily="34" charset="-122"/>
                <a:ea typeface="微软雅黑" pitchFamily="34" charset="-122"/>
                <a:cs typeface="宋体" pitchFamily="2" charset="-122"/>
              </a:rPr>
              <a:t>调试场地要求：</a:t>
            </a:r>
            <a:r>
              <a:rPr lang="zh-CN" sz="2000" dirty="0">
                <a:latin typeface="微软雅黑" pitchFamily="34" charset="-122"/>
                <a:ea typeface="微软雅黑" pitchFamily="34" charset="-122"/>
                <a:cs typeface="宋体" pitchFamily="2" charset="-122"/>
              </a:rPr>
              <a:t>调试场地整齐干净，在地面铺上绝缘胶垫，设置屏蔽场地，避免调试过程中的高频高压电磁场干扰</a:t>
            </a:r>
            <a:endParaRPr lang="zh-CN" sz="2000" dirty="0">
              <a:latin typeface="微软雅黑" pitchFamily="34" charset="-122"/>
              <a:ea typeface="微软雅黑" pitchFamily="34" charset="-122"/>
            </a:endParaRPr>
          </a:p>
          <a:p>
            <a:pPr eaLnBrk="0" hangingPunct="0">
              <a:lnSpc>
                <a:spcPct val="150000"/>
              </a:lnSpc>
              <a:defRPr/>
            </a:pPr>
            <a:r>
              <a:rPr lang="zh-CN" sz="2000" dirty="0">
                <a:solidFill>
                  <a:srgbClr val="FF0000"/>
                </a:solidFill>
                <a:latin typeface="微软雅黑" pitchFamily="34" charset="-122"/>
                <a:ea typeface="微软雅黑" pitchFamily="34" charset="-122"/>
                <a:cs typeface="宋体" pitchFamily="2" charset="-122"/>
              </a:rPr>
              <a:t>文件准备：</a:t>
            </a:r>
            <a:r>
              <a:rPr lang="zh-CN" sz="2000" dirty="0">
                <a:latin typeface="微软雅黑" pitchFamily="34" charset="-122"/>
                <a:ea typeface="微软雅黑" pitchFamily="34" charset="-122"/>
                <a:cs typeface="宋体" pitchFamily="2" charset="-122"/>
              </a:rPr>
              <a:t>调试说明书、技术说明书、测试卡、记录本等相关的技术文件。</a:t>
            </a:r>
            <a:endParaRPr lang="zh-CN" altLang="en-US" sz="2000" dirty="0">
              <a:latin typeface="微软雅黑" pitchFamily="34" charset="-122"/>
              <a:ea typeface="微软雅黑" pitchFamily="34" charset="-122"/>
              <a:cs typeface="宋体" pitchFamily="2" charset="-122"/>
            </a:endParaRPr>
          </a:p>
          <a:p>
            <a:pPr eaLnBrk="0" hangingPunct="0">
              <a:lnSpc>
                <a:spcPct val="150000"/>
              </a:lnSpc>
              <a:defRPr/>
            </a:pPr>
            <a:r>
              <a:rPr lang="zh-CN" altLang="en-US" sz="2000" dirty="0">
                <a:solidFill>
                  <a:srgbClr val="FF0000"/>
                </a:solidFill>
                <a:latin typeface="微软雅黑" pitchFamily="34" charset="-122"/>
                <a:ea typeface="微软雅黑" pitchFamily="34" charset="-122"/>
                <a:cs typeface="宋体" pitchFamily="2" charset="-122"/>
              </a:rPr>
              <a:t>调试流程：</a:t>
            </a:r>
            <a:r>
              <a:rPr lang="zh-CN" altLang="en-US" sz="2000" dirty="0">
                <a:latin typeface="微软雅黑" pitchFamily="34" charset="-122"/>
                <a:ea typeface="微软雅黑" pitchFamily="34" charset="-122"/>
                <a:cs typeface="宋体" pitchFamily="2" charset="-122"/>
              </a:rPr>
              <a:t>外观检查→结构调试→通电前检查→通电后检查→档位调试。</a:t>
            </a:r>
            <a:r>
              <a:rPr lang="zh-CN" altLang="en-US" sz="2000" dirty="0">
                <a:latin typeface="微软雅黑" pitchFamily="34" charset="-122"/>
                <a:ea typeface="微软雅黑" pitchFamily="34" charset="-122"/>
              </a:rPr>
              <a:t> </a:t>
            </a:r>
          </a:p>
        </p:txBody>
      </p:sp>
      <p:sp>
        <p:nvSpPr>
          <p:cNvPr id="5"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887714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39552" y="1988840"/>
            <a:ext cx="8072438" cy="424731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外观检查</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观：要求外观无污染，无损坏，标志清晰，机械装配符合技术要求。</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装：要求包装完好无污染，无损伤，各种标志清晰完好。</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件：连接件，附件等元件完好、齐全且符合要求。</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结构调试</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检查整机装配的牢固可靠性及机械传动部分的调节灵活性。</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通电前检查</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①直观法：检查电路焊接是否正确，保证无假焊和虚焊现象。</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②电阻测量法：用万用表测量印制电路板上各元件两端阻值。</a:t>
            </a:r>
            <a:r>
              <a:rPr lang="zh-CN" altLang="en-US" sz="2000" dirty="0">
                <a:latin typeface="微软雅黑" pitchFamily="34" charset="-122"/>
                <a:ea typeface="微软雅黑" pitchFamily="34" charset="-122"/>
              </a:rPr>
              <a:t> </a:t>
            </a:r>
          </a:p>
        </p:txBody>
      </p:sp>
      <p:sp>
        <p:nvSpPr>
          <p:cNvPr id="6" name="Rectangle 2"/>
          <p:cNvSpPr>
            <a:spLocks noChangeArrowheads="1"/>
          </p:cNvSpPr>
          <p:nvPr/>
        </p:nvSpPr>
        <p:spPr bwMode="auto">
          <a:xfrm>
            <a:off x="611560" y="1412776"/>
            <a:ext cx="475252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 万用表机械部分的组装与调试</a:t>
            </a:r>
            <a:endParaRPr lang="zh-CN" altLang="en-US" sz="2400" b="1" dirty="0">
              <a:solidFill>
                <a:schemeClr val="tx1"/>
              </a:solidFill>
              <a:latin typeface="微软雅黑" pitchFamily="34" charset="-122"/>
              <a:ea typeface="微软雅黑" pitchFamily="34" charset="-122"/>
            </a:endParaRPr>
          </a:p>
        </p:txBody>
      </p:sp>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033179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67544" y="2132856"/>
            <a:ext cx="8358188" cy="332398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通电后检查</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接通电源，观察电路是否有冒烟、异味、火花等不正常现象。确认无不正常现象后，进行校准调试。</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(5)</a:t>
            </a:r>
            <a:r>
              <a:rPr lang="zh-CN" altLang="en-US" sz="2000" dirty="0">
                <a:latin typeface="微软雅黑" pitchFamily="34" charset="-122"/>
                <a:ea typeface="微软雅黑" pitchFamily="34" charset="-122"/>
                <a:cs typeface="宋体" pitchFamily="2" charset="-122"/>
              </a:rPr>
              <a:t>挡位调试</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对各个挡位进行校准调试，按照电表校试规程规定，标准电表的准确度等级至少要求比被校表高两级。若各挡在调试中发现问题，请参照万用表电路原理图，分析故障原因。</a:t>
            </a:r>
            <a:r>
              <a:rPr lang="zh-CN" altLang="en-US" sz="2000" dirty="0">
                <a:latin typeface="微软雅黑" pitchFamily="34" charset="-122"/>
                <a:ea typeface="微软雅黑" pitchFamily="34" charset="-122"/>
              </a:rPr>
              <a:t> </a:t>
            </a:r>
          </a:p>
        </p:txBody>
      </p:sp>
      <p:sp>
        <p:nvSpPr>
          <p:cNvPr id="5" name="Rectangle 2"/>
          <p:cNvSpPr>
            <a:spLocks noChangeArrowheads="1"/>
          </p:cNvSpPr>
          <p:nvPr/>
        </p:nvSpPr>
        <p:spPr bwMode="auto">
          <a:xfrm>
            <a:off x="611560" y="1412776"/>
            <a:ext cx="475252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 万用表机械部分的组装与调试</a:t>
            </a:r>
            <a:endParaRPr lang="zh-CN" altLang="en-US" sz="2400" b="1" dirty="0">
              <a:solidFill>
                <a:schemeClr val="tx1"/>
              </a:solidFill>
              <a:latin typeface="微软雅黑" pitchFamily="34" charset="-122"/>
              <a:ea typeface="微软雅黑" pitchFamily="34" charset="-122"/>
            </a:endParaRPr>
          </a:p>
        </p:txBody>
      </p:sp>
      <p:sp>
        <p:nvSpPr>
          <p:cNvPr id="7" name="AutoShape 8"/>
          <p:cNvSpPr>
            <a:spLocks noChangeArrowheads="1"/>
          </p:cNvSpPr>
          <p:nvPr/>
        </p:nvSpPr>
        <p:spPr bwMode="gray">
          <a:xfrm>
            <a:off x="2934244"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七、万用表的分析</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364955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11560" y="1412776"/>
            <a:ext cx="5739952" cy="1017240"/>
          </a:xfrm>
          <a:prstGeom prst="rect">
            <a:avLst/>
          </a:prstGeom>
        </p:spPr>
        <p:txBody>
          <a:bodyPr/>
          <a:lstStyle/>
          <a:p>
            <a:r>
              <a:rPr lang="zh-CN" altLang="en-US" sz="2400" b="1" dirty="0" smtClean="0">
                <a:latin typeface="微软雅黑" pitchFamily="34" charset="-122"/>
                <a:ea typeface="微软雅黑" pitchFamily="34" charset="-122"/>
              </a:rPr>
              <a:t>主要步骤：</a:t>
            </a:r>
            <a:endParaRPr lang="zh-CN" altLang="en-US" sz="2400" b="1" dirty="0">
              <a:latin typeface="微软雅黑" pitchFamily="34" charset="-122"/>
              <a:ea typeface="微软雅黑" pitchFamily="34" charset="-122"/>
            </a:endParaRPr>
          </a:p>
        </p:txBody>
      </p:sp>
      <p:sp>
        <p:nvSpPr>
          <p:cNvPr id="3" name="内容占位符 2"/>
          <p:cNvSpPr>
            <a:spLocks noGrp="1"/>
          </p:cNvSpPr>
          <p:nvPr>
            <p:ph idx="4294967295"/>
          </p:nvPr>
        </p:nvSpPr>
        <p:spPr>
          <a:xfrm>
            <a:off x="1979712" y="2276872"/>
            <a:ext cx="5739952" cy="3243412"/>
          </a:xfrm>
          <a:prstGeom prst="rect">
            <a:avLst/>
          </a:prstGeom>
        </p:spPr>
        <p:txBody>
          <a:bodyPr/>
          <a:lstStyle/>
          <a:p>
            <a:pPr>
              <a:buClr>
                <a:schemeClr val="accent4">
                  <a:lumMod val="85000"/>
                  <a:lumOff val="15000"/>
                </a:schemeClr>
              </a:buClr>
            </a:pPr>
            <a:r>
              <a:rPr lang="zh-CN" altLang="en-US" sz="2400" dirty="0" smtClean="0">
                <a:latin typeface="微软雅黑" pitchFamily="34" charset="-122"/>
                <a:ea typeface="微软雅黑" pitchFamily="34" charset="-122"/>
              </a:rPr>
              <a:t>准备工具</a:t>
            </a:r>
            <a:endParaRPr lang="en-US" altLang="zh-CN" sz="2400" dirty="0" smtClean="0">
              <a:latin typeface="微软雅黑" pitchFamily="34" charset="-122"/>
              <a:ea typeface="微软雅黑" pitchFamily="34" charset="-122"/>
            </a:endParaRPr>
          </a:p>
          <a:p>
            <a:pPr>
              <a:buClr>
                <a:schemeClr val="accent4">
                  <a:lumMod val="85000"/>
                  <a:lumOff val="15000"/>
                </a:schemeClr>
              </a:buClr>
            </a:pPr>
            <a:r>
              <a:rPr lang="zh-CN" altLang="en-US" sz="2400" dirty="0" smtClean="0">
                <a:latin typeface="微软雅黑" pitchFamily="34" charset="-122"/>
                <a:ea typeface="微软雅黑" pitchFamily="34" charset="-122"/>
              </a:rPr>
              <a:t>元器件的识别与检测</a:t>
            </a:r>
            <a:endParaRPr lang="en-US" altLang="zh-CN" sz="2400" dirty="0" smtClean="0">
              <a:latin typeface="微软雅黑" pitchFamily="34" charset="-122"/>
              <a:ea typeface="微软雅黑" pitchFamily="34" charset="-122"/>
            </a:endParaRPr>
          </a:p>
          <a:p>
            <a:pPr>
              <a:buClr>
                <a:schemeClr val="accent4">
                  <a:lumMod val="85000"/>
                  <a:lumOff val="15000"/>
                </a:schemeClr>
              </a:buClr>
            </a:pPr>
            <a:r>
              <a:rPr lang="zh-CN" altLang="en-US" sz="2400" dirty="0" smtClean="0">
                <a:latin typeface="微软雅黑" pitchFamily="34" charset="-122"/>
                <a:ea typeface="微软雅黑" pitchFamily="34" charset="-122"/>
              </a:rPr>
              <a:t>元器件的安接</a:t>
            </a:r>
            <a:endParaRPr lang="en-US" altLang="zh-CN" sz="2400" dirty="0" smtClean="0">
              <a:latin typeface="微软雅黑" pitchFamily="34" charset="-122"/>
              <a:ea typeface="微软雅黑" pitchFamily="34" charset="-122"/>
            </a:endParaRPr>
          </a:p>
          <a:p>
            <a:pPr>
              <a:buClr>
                <a:schemeClr val="accent4">
                  <a:lumMod val="85000"/>
                  <a:lumOff val="15000"/>
                </a:schemeClr>
              </a:buClr>
            </a:pPr>
            <a:r>
              <a:rPr lang="zh-CN" altLang="en-US" sz="2400" dirty="0" smtClean="0">
                <a:latin typeface="微软雅黑" pitchFamily="34" charset="-122"/>
                <a:ea typeface="微软雅黑" pitchFamily="34" charset="-122"/>
              </a:rPr>
              <a:t>对按要求排列整齐的元件进行焊接</a:t>
            </a:r>
            <a:endParaRPr lang="en-US" altLang="zh-CN" sz="2400" dirty="0" smtClean="0">
              <a:latin typeface="微软雅黑" pitchFamily="34" charset="-122"/>
              <a:ea typeface="微软雅黑" pitchFamily="34" charset="-122"/>
            </a:endParaRPr>
          </a:p>
          <a:p>
            <a:pPr>
              <a:buClr>
                <a:schemeClr val="accent4">
                  <a:lumMod val="85000"/>
                  <a:lumOff val="15000"/>
                </a:schemeClr>
              </a:buClr>
            </a:pPr>
            <a:r>
              <a:rPr lang="zh-CN" altLang="en-US" sz="2400" dirty="0" smtClean="0">
                <a:latin typeface="微软雅黑" pitchFamily="34" charset="-122"/>
                <a:ea typeface="微软雅黑" pitchFamily="34" charset="-122"/>
              </a:rPr>
              <a:t>机械部件的安装调整</a:t>
            </a:r>
            <a:endParaRPr lang="en-US" altLang="zh-CN" sz="2400" dirty="0" smtClean="0">
              <a:latin typeface="微软雅黑" pitchFamily="34" charset="-122"/>
              <a:ea typeface="微软雅黑" pitchFamily="34" charset="-122"/>
            </a:endParaRPr>
          </a:p>
          <a:p>
            <a:pPr>
              <a:buClr>
                <a:schemeClr val="accent4">
                  <a:lumMod val="85000"/>
                  <a:lumOff val="15000"/>
                </a:schemeClr>
              </a:buClr>
            </a:pPr>
            <a:r>
              <a:rPr lang="zh-CN" altLang="en-US" sz="2400" dirty="0" smtClean="0">
                <a:latin typeface="微软雅黑" pitchFamily="34" charset="-122"/>
                <a:ea typeface="微软雅黑" pitchFamily="34" charset="-122"/>
              </a:rPr>
              <a:t>万用表的调试</a:t>
            </a:r>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pPr marL="0" indent="0">
              <a:buNone/>
            </a:pPr>
            <a:endParaRPr lang="zh-CN" altLang="en-US" sz="2400" dirty="0">
              <a:latin typeface="微软雅黑" pitchFamily="34" charset="-122"/>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项目实施</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108816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、准备工具</a:t>
            </a:r>
            <a:endParaRPr lang="zh-CN" altLang="en-US" sz="2400" b="1" dirty="0">
              <a:solidFill>
                <a:schemeClr val="tx1"/>
              </a:solidFill>
              <a:latin typeface="微软雅黑" pitchFamily="34" charset="-122"/>
              <a:ea typeface="微软雅黑" pitchFamily="34" charset="-122"/>
            </a:endParaRPr>
          </a:p>
        </p:txBody>
      </p:sp>
      <p:sp>
        <p:nvSpPr>
          <p:cNvPr id="5" name="Rectangle 18"/>
          <p:cNvSpPr>
            <a:spLocks noChangeArrowheads="1"/>
          </p:cNvSpPr>
          <p:nvPr/>
        </p:nvSpPr>
        <p:spPr bwMode="auto">
          <a:xfrm>
            <a:off x="971600" y="2060848"/>
            <a:ext cx="7704856"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1. </a:t>
            </a:r>
            <a:r>
              <a:rPr lang="zh-CN" altLang="en-US" sz="2000" b="1" dirty="0" smtClean="0">
                <a:latin typeface="微软雅黑" pitchFamily="34" charset="-122"/>
                <a:ea typeface="微软雅黑" pitchFamily="34" charset="-122"/>
                <a:cs typeface="宋体" pitchFamily="2" charset="-122"/>
              </a:rPr>
              <a:t>准备好</a:t>
            </a:r>
            <a:r>
              <a:rPr lang="zh-CN" altLang="en-US" sz="2000" b="1" dirty="0">
                <a:latin typeface="微软雅黑" pitchFamily="34" charset="-122"/>
                <a:ea typeface="微软雅黑" pitchFamily="34" charset="-122"/>
                <a:cs typeface="宋体" pitchFamily="2" charset="-122"/>
              </a:rPr>
              <a:t>尖嘴钳、剥线钳、镊子、螺丝刀、斜嘴钳等装接工具。</a:t>
            </a:r>
            <a:endParaRPr lang="zh-CN" altLang="en-US" sz="2000" b="1" dirty="0">
              <a:latin typeface="微软雅黑" pitchFamily="34" charset="-122"/>
              <a:ea typeface="微软雅黑" pitchFamily="34" charset="-122"/>
            </a:endParaRPr>
          </a:p>
          <a:p>
            <a:pPr eaLnBrk="0" hangingPunct="0">
              <a:lnSpc>
                <a:spcPct val="150000"/>
              </a:lnSpc>
              <a:defRPr/>
            </a:pPr>
            <a:r>
              <a:rPr lang="en-US" altLang="zh-CN" sz="2000" b="1" dirty="0" smtClean="0">
                <a:latin typeface="微软雅黑" pitchFamily="34" charset="-122"/>
                <a:ea typeface="微软雅黑" pitchFamily="34" charset="-122"/>
              </a:rPr>
              <a:t>2. </a:t>
            </a:r>
            <a:r>
              <a:rPr lang="zh-CN" altLang="en-US" sz="2000" b="1" dirty="0" smtClean="0">
                <a:latin typeface="微软雅黑" pitchFamily="34" charset="-122"/>
                <a:ea typeface="微软雅黑" pitchFamily="34" charset="-122"/>
              </a:rPr>
              <a:t>准备好</a:t>
            </a:r>
            <a:r>
              <a:rPr lang="zh-CN" altLang="en-US" sz="2000" b="1" dirty="0">
                <a:latin typeface="微软雅黑" pitchFamily="34" charset="-122"/>
                <a:ea typeface="微软雅黑" pitchFamily="34" charset="-122"/>
              </a:rPr>
              <a:t>电烙铁、焊锡、松香、烙铁架、吸锡器等焊接工具及其材料。</a:t>
            </a:r>
          </a:p>
        </p:txBody>
      </p:sp>
    </p:spTree>
    <p:extLst>
      <p:ext uri="{BB962C8B-B14F-4D97-AF65-F5344CB8AC3E}">
        <p14:creationId xmlns:p14="http://schemas.microsoft.com/office/powerpoint/2010/main" val="431139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1998140" y="620688"/>
            <a:ext cx="52381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、元器件的识别与检测</a:t>
            </a:r>
            <a:endParaRPr lang="zh-CN" altLang="en-US" sz="2400" b="1" dirty="0">
              <a:solidFill>
                <a:schemeClr val="tx1"/>
              </a:solidFill>
              <a:latin typeface="微软雅黑" pitchFamily="34" charset="-122"/>
              <a:ea typeface="微软雅黑" pitchFamily="34" charset="-122"/>
            </a:endParaRPr>
          </a:p>
        </p:txBody>
      </p:sp>
      <p:sp>
        <p:nvSpPr>
          <p:cNvPr id="5" name="Rectangle 18"/>
          <p:cNvSpPr>
            <a:spLocks noChangeArrowheads="1"/>
          </p:cNvSpPr>
          <p:nvPr/>
        </p:nvSpPr>
        <p:spPr bwMode="auto">
          <a:xfrm>
            <a:off x="755576" y="1556792"/>
            <a:ext cx="8001000"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按</a:t>
            </a:r>
            <a:r>
              <a:rPr lang="zh-CN" altLang="en-US" sz="2000" dirty="0">
                <a:latin typeface="微软雅黑" pitchFamily="34" charset="-122"/>
                <a:ea typeface="微软雅黑" pitchFamily="34" charset="-122"/>
                <a:cs typeface="宋体" pitchFamily="2" charset="-122"/>
              </a:rPr>
              <a:t>材料清单，一一清点元件，记清每个元件的名称与外形</a:t>
            </a:r>
            <a:r>
              <a:rPr lang="zh-CN" altLang="en-US" sz="2000" dirty="0" smtClean="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rPr>
              <a:t>2. </a:t>
            </a:r>
            <a:r>
              <a:rPr lang="zh-CN" altLang="en-US" sz="2000" dirty="0" smtClean="0">
                <a:latin typeface="微软雅黑" pitchFamily="34" charset="-122"/>
                <a:ea typeface="微软雅黑" pitchFamily="34" charset="-122"/>
                <a:cs typeface="宋体" pitchFamily="2" charset="-122"/>
              </a:rPr>
              <a:t>测量</a:t>
            </a:r>
            <a:r>
              <a:rPr lang="zh-CN" altLang="en-US" sz="2000" dirty="0">
                <a:latin typeface="微软雅黑" pitchFamily="34" charset="-122"/>
                <a:ea typeface="微软雅黑" pitchFamily="34" charset="-122"/>
                <a:cs typeface="宋体" pitchFamily="2" charset="-122"/>
              </a:rPr>
              <a:t>电阻元器件的阻值大小并判定其它元器件的质量。</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  a</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根据电阻的色环读出各个电阻阻值的大小，并做好标识。</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  b</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用万用表测量二极管、电解电容的极性和质量。</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cs typeface="Times New Roman" pitchFamily="18" charset="0"/>
              </a:rPr>
              <a:t>3. </a:t>
            </a:r>
            <a:r>
              <a:rPr lang="en-US" altLang="zh-CN" sz="2000" dirty="0" smtClean="0">
                <a:latin typeface="微软雅黑" pitchFamily="34" charset="-122"/>
                <a:ea typeface="微软雅黑" pitchFamily="34" charset="-122"/>
                <a:cs typeface="宋体" pitchFamily="2" charset="-122"/>
              </a:rPr>
              <a:t>MF-47 </a:t>
            </a:r>
            <a:r>
              <a:rPr lang="zh-CN" altLang="en-US" sz="2000" dirty="0">
                <a:latin typeface="微软雅黑" pitchFamily="34" charset="-122"/>
                <a:ea typeface="微软雅黑" pitchFamily="34" charset="-122"/>
                <a:cs typeface="宋体" pitchFamily="2" charset="-122"/>
              </a:rPr>
              <a:t>型万用表的 </a:t>
            </a:r>
            <a:r>
              <a:rPr lang="en-US" altLang="zh-CN" sz="2000" dirty="0">
                <a:latin typeface="微软雅黑" pitchFamily="34" charset="-122"/>
                <a:ea typeface="微软雅黑" pitchFamily="34" charset="-122"/>
                <a:cs typeface="宋体" pitchFamily="2" charset="-122"/>
              </a:rPr>
              <a:t>PCB </a:t>
            </a:r>
            <a:r>
              <a:rPr lang="zh-CN" altLang="en-US" sz="2000" dirty="0">
                <a:latin typeface="微软雅黑" pitchFamily="34" charset="-122"/>
                <a:ea typeface="微软雅黑" pitchFamily="34" charset="-122"/>
                <a:cs typeface="宋体" pitchFamily="2" charset="-122"/>
              </a:rPr>
              <a:t>板实物的识读</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3877805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、元器件的安接</a:t>
            </a:r>
            <a:endParaRPr lang="zh-CN" altLang="en-US" sz="2400" b="1" dirty="0">
              <a:solidFill>
                <a:schemeClr val="tx1"/>
              </a:solidFill>
              <a:latin typeface="微软雅黑" pitchFamily="34" charset="-122"/>
              <a:ea typeface="微软雅黑" pitchFamily="34" charset="-122"/>
            </a:endParaRPr>
          </a:p>
        </p:txBody>
      </p:sp>
      <p:sp>
        <p:nvSpPr>
          <p:cNvPr id="4" name="Rectangle 1"/>
          <p:cNvSpPr>
            <a:spLocks noChangeArrowheads="1"/>
          </p:cNvSpPr>
          <p:nvPr/>
        </p:nvSpPr>
        <p:spPr bwMode="auto">
          <a:xfrm>
            <a:off x="899592" y="1484784"/>
            <a:ext cx="6017294"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清除</a:t>
            </a:r>
            <a:r>
              <a:rPr lang="zh-CN" altLang="en-US" sz="2000" dirty="0">
                <a:latin typeface="微软雅黑" pitchFamily="34" charset="-122"/>
                <a:ea typeface="微软雅黑" pitchFamily="34" charset="-122"/>
                <a:cs typeface="宋体" pitchFamily="2" charset="-122"/>
              </a:rPr>
              <a:t>元件表面的氧化层。</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smtClean="0">
                <a:latin typeface="微软雅黑" pitchFamily="34" charset="-122"/>
                <a:ea typeface="微软雅黑" pitchFamily="34" charset="-122"/>
              </a:rPr>
              <a:t>2. </a:t>
            </a:r>
            <a:r>
              <a:rPr lang="zh-CN" altLang="en-US" sz="2000" dirty="0" smtClean="0">
                <a:latin typeface="微软雅黑" pitchFamily="34" charset="-122"/>
                <a:ea typeface="微软雅黑" pitchFamily="34" charset="-122"/>
              </a:rPr>
              <a:t>按照</a:t>
            </a:r>
            <a:r>
              <a:rPr lang="zh-CN" altLang="en-US" sz="2000" dirty="0">
                <a:latin typeface="微软雅黑" pitchFamily="34" charset="-122"/>
                <a:ea typeface="微软雅黑" pitchFamily="34" charset="-122"/>
              </a:rPr>
              <a:t>安装要求，对元器件进行整形。</a:t>
            </a:r>
          </a:p>
          <a:p>
            <a:pPr eaLnBrk="0" hangingPunct="0">
              <a:lnSpc>
                <a:spcPct val="150000"/>
              </a:lnSpc>
              <a:defRPr/>
            </a:pPr>
            <a:r>
              <a:rPr lang="en-US" altLang="zh-CN" sz="2000" dirty="0" smtClean="0">
                <a:latin typeface="微软雅黑" pitchFamily="34" charset="-122"/>
                <a:ea typeface="微软雅黑" pitchFamily="34" charset="-122"/>
              </a:rPr>
              <a:t>3. </a:t>
            </a:r>
            <a:r>
              <a:rPr lang="zh-CN" altLang="en-US" sz="2000" dirty="0" smtClean="0">
                <a:latin typeface="微软雅黑" pitchFamily="34" charset="-122"/>
                <a:ea typeface="微软雅黑" pitchFamily="34" charset="-122"/>
              </a:rPr>
              <a:t>将</a:t>
            </a:r>
            <a:r>
              <a:rPr lang="zh-CN" altLang="en-US" sz="2000" dirty="0">
                <a:latin typeface="微软雅黑" pitchFamily="34" charset="-122"/>
                <a:ea typeface="微软雅黑" pitchFamily="34" charset="-122"/>
              </a:rPr>
              <a:t>弯制成型的元器件对照图纸插放到线路板上。 </a:t>
            </a:r>
          </a:p>
        </p:txBody>
      </p:sp>
      <p:sp>
        <p:nvSpPr>
          <p:cNvPr id="6" name="Rectangle 1"/>
          <p:cNvSpPr>
            <a:spLocks noChangeArrowheads="1"/>
          </p:cNvSpPr>
          <p:nvPr/>
        </p:nvSpPr>
        <p:spPr bwMode="auto">
          <a:xfrm>
            <a:off x="827584" y="3284984"/>
            <a:ext cx="7530387"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dirty="0" smtClean="0">
                <a:latin typeface="微软雅黑" pitchFamily="34" charset="-122"/>
                <a:ea typeface="微软雅黑" pitchFamily="34" charset="-122"/>
                <a:cs typeface="Times New Roman" pitchFamily="18" charset="0"/>
              </a:rPr>
              <a:t>注意：</a:t>
            </a:r>
            <a:endParaRPr lang="en-US" altLang="zh-CN" sz="2000" dirty="0" smtClean="0">
              <a:latin typeface="微软雅黑" pitchFamily="34" charset="-122"/>
              <a:ea typeface="微软雅黑" pitchFamily="34" charset="-122"/>
              <a:cs typeface="Times New Roman" pitchFamily="18" charset="0"/>
            </a:endParaRPr>
          </a:p>
          <a:p>
            <a:pPr marL="342900" indent="-342900" eaLnBrk="0" hangingPunct="0">
              <a:lnSpc>
                <a:spcPct val="150000"/>
              </a:lnSpc>
              <a:buFont typeface="Wingdings" pitchFamily="2" charset="2"/>
              <a:buChar char="Ø"/>
              <a:defRPr/>
            </a:pPr>
            <a:r>
              <a:rPr lang="zh-CN" altLang="en-US" sz="2000" dirty="0" smtClean="0">
                <a:latin typeface="微软雅黑" pitchFamily="34" charset="-122"/>
                <a:ea typeface="微软雅黑" pitchFamily="34" charset="-122"/>
                <a:cs typeface="Times New Roman" pitchFamily="18" charset="0"/>
              </a:rPr>
              <a:t>元器件插放时一定不能插错位置；插放二极管、电解电容时要注意其极性</a:t>
            </a:r>
            <a:r>
              <a:rPr lang="zh-CN" altLang="en-US" sz="2000" dirty="0" smtClean="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a:p>
            <a:pPr marL="342900" indent="-342900" eaLnBrk="0" hangingPunct="0">
              <a:lnSpc>
                <a:spcPct val="150000"/>
              </a:lnSpc>
              <a:buFont typeface="Wingdings" pitchFamily="2" charset="2"/>
              <a:buChar char="Ø"/>
              <a:defRPr/>
            </a:pPr>
            <a:r>
              <a:rPr lang="zh-CN" altLang="en-US" sz="2000" dirty="0" smtClean="0">
                <a:latin typeface="微软雅黑" pitchFamily="34" charset="-122"/>
                <a:ea typeface="微软雅黑" pitchFamily="34" charset="-122"/>
              </a:rPr>
              <a:t>电阻插放时要求读数方向排列整齐，横排的必须从左向右读，竖排的从上向下读，保证读数一致。</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073950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1909496" y="620688"/>
            <a:ext cx="59748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四、对按要求排列整齐的元件进行焊接</a:t>
            </a:r>
            <a:endParaRPr lang="zh-CN" altLang="en-US" sz="2400" b="1" dirty="0">
              <a:solidFill>
                <a:schemeClr val="tx1"/>
              </a:solidFill>
              <a:latin typeface="微软雅黑" pitchFamily="34" charset="-122"/>
              <a:ea typeface="微软雅黑" pitchFamily="34" charset="-122"/>
            </a:endParaRPr>
          </a:p>
        </p:txBody>
      </p:sp>
      <p:sp>
        <p:nvSpPr>
          <p:cNvPr id="5" name="Rectangle 1"/>
          <p:cNvSpPr>
            <a:spLocks noChangeArrowheads="1"/>
          </p:cNvSpPr>
          <p:nvPr/>
        </p:nvSpPr>
        <p:spPr bwMode="auto">
          <a:xfrm>
            <a:off x="395536" y="1412776"/>
            <a:ext cx="8215313"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按照</a:t>
            </a:r>
            <a:r>
              <a:rPr lang="zh-CN" altLang="en-US" sz="2000" dirty="0">
                <a:latin typeface="微软雅黑" pitchFamily="34" charset="-122"/>
                <a:ea typeface="微软雅黑" pitchFamily="34" charset="-122"/>
                <a:cs typeface="宋体" pitchFamily="2" charset="-122"/>
              </a:rPr>
              <a:t>：连接导线→电阻元件→二极管→电解电容（为了便于整机安装，电解电容采用卧式安装）→保险管（保险管安装在焊接面，便于更换）的顺序安装与焊接线路板焊接面元件。</a:t>
            </a:r>
            <a:r>
              <a:rPr lang="zh-CN" altLang="en-US" sz="2000" dirty="0">
                <a:latin typeface="微软雅黑" pitchFamily="34" charset="-122"/>
                <a:ea typeface="微软雅黑" pitchFamily="34" charset="-122"/>
              </a:rPr>
              <a:t> </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786" y="3068960"/>
            <a:ext cx="3960812"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9792" y="5877272"/>
            <a:ext cx="6120680" cy="369332"/>
          </a:xfrm>
          <a:prstGeom prst="rect">
            <a:avLst/>
          </a:prstGeom>
          <a:noFill/>
        </p:spPr>
        <p:txBody>
          <a:bodyPr wrap="square" rtlCol="0">
            <a:spAutoFit/>
          </a:bodyPr>
          <a:lstStyle/>
          <a:p>
            <a:r>
              <a:rPr lang="zh-CN" altLang="en-US" dirty="0" smtClean="0">
                <a:ea typeface="微软雅黑" pitchFamily="34" charset="-122"/>
              </a:rPr>
              <a:t>印刷电路板焊接面元件的安装与焊接</a:t>
            </a:r>
            <a:endParaRPr lang="zh-CN" altLang="en-US" dirty="0">
              <a:ea typeface="微软雅黑" pitchFamily="34" charset="-122"/>
            </a:endParaRPr>
          </a:p>
        </p:txBody>
      </p:sp>
    </p:spTree>
    <p:extLst>
      <p:ext uri="{BB962C8B-B14F-4D97-AF65-F5344CB8AC3E}">
        <p14:creationId xmlns:p14="http://schemas.microsoft.com/office/powerpoint/2010/main" val="2326306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4613" y="2107630"/>
            <a:ext cx="7627788" cy="3121570"/>
            <a:chOff x="107504" y="2128044"/>
            <a:chExt cx="7781925" cy="3359150"/>
          </a:xfrm>
        </p:grpSpPr>
        <p:pic>
          <p:nvPicPr>
            <p:cNvPr id="75" name="Picture 23" desc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8744"/>
              <a:ext cx="2362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2"/>
            <p:cNvGrpSpPr>
              <a:grpSpLocks/>
            </p:cNvGrpSpPr>
            <p:nvPr/>
          </p:nvGrpSpPr>
          <p:grpSpPr bwMode="auto">
            <a:xfrm>
              <a:off x="3155504" y="2128044"/>
              <a:ext cx="4733925" cy="3359150"/>
              <a:chOff x="2208" y="1304"/>
              <a:chExt cx="2982" cy="2116"/>
            </a:xfrm>
          </p:grpSpPr>
          <p:grpSp>
            <p:nvGrpSpPr>
              <p:cNvPr id="36" name="Group 3"/>
              <p:cNvGrpSpPr>
                <a:grpSpLocks/>
              </p:cNvGrpSpPr>
              <p:nvPr/>
            </p:nvGrpSpPr>
            <p:grpSpPr bwMode="auto">
              <a:xfrm>
                <a:off x="2208" y="1304"/>
                <a:ext cx="2982" cy="328"/>
                <a:chOff x="1632" y="1328"/>
                <a:chExt cx="2982" cy="328"/>
              </a:xfrm>
            </p:grpSpPr>
            <p:sp>
              <p:nvSpPr>
                <p:cNvPr id="62" name="AutoShape 4"/>
                <p:cNvSpPr>
                  <a:spLocks noChangeArrowheads="1"/>
                </p:cNvSpPr>
                <p:nvPr/>
              </p:nvSpPr>
              <p:spPr bwMode="auto">
                <a:xfrm>
                  <a:off x="1686" y="136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67" name="Rectangle 5"/>
                <p:cNvSpPr>
                  <a:spLocks noChangeArrowheads="1"/>
                </p:cNvSpPr>
                <p:nvPr/>
              </p:nvSpPr>
              <p:spPr bwMode="auto">
                <a:xfrm>
                  <a:off x="2400" y="132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项目导入</a:t>
                  </a:r>
                  <a:endParaRPr lang="en-US" altLang="zh-CN" sz="2400" dirty="0">
                    <a:ea typeface="微软雅黑" pitchFamily="34" charset="-122"/>
                  </a:endParaRPr>
                </a:p>
              </p:txBody>
            </p:sp>
            <p:sp>
              <p:nvSpPr>
                <p:cNvPr id="69" name="Oval 6"/>
                <p:cNvSpPr>
                  <a:spLocks noChangeArrowheads="1"/>
                </p:cNvSpPr>
                <p:nvPr/>
              </p:nvSpPr>
              <p:spPr bwMode="auto">
                <a:xfrm>
                  <a:off x="1632" y="1434"/>
                  <a:ext cx="144" cy="144"/>
                </a:xfrm>
                <a:prstGeom prst="ellipse">
                  <a:avLst/>
                </a:prstGeom>
                <a:gradFill rotWithShape="1">
                  <a:gsLst>
                    <a:gs pos="0">
                      <a:srgbClr val="E96E29"/>
                    </a:gs>
                    <a:gs pos="100000">
                      <a:srgbClr val="9B491B"/>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37" name="Group 7"/>
              <p:cNvGrpSpPr>
                <a:grpSpLocks/>
              </p:cNvGrpSpPr>
              <p:nvPr/>
            </p:nvGrpSpPr>
            <p:grpSpPr bwMode="auto">
              <a:xfrm>
                <a:off x="2208" y="1789"/>
                <a:ext cx="2982" cy="299"/>
                <a:chOff x="1632" y="1789"/>
                <a:chExt cx="2982" cy="299"/>
              </a:xfrm>
            </p:grpSpPr>
            <p:sp>
              <p:nvSpPr>
                <p:cNvPr id="56" name="AutoShape 8"/>
                <p:cNvSpPr>
                  <a:spLocks noChangeArrowheads="1"/>
                </p:cNvSpPr>
                <p:nvPr/>
              </p:nvSpPr>
              <p:spPr bwMode="auto">
                <a:xfrm>
                  <a:off x="1686" y="180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59" name="Rectangle 9"/>
                <p:cNvSpPr>
                  <a:spLocks noChangeArrowheads="1"/>
                </p:cNvSpPr>
                <p:nvPr/>
              </p:nvSpPr>
              <p:spPr bwMode="auto">
                <a:xfrm>
                  <a:off x="2447" y="178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知识链接</a:t>
                  </a:r>
                  <a:endParaRPr lang="en-US" altLang="zh-CN" sz="2400" dirty="0">
                    <a:ea typeface="微软雅黑" pitchFamily="34" charset="-122"/>
                  </a:endParaRPr>
                </a:p>
              </p:txBody>
            </p:sp>
            <p:sp>
              <p:nvSpPr>
                <p:cNvPr id="60" name="Oval 10"/>
                <p:cNvSpPr>
                  <a:spLocks noChangeArrowheads="1"/>
                </p:cNvSpPr>
                <p:nvPr/>
              </p:nvSpPr>
              <p:spPr bwMode="auto">
                <a:xfrm>
                  <a:off x="1632" y="1860"/>
                  <a:ext cx="144" cy="144"/>
                </a:xfrm>
                <a:prstGeom prst="ellipse">
                  <a:avLst/>
                </a:prstGeom>
                <a:gradFill rotWithShape="1">
                  <a:gsLst>
                    <a:gs pos="0">
                      <a:srgbClr val="DCDC48"/>
                    </a:gs>
                    <a:gs pos="100000">
                      <a:srgbClr val="939330"/>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38" name="Group 11"/>
              <p:cNvGrpSpPr>
                <a:grpSpLocks/>
              </p:cNvGrpSpPr>
              <p:nvPr/>
            </p:nvGrpSpPr>
            <p:grpSpPr bwMode="auto">
              <a:xfrm>
                <a:off x="2208" y="2232"/>
                <a:ext cx="2982" cy="294"/>
                <a:chOff x="1632" y="2232"/>
                <a:chExt cx="2982" cy="294"/>
              </a:xfrm>
            </p:grpSpPr>
            <p:sp>
              <p:nvSpPr>
                <p:cNvPr id="46" name="AutoShape 12"/>
                <p:cNvSpPr>
                  <a:spLocks noChangeArrowheads="1"/>
                </p:cNvSpPr>
                <p:nvPr/>
              </p:nvSpPr>
              <p:spPr bwMode="auto">
                <a:xfrm>
                  <a:off x="1686" y="223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49" name="Rectangle 13"/>
                <p:cNvSpPr>
                  <a:spLocks noChangeArrowheads="1"/>
                </p:cNvSpPr>
                <p:nvPr/>
              </p:nvSpPr>
              <p:spPr bwMode="auto">
                <a:xfrm>
                  <a:off x="2400" y="2232"/>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项目实施</a:t>
                  </a:r>
                  <a:endParaRPr lang="en-US" altLang="zh-CN" sz="2400" dirty="0">
                    <a:ea typeface="微软雅黑" pitchFamily="34" charset="-122"/>
                  </a:endParaRPr>
                </a:p>
              </p:txBody>
            </p:sp>
            <p:sp>
              <p:nvSpPr>
                <p:cNvPr id="50" name="Oval 14"/>
                <p:cNvSpPr>
                  <a:spLocks noChangeArrowheads="1"/>
                </p:cNvSpPr>
                <p:nvPr/>
              </p:nvSpPr>
              <p:spPr bwMode="auto">
                <a:xfrm>
                  <a:off x="1632" y="230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39" name="Group 15"/>
              <p:cNvGrpSpPr>
                <a:grpSpLocks/>
              </p:cNvGrpSpPr>
              <p:nvPr/>
            </p:nvGrpSpPr>
            <p:grpSpPr bwMode="auto">
              <a:xfrm>
                <a:off x="2208" y="2688"/>
                <a:ext cx="1660" cy="291"/>
                <a:chOff x="1632" y="2688"/>
                <a:chExt cx="1660" cy="291"/>
              </a:xfrm>
            </p:grpSpPr>
            <p:sp>
              <p:nvSpPr>
                <p:cNvPr id="44" name="Rectangle 17"/>
                <p:cNvSpPr>
                  <a:spLocks noChangeArrowheads="1"/>
                </p:cNvSpPr>
                <p:nvPr/>
              </p:nvSpPr>
              <p:spPr bwMode="auto">
                <a:xfrm>
                  <a:off x="2400" y="268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项目评价</a:t>
                  </a:r>
                  <a:endParaRPr lang="en-US" altLang="zh-CN" sz="2400" dirty="0">
                    <a:ea typeface="微软雅黑" pitchFamily="34" charset="-122"/>
                  </a:endParaRPr>
                </a:p>
              </p:txBody>
            </p:sp>
            <p:sp>
              <p:nvSpPr>
                <p:cNvPr id="45" name="Oval 18"/>
                <p:cNvSpPr>
                  <a:spLocks noChangeArrowheads="1"/>
                </p:cNvSpPr>
                <p:nvPr/>
              </p:nvSpPr>
              <p:spPr bwMode="auto">
                <a:xfrm>
                  <a:off x="1632" y="2751"/>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40" name="Group 19"/>
              <p:cNvGrpSpPr>
                <a:grpSpLocks/>
              </p:cNvGrpSpPr>
              <p:nvPr/>
            </p:nvGrpSpPr>
            <p:grpSpPr bwMode="auto">
              <a:xfrm>
                <a:off x="2208" y="3120"/>
                <a:ext cx="2982" cy="300"/>
                <a:chOff x="1632" y="3120"/>
                <a:chExt cx="2982" cy="300"/>
              </a:xfrm>
            </p:grpSpPr>
            <p:sp>
              <p:nvSpPr>
                <p:cNvPr id="41" name="AutoShape 20"/>
                <p:cNvSpPr>
                  <a:spLocks noChangeArrowheads="1"/>
                </p:cNvSpPr>
                <p:nvPr/>
              </p:nvSpPr>
              <p:spPr bwMode="auto">
                <a:xfrm>
                  <a:off x="1686" y="312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42" name="Rectangle 21"/>
                <p:cNvSpPr>
                  <a:spLocks noChangeArrowheads="1"/>
                </p:cNvSpPr>
                <p:nvPr/>
              </p:nvSpPr>
              <p:spPr bwMode="auto">
                <a:xfrm>
                  <a:off x="2400" y="312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项目总结</a:t>
                  </a:r>
                  <a:endParaRPr lang="en-US" altLang="zh-CN" sz="2400" dirty="0">
                    <a:ea typeface="微软雅黑" pitchFamily="34" charset="-122"/>
                  </a:endParaRPr>
                </a:p>
              </p:txBody>
            </p:sp>
            <p:sp>
              <p:nvSpPr>
                <p:cNvPr id="43" name="Oval 22"/>
                <p:cNvSpPr>
                  <a:spLocks noChangeArrowheads="1"/>
                </p:cNvSpPr>
                <p:nvPr/>
              </p:nvSpPr>
              <p:spPr bwMode="auto">
                <a:xfrm>
                  <a:off x="1632" y="3183"/>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sp>
          <p:nvSpPr>
            <p:cNvPr id="85" name="Line 24"/>
            <p:cNvSpPr>
              <a:spLocks noChangeShapeType="1"/>
            </p:cNvSpPr>
            <p:nvPr/>
          </p:nvSpPr>
          <p:spPr bwMode="auto">
            <a:xfrm flipV="1">
              <a:off x="2164904" y="2420144"/>
              <a:ext cx="381000" cy="3810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6" name="Line 25"/>
            <p:cNvSpPr>
              <a:spLocks noChangeShapeType="1"/>
            </p:cNvSpPr>
            <p:nvPr/>
          </p:nvSpPr>
          <p:spPr bwMode="auto">
            <a:xfrm>
              <a:off x="2088704" y="4934744"/>
              <a:ext cx="457200" cy="3048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nvGrpSpPr>
            <p:cNvPr id="87" name="Group 26"/>
            <p:cNvGrpSpPr>
              <a:grpSpLocks/>
            </p:cNvGrpSpPr>
            <p:nvPr/>
          </p:nvGrpSpPr>
          <p:grpSpPr bwMode="auto">
            <a:xfrm>
              <a:off x="2545904" y="2420144"/>
              <a:ext cx="609600" cy="2819400"/>
              <a:chOff x="1824" y="1488"/>
              <a:chExt cx="240" cy="1776"/>
            </a:xfrm>
          </p:grpSpPr>
          <p:sp>
            <p:nvSpPr>
              <p:cNvPr id="88" name="Line 27"/>
              <p:cNvSpPr>
                <a:spLocks noChangeShapeType="1"/>
              </p:cNvSpPr>
              <p:nvPr/>
            </p:nvSpPr>
            <p:spPr bwMode="auto">
              <a:xfrm>
                <a:off x="1824" y="1488"/>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9" name="Line 28"/>
              <p:cNvSpPr>
                <a:spLocks noChangeShapeType="1"/>
              </p:cNvSpPr>
              <p:nvPr/>
            </p:nvSpPr>
            <p:spPr bwMode="auto">
              <a:xfrm>
                <a:off x="1824" y="3264"/>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sp>
          <p:nvSpPr>
            <p:cNvPr id="90" name="Line 29"/>
            <p:cNvSpPr>
              <a:spLocks noChangeShapeType="1"/>
            </p:cNvSpPr>
            <p:nvPr/>
          </p:nvSpPr>
          <p:spPr bwMode="auto">
            <a:xfrm flipV="1">
              <a:off x="2469704" y="31059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91" name="Line 30"/>
            <p:cNvSpPr>
              <a:spLocks noChangeShapeType="1"/>
            </p:cNvSpPr>
            <p:nvPr/>
          </p:nvSpPr>
          <p:spPr bwMode="auto">
            <a:xfrm>
              <a:off x="2545904" y="3812382"/>
              <a:ext cx="6096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92" name="Line 31"/>
            <p:cNvSpPr>
              <a:spLocks noChangeShapeType="1"/>
            </p:cNvSpPr>
            <p:nvPr/>
          </p:nvSpPr>
          <p:spPr bwMode="auto">
            <a:xfrm flipV="1">
              <a:off x="2469704" y="45537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93" name="AutoShape 12"/>
            <p:cNvSpPr>
              <a:spLocks noChangeArrowheads="1"/>
            </p:cNvSpPr>
            <p:nvPr/>
          </p:nvSpPr>
          <p:spPr bwMode="auto">
            <a:xfrm>
              <a:off x="3241229" y="4325144"/>
              <a:ext cx="4648200" cy="457200"/>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grpSp>
      <p:sp>
        <p:nvSpPr>
          <p:cNvPr id="33" name="TextBox 32"/>
          <p:cNvSpPr txBox="1"/>
          <p:nvPr/>
        </p:nvSpPr>
        <p:spPr>
          <a:xfrm>
            <a:off x="683568" y="620688"/>
            <a:ext cx="525015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400" b="1" dirty="0" smtClean="0">
                <a:latin typeface="微软雅黑" pitchFamily="34" charset="-122"/>
                <a:ea typeface="微软雅黑" pitchFamily="34" charset="-122"/>
              </a:rPr>
              <a:t>项目</a:t>
            </a:r>
            <a:r>
              <a:rPr lang="en-US" altLang="zh-CN" sz="2400" b="1" dirty="0">
                <a:latin typeface="微软雅黑" pitchFamily="34" charset="-122"/>
                <a:ea typeface="微软雅黑" pitchFamily="34" charset="-122"/>
              </a:rPr>
              <a:t>3</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MF-47</a:t>
            </a:r>
            <a:r>
              <a:rPr lang="zh-CN" altLang="en-US" sz="2400" b="1" dirty="0" smtClean="0">
                <a:latin typeface="微软雅黑" pitchFamily="34" charset="-122"/>
                <a:ea typeface="微软雅黑" pitchFamily="34" charset="-122"/>
              </a:rPr>
              <a:t>型万用表的组装与调试</a:t>
            </a:r>
            <a:endParaRPr lang="zh-CN" altLang="en-US" sz="24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881" y="5706107"/>
            <a:ext cx="6120680" cy="369332"/>
          </a:xfrm>
          <a:prstGeom prst="rect">
            <a:avLst/>
          </a:prstGeom>
          <a:noFill/>
        </p:spPr>
        <p:txBody>
          <a:bodyPr wrap="square" rtlCol="0">
            <a:spAutoFit/>
          </a:bodyPr>
          <a:lstStyle/>
          <a:p>
            <a:r>
              <a:rPr lang="zh-CN" altLang="en-US" dirty="0" smtClean="0">
                <a:ea typeface="微软雅黑" pitchFamily="34" charset="-122"/>
              </a:rPr>
              <a:t>印刷电路板元件面元件的安装与焊接</a:t>
            </a:r>
            <a:endParaRPr lang="zh-CN" altLang="en-US" dirty="0">
              <a:ea typeface="微软雅黑" pitchFamily="34" charset="-122"/>
            </a:endParaRPr>
          </a:p>
        </p:txBody>
      </p:sp>
      <p:sp>
        <p:nvSpPr>
          <p:cNvPr id="6" name="Rectangle 2"/>
          <p:cNvSpPr>
            <a:spLocks noChangeArrowheads="1"/>
          </p:cNvSpPr>
          <p:nvPr/>
        </p:nvSpPr>
        <p:spPr bwMode="auto">
          <a:xfrm>
            <a:off x="609848" y="1289543"/>
            <a:ext cx="7786687" cy="96128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Times New Roman" pitchFamily="18" charset="0"/>
              </a:rPr>
              <a:t>2. </a:t>
            </a:r>
            <a:r>
              <a:rPr lang="zh-CN" altLang="en-US" sz="2000" dirty="0" smtClean="0">
                <a:latin typeface="微软雅黑" pitchFamily="34" charset="-122"/>
                <a:ea typeface="微软雅黑" pitchFamily="34" charset="-122"/>
                <a:cs typeface="宋体" pitchFamily="2" charset="-122"/>
              </a:rPr>
              <a:t>按照</a:t>
            </a:r>
            <a:r>
              <a:rPr lang="zh-CN" altLang="en-US" sz="2000" dirty="0">
                <a:latin typeface="微软雅黑" pitchFamily="34" charset="-122"/>
                <a:ea typeface="微软雅黑" pitchFamily="34" charset="-122"/>
                <a:cs typeface="宋体" pitchFamily="2" charset="-122"/>
              </a:rPr>
              <a:t>：连接导线→电阻元件→二极管→分流器→晶体管插座→电位器→插座铜管的顺序安装与焊接线路板元件面元件</a:t>
            </a:r>
            <a:r>
              <a:rPr lang="zh-CN" altLang="en-US" sz="2000" dirty="0">
                <a:latin typeface="微软雅黑" pitchFamily="34" charset="-122"/>
                <a:ea typeface="微软雅黑" pitchFamily="34" charset="-122"/>
              </a:rPr>
              <a:t> 。</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66369"/>
            <a:ext cx="4264025" cy="287813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p:cNvSpPr>
            <a:spLocks noChangeArrowheads="1"/>
          </p:cNvSpPr>
          <p:nvPr/>
        </p:nvSpPr>
        <p:spPr bwMode="gray">
          <a:xfrm>
            <a:off x="1909496" y="620688"/>
            <a:ext cx="59748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四、对按要求排列整齐的元件进行焊接</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92058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07600" y="1259031"/>
            <a:ext cx="8168855" cy="216982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smtClean="0">
                <a:latin typeface="微软雅黑" pitchFamily="34" charset="-122"/>
                <a:ea typeface="微软雅黑" pitchFamily="34" charset="-122"/>
                <a:cs typeface="Times New Roman" pitchFamily="18" charset="0"/>
              </a:rPr>
              <a:t>3. </a:t>
            </a:r>
            <a:r>
              <a:rPr lang="zh-CN" altLang="en-US" dirty="0" smtClean="0">
                <a:latin typeface="微软雅黑" pitchFamily="34" charset="-122"/>
                <a:ea typeface="微软雅黑" pitchFamily="34" charset="-122"/>
                <a:cs typeface="宋体" pitchFamily="2" charset="-122"/>
              </a:rPr>
              <a:t>焊接</a:t>
            </a:r>
            <a:r>
              <a:rPr lang="zh-CN" altLang="en-US" dirty="0">
                <a:latin typeface="微软雅黑" pitchFamily="34" charset="-122"/>
                <a:ea typeface="微软雅黑" pitchFamily="34" charset="-122"/>
                <a:cs typeface="宋体" pitchFamily="2" charset="-122"/>
              </a:rPr>
              <a:t>时，要对元器件进行剪脚，元器件的焊脚保留不能超过 </a:t>
            </a:r>
            <a:r>
              <a:rPr lang="en-US" altLang="zh-CN" dirty="0">
                <a:latin typeface="微软雅黑" pitchFamily="34" charset="-122"/>
                <a:ea typeface="微软雅黑" pitchFamily="34" charset="-122"/>
                <a:cs typeface="宋体" pitchFamily="2" charset="-122"/>
              </a:rPr>
              <a:t>0.5 mm</a:t>
            </a:r>
            <a:r>
              <a:rPr lang="zh-CN" altLang="en-US" dirty="0">
                <a:latin typeface="微软雅黑" pitchFamily="34" charset="-122"/>
                <a:ea typeface="微软雅黑" pitchFamily="34" charset="-122"/>
                <a:cs typeface="宋体" pitchFamily="2" charset="-122"/>
              </a:rPr>
              <a:t>。</a:t>
            </a:r>
            <a:endParaRPr lang="zh-CN" altLang="en-US" dirty="0">
              <a:latin typeface="微软雅黑" pitchFamily="34" charset="-122"/>
              <a:ea typeface="微软雅黑" pitchFamily="34" charset="-122"/>
            </a:endParaRPr>
          </a:p>
          <a:p>
            <a:pPr eaLnBrk="0" hangingPunct="0">
              <a:lnSpc>
                <a:spcPct val="150000"/>
              </a:lnSpc>
              <a:defRPr/>
            </a:pPr>
            <a:r>
              <a:rPr lang="en-US" altLang="zh-CN" dirty="0" smtClean="0">
                <a:latin typeface="微软雅黑" pitchFamily="34" charset="-122"/>
                <a:ea typeface="微软雅黑" pitchFamily="34" charset="-122"/>
              </a:rPr>
              <a:t>4. </a:t>
            </a:r>
            <a:r>
              <a:rPr lang="zh-CN" altLang="en-US" dirty="0" smtClean="0">
                <a:latin typeface="微软雅黑" pitchFamily="34" charset="-122"/>
                <a:ea typeface="微软雅黑" pitchFamily="34" charset="-122"/>
              </a:rPr>
              <a:t>电池</a:t>
            </a:r>
            <a:r>
              <a:rPr lang="zh-CN" altLang="en-US" dirty="0">
                <a:latin typeface="微软雅黑" pitchFamily="34" charset="-122"/>
                <a:ea typeface="微软雅黑" pitchFamily="34" charset="-122"/>
              </a:rPr>
              <a:t>正负极片的装接。将正负极片插入到极片座上，然后用烙铁沾松香点在极片上和连接导线上，再在极片和连接导线上点上焊锡，先加热已在极片上的锡，待它熔化发亮后，将已上锡的导线插入熔化的锡中，用锡包住导线，再迅速移开烙铁，避免导线皮烧化。 </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429000"/>
            <a:ext cx="3059513" cy="229438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17"/>
          <p:cNvSpPr>
            <a:spLocks noChangeArrowheads="1"/>
          </p:cNvSpPr>
          <p:nvPr/>
        </p:nvSpPr>
        <p:spPr bwMode="auto">
          <a:xfrm>
            <a:off x="4067944" y="5877272"/>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正负极片的安装</a:t>
            </a:r>
          </a:p>
        </p:txBody>
      </p:sp>
      <p:sp>
        <p:nvSpPr>
          <p:cNvPr id="6" name="AutoShape 8"/>
          <p:cNvSpPr>
            <a:spLocks noChangeArrowheads="1"/>
          </p:cNvSpPr>
          <p:nvPr/>
        </p:nvSpPr>
        <p:spPr bwMode="gray">
          <a:xfrm>
            <a:off x="1909496" y="620688"/>
            <a:ext cx="59748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四、对按要求排列整齐的元件进行焊接</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957947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3"/>
          <p:cNvSpPr>
            <a:spLocks noChangeArrowheads="1"/>
          </p:cNvSpPr>
          <p:nvPr/>
        </p:nvSpPr>
        <p:spPr bwMode="auto">
          <a:xfrm>
            <a:off x="323528" y="1340768"/>
            <a:ext cx="7643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smtClean="0">
                <a:latin typeface="微软雅黑" pitchFamily="34" charset="-122"/>
                <a:ea typeface="微软雅黑" pitchFamily="34" charset="-122"/>
              </a:rPr>
              <a:t>5. </a:t>
            </a:r>
            <a:r>
              <a:rPr lang="zh-CN" altLang="en-US" sz="2000" dirty="0" smtClean="0">
                <a:latin typeface="微软雅黑" pitchFamily="34" charset="-122"/>
                <a:ea typeface="微软雅黑" pitchFamily="34" charset="-122"/>
              </a:rPr>
              <a:t>按照</a:t>
            </a:r>
            <a:r>
              <a:rPr lang="zh-CN" altLang="en-US" sz="2000" dirty="0">
                <a:latin typeface="微软雅黑" pitchFamily="34" charset="-122"/>
                <a:ea typeface="微软雅黑" pitchFamily="34" charset="-122"/>
              </a:rPr>
              <a:t>装配图，焊接完毕后将电池正负极片完全插入到极片插座中。</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88840"/>
            <a:ext cx="4679950" cy="3509963"/>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5"/>
          <p:cNvSpPr>
            <a:spLocks noChangeArrowheads="1"/>
          </p:cNvSpPr>
          <p:nvPr/>
        </p:nvSpPr>
        <p:spPr bwMode="auto">
          <a:xfrm>
            <a:off x="3260601" y="5733256"/>
            <a:ext cx="226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电池正负极片的装接</a:t>
            </a:r>
          </a:p>
        </p:txBody>
      </p:sp>
      <p:sp>
        <p:nvSpPr>
          <p:cNvPr id="7" name="AutoShape 8"/>
          <p:cNvSpPr>
            <a:spLocks noChangeArrowheads="1"/>
          </p:cNvSpPr>
          <p:nvPr/>
        </p:nvSpPr>
        <p:spPr bwMode="gray">
          <a:xfrm>
            <a:off x="1909496" y="620688"/>
            <a:ext cx="59748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四、对按要求排列整齐的元件进行焊接</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93409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4"/>
          <p:cNvSpPr>
            <a:spLocks noChangeArrowheads="1"/>
          </p:cNvSpPr>
          <p:nvPr/>
        </p:nvSpPr>
        <p:spPr bwMode="auto">
          <a:xfrm>
            <a:off x="714375" y="1268760"/>
            <a:ext cx="4703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smtClean="0">
                <a:latin typeface="微软雅黑" pitchFamily="34" charset="-122"/>
                <a:ea typeface="微软雅黑" pitchFamily="34" charset="-122"/>
              </a:rPr>
              <a:t>6. </a:t>
            </a:r>
            <a:r>
              <a:rPr lang="zh-CN" altLang="en-US" sz="2000" dirty="0" smtClean="0">
                <a:latin typeface="微软雅黑" pitchFamily="34" charset="-122"/>
                <a:ea typeface="微软雅黑" pitchFamily="34" charset="-122"/>
              </a:rPr>
              <a:t>元器件</a:t>
            </a:r>
            <a:r>
              <a:rPr lang="zh-CN" altLang="en-US" sz="2000" dirty="0">
                <a:latin typeface="微软雅黑" pitchFamily="34" charset="-122"/>
                <a:ea typeface="微软雅黑" pitchFamily="34" charset="-122"/>
              </a:rPr>
              <a:t>装接完毕，填写元器件装配表</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94" y="2420888"/>
            <a:ext cx="7559675" cy="357663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14"/>
          <p:cNvSpPr>
            <a:spLocks noChangeArrowheads="1"/>
          </p:cNvSpPr>
          <p:nvPr/>
        </p:nvSpPr>
        <p:spPr bwMode="auto">
          <a:xfrm>
            <a:off x="3705416" y="201087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solidFill>
                  <a:srgbClr val="0070C0"/>
                </a:solidFill>
                <a:latin typeface="微软雅黑" pitchFamily="34" charset="-122"/>
                <a:ea typeface="微软雅黑" pitchFamily="34" charset="-122"/>
              </a:rPr>
              <a:t>元器件装配表</a:t>
            </a:r>
            <a:endParaRPr lang="zh-CN" altLang="en-US" dirty="0">
              <a:solidFill>
                <a:srgbClr val="0070C0"/>
              </a:solidFill>
              <a:latin typeface="微软雅黑" pitchFamily="34" charset="-122"/>
              <a:ea typeface="微软雅黑" pitchFamily="34" charset="-122"/>
            </a:endParaRPr>
          </a:p>
        </p:txBody>
      </p:sp>
      <p:sp>
        <p:nvSpPr>
          <p:cNvPr id="6" name="AutoShape 8"/>
          <p:cNvSpPr>
            <a:spLocks noChangeArrowheads="1"/>
          </p:cNvSpPr>
          <p:nvPr/>
        </p:nvSpPr>
        <p:spPr bwMode="gray">
          <a:xfrm>
            <a:off x="1909496" y="620688"/>
            <a:ext cx="59748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四、对按要求排列整齐的元件进行焊接</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279730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
        <p:nvSpPr>
          <p:cNvPr id="5" name="Rectangle 2"/>
          <p:cNvSpPr>
            <a:spLocks noChangeArrowheads="1"/>
          </p:cNvSpPr>
          <p:nvPr/>
        </p:nvSpPr>
        <p:spPr bwMode="auto">
          <a:xfrm>
            <a:off x="611560" y="1412776"/>
            <a:ext cx="35283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安装提拔卡</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520934" y="1916832"/>
            <a:ext cx="5635241" cy="1015663"/>
          </a:xfrm>
          <a:prstGeom prst="rect">
            <a:avLst/>
          </a:prstGeom>
        </p:spPr>
        <p:txBody>
          <a:bodyPr wrap="square">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(1) </a:t>
            </a:r>
            <a:r>
              <a:rPr lang="zh-CN" altLang="en-US" sz="2000" dirty="0">
                <a:latin typeface="微软雅黑" pitchFamily="34" charset="-122"/>
                <a:ea typeface="微软雅黑" pitchFamily="34" charset="-122"/>
                <a:cs typeface="宋体" pitchFamily="2" charset="-122"/>
              </a:rPr>
              <a:t>将提拔卡安装到提把上，再套上提把垫片。</a:t>
            </a:r>
          </a:p>
          <a:p>
            <a:pPr eaLnBrk="0" hangingPunct="0">
              <a:lnSpc>
                <a:spcPct val="150000"/>
              </a:lnSpc>
              <a:defRPr/>
            </a:pPr>
            <a:r>
              <a:rPr lang="en-US" altLang="zh-CN" sz="2000" dirty="0">
                <a:latin typeface="微软雅黑" pitchFamily="34" charset="-122"/>
                <a:ea typeface="微软雅黑" pitchFamily="34" charset="-122"/>
                <a:cs typeface="宋体" pitchFamily="2" charset="-122"/>
              </a:rPr>
              <a:t>(2) </a:t>
            </a:r>
            <a:r>
              <a:rPr lang="zh-CN" altLang="en-US" sz="2000" dirty="0">
                <a:latin typeface="微软雅黑" pitchFamily="34" charset="-122"/>
                <a:ea typeface="微软雅黑" pitchFamily="34" charset="-122"/>
                <a:cs typeface="宋体" pitchFamily="2" charset="-122"/>
              </a:rPr>
              <a:t>将提拔卡对准表箱插孔，用力压下。</a:t>
            </a:r>
            <a:r>
              <a:rPr lang="zh-CN" altLang="en-US" sz="2000" dirty="0">
                <a:latin typeface="微软雅黑" pitchFamily="34" charset="-122"/>
                <a:ea typeface="微软雅黑" pitchFamily="34" charset="-122"/>
              </a:rPr>
              <a:t> </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0968"/>
            <a:ext cx="6624638" cy="20193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15"/>
          <p:cNvSpPr>
            <a:spLocks noChangeArrowheads="1"/>
          </p:cNvSpPr>
          <p:nvPr/>
        </p:nvSpPr>
        <p:spPr bwMode="auto">
          <a:xfrm>
            <a:off x="1947904" y="5517232"/>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提拔的安装步骤 </a:t>
            </a:r>
            <a:r>
              <a:rPr lang="en-US" altLang="zh-CN" dirty="0">
                <a:ea typeface="微软雅黑" pitchFamily="34" charset="-122"/>
              </a:rPr>
              <a:t>1</a:t>
            </a:r>
            <a:endParaRPr lang="zh-CN" altLang="en-US" dirty="0">
              <a:ea typeface="微软雅黑" pitchFamily="34" charset="-122"/>
            </a:endParaRPr>
          </a:p>
        </p:txBody>
      </p:sp>
      <p:sp>
        <p:nvSpPr>
          <p:cNvPr id="11" name="矩形 16"/>
          <p:cNvSpPr>
            <a:spLocks noChangeArrowheads="1"/>
          </p:cNvSpPr>
          <p:nvPr/>
        </p:nvSpPr>
        <p:spPr bwMode="auto">
          <a:xfrm>
            <a:off x="5267881" y="5517231"/>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提拔的安装步骤</a:t>
            </a:r>
            <a:r>
              <a:rPr lang="en-US" dirty="0">
                <a:ea typeface="微软雅黑" pitchFamily="34" charset="-122"/>
              </a:rPr>
              <a:t> </a:t>
            </a:r>
            <a:r>
              <a:rPr lang="en-US" altLang="zh-CN" dirty="0">
                <a:ea typeface="微软雅黑" pitchFamily="34" charset="-122"/>
              </a:rPr>
              <a:t>2</a:t>
            </a:r>
            <a:endParaRPr lang="zh-CN" altLang="en-US" dirty="0">
              <a:ea typeface="微软雅黑" pitchFamily="34" charset="-122"/>
            </a:endParaRPr>
          </a:p>
        </p:txBody>
      </p:sp>
    </p:spTree>
    <p:extLst>
      <p:ext uri="{BB962C8B-B14F-4D97-AF65-F5344CB8AC3E}">
        <p14:creationId xmlns:p14="http://schemas.microsoft.com/office/powerpoint/2010/main" val="4282948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67544" y="1412776"/>
            <a:ext cx="244827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安装大旋钮</a:t>
            </a:r>
            <a:endParaRPr lang="zh-CN" altLang="en-US" sz="2400" b="1" dirty="0">
              <a:solidFill>
                <a:schemeClr val="tx1"/>
              </a:solidFill>
              <a:latin typeface="微软雅黑" pitchFamily="34" charset="-122"/>
              <a:ea typeface="微软雅黑" pitchFamily="34" charset="-122"/>
            </a:endParaRPr>
          </a:p>
        </p:txBody>
      </p:sp>
      <p:sp>
        <p:nvSpPr>
          <p:cNvPr id="9" name="Rectangle 3"/>
          <p:cNvSpPr>
            <a:spLocks noChangeArrowheads="1"/>
          </p:cNvSpPr>
          <p:nvPr/>
        </p:nvSpPr>
        <p:spPr bwMode="auto">
          <a:xfrm>
            <a:off x="395536" y="1988840"/>
            <a:ext cx="4234999"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(1)</a:t>
            </a:r>
            <a:r>
              <a:rPr lang="zh-CN" altLang="en-US" sz="2000" dirty="0" smtClean="0">
                <a:latin typeface="微软雅黑" pitchFamily="34" charset="-122"/>
                <a:ea typeface="微软雅黑" pitchFamily="34" charset="-122"/>
                <a:cs typeface="宋体" pitchFamily="2" charset="-122"/>
              </a:rPr>
              <a:t>将挡位板铭牌装在面板上。</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在弹簧、钢珠上涂抹润滑油。</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依次把弹簧、钢珠、大旋钮安装在面板上。</a:t>
            </a:r>
            <a:endParaRPr lang="zh-CN" altLang="en-US" sz="2000" dirty="0">
              <a:latin typeface="微软雅黑" pitchFamily="34" charset="-122"/>
              <a:ea typeface="微软雅黑" pitchFamily="34" charset="-122"/>
            </a:endParaRPr>
          </a:p>
        </p:txBody>
      </p:sp>
      <p:pic>
        <p:nvPicPr>
          <p:cNvPr id="12" name="Picture 2"/>
          <p:cNvPicPr>
            <a:picLocks noChangeAspect="1" noChangeArrowheads="1"/>
          </p:cNvPicPr>
          <p:nvPr/>
        </p:nvPicPr>
        <p:blipFill>
          <a:blip r:embed="rId2"/>
          <a:srcRect/>
          <a:stretch>
            <a:fillRect/>
          </a:stretch>
        </p:blipFill>
        <p:spPr bwMode="auto">
          <a:xfrm>
            <a:off x="6732240" y="2060848"/>
            <a:ext cx="1708100" cy="1444434"/>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 name="矩形 17"/>
          <p:cNvSpPr>
            <a:spLocks noChangeArrowheads="1"/>
          </p:cNvSpPr>
          <p:nvPr/>
        </p:nvSpPr>
        <p:spPr bwMode="auto">
          <a:xfrm>
            <a:off x="6660232" y="3573016"/>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档位板铭牌的安装</a:t>
            </a:r>
          </a:p>
        </p:txBody>
      </p:sp>
      <p:pic>
        <p:nvPicPr>
          <p:cNvPr id="16" name="Picture 4"/>
          <p:cNvPicPr>
            <a:picLocks noChangeAspect="1" noChangeArrowheads="1"/>
          </p:cNvPicPr>
          <p:nvPr/>
        </p:nvPicPr>
        <p:blipFill>
          <a:blip r:embed="rId3"/>
          <a:srcRect/>
          <a:stretch>
            <a:fillRect/>
          </a:stretch>
        </p:blipFill>
        <p:spPr bwMode="auto">
          <a:xfrm>
            <a:off x="1122725" y="4077072"/>
            <a:ext cx="5048250" cy="10191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7" name="矩形 18"/>
          <p:cNvSpPr>
            <a:spLocks noChangeArrowheads="1"/>
          </p:cNvSpPr>
          <p:nvPr/>
        </p:nvSpPr>
        <p:spPr bwMode="auto">
          <a:xfrm>
            <a:off x="2526508" y="5445224"/>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弹簧、钢珠、大旋钮的安装</a:t>
            </a:r>
          </a:p>
        </p:txBody>
      </p:sp>
      <p:sp>
        <p:nvSpPr>
          <p:cNvPr id="10"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551376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1484784"/>
            <a:ext cx="223224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安装大旋钮</a:t>
            </a:r>
            <a:endParaRPr lang="zh-CN" altLang="en-US" sz="2400" b="1" dirty="0">
              <a:solidFill>
                <a:schemeClr val="tx1"/>
              </a:solidFill>
              <a:latin typeface="微软雅黑" pitchFamily="34" charset="-122"/>
              <a:ea typeface="微软雅黑" pitchFamily="34" charset="-122"/>
            </a:endParaRPr>
          </a:p>
        </p:txBody>
      </p:sp>
      <p:sp>
        <p:nvSpPr>
          <p:cNvPr id="9" name="Rectangle 3"/>
          <p:cNvSpPr>
            <a:spLocks noChangeArrowheads="1"/>
          </p:cNvSpPr>
          <p:nvPr/>
        </p:nvSpPr>
        <p:spPr bwMode="auto">
          <a:xfrm>
            <a:off x="520935" y="2003648"/>
            <a:ext cx="7003393"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smtClean="0">
                <a:latin typeface="微软雅黑" pitchFamily="34" charset="-122"/>
                <a:ea typeface="微软雅黑" pitchFamily="34" charset="-122"/>
                <a:cs typeface="宋体" pitchFamily="2" charset="-122"/>
              </a:rPr>
              <a:t>(4)</a:t>
            </a:r>
            <a:r>
              <a:rPr lang="zh-CN" altLang="en-US" sz="2000" dirty="0" smtClean="0">
                <a:latin typeface="微软雅黑" pitchFamily="34" charset="-122"/>
                <a:ea typeface="微软雅黑" pitchFamily="34" charset="-122"/>
                <a:cs typeface="宋体" pitchFamily="2" charset="-122"/>
              </a:rPr>
              <a:t>从反面把开口垫片卡上，如图所示，检查大旋钮是否装好，如果挡位没有节奏感，说明没装好，需拆除重装。</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endParaRPr lang="en-US" altLang="zh-CN" sz="2000" dirty="0">
              <a:latin typeface="微软雅黑" pitchFamily="34" charset="-122"/>
              <a:ea typeface="微软雅黑" pitchFamily="34"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pic>
        <p:nvPicPr>
          <p:cNvPr id="10" name="Picture 3"/>
          <p:cNvPicPr>
            <a:picLocks noChangeAspect="1" noChangeArrowheads="1"/>
          </p:cNvPicPr>
          <p:nvPr/>
        </p:nvPicPr>
        <p:blipFill>
          <a:blip r:embed="rId2"/>
          <a:srcRect/>
          <a:stretch>
            <a:fillRect/>
          </a:stretch>
        </p:blipFill>
        <p:spPr bwMode="auto">
          <a:xfrm>
            <a:off x="2551172" y="3371460"/>
            <a:ext cx="3641725" cy="18288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矩形 19"/>
          <p:cNvSpPr>
            <a:spLocks noChangeArrowheads="1"/>
          </p:cNvSpPr>
          <p:nvPr/>
        </p:nvSpPr>
        <p:spPr bwMode="auto">
          <a:xfrm>
            <a:off x="3149214" y="526936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开口垫片的安装</a:t>
            </a:r>
          </a:p>
        </p:txBody>
      </p:sp>
      <p:sp>
        <p:nvSpPr>
          <p:cNvPr id="7"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509714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1412776"/>
            <a:ext cx="302433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安装印刷电路板</a:t>
            </a:r>
            <a:endParaRPr lang="zh-CN" altLang="en-US" sz="2400" b="1" dirty="0">
              <a:solidFill>
                <a:schemeClr val="tx1"/>
              </a:solidFill>
              <a:latin typeface="微软雅黑" pitchFamily="34" charset="-122"/>
              <a:ea typeface="微软雅黑" pitchFamily="34" charset="-122"/>
            </a:endParaRPr>
          </a:p>
        </p:txBody>
      </p:sp>
      <p:sp>
        <p:nvSpPr>
          <p:cNvPr id="7" name="Rectangle 1"/>
          <p:cNvSpPr>
            <a:spLocks noChangeArrowheads="1"/>
          </p:cNvSpPr>
          <p:nvPr/>
        </p:nvSpPr>
        <p:spPr bwMode="auto">
          <a:xfrm>
            <a:off x="270677" y="1865607"/>
            <a:ext cx="8501062" cy="96128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zh-CN" sz="2000" dirty="0">
                <a:latin typeface="微软雅黑" pitchFamily="34" charset="-122"/>
                <a:ea typeface="微软雅黑" pitchFamily="34" charset="-122"/>
                <a:cs typeface="宋体" pitchFamily="2" charset="-122"/>
              </a:rPr>
              <a:t>安装印刷电路板时，应注意将插座铜管、电位器手柄、晶体管插座、垂直卡入面板孔内，</a:t>
            </a:r>
            <a:r>
              <a:rPr lang="zh-CN" altLang="en-US" sz="2000" dirty="0">
                <a:latin typeface="微软雅黑" pitchFamily="34" charset="-122"/>
                <a:ea typeface="微软雅黑" pitchFamily="34" charset="-122"/>
                <a:cs typeface="宋体" pitchFamily="2" charset="-122"/>
              </a:rPr>
              <a:t>检查印刷电路板定位卡是否卡牢，如图所示</a:t>
            </a:r>
            <a:r>
              <a:rPr lang="en-US" altLang="zh-CN" sz="2000" dirty="0">
                <a:latin typeface="微软雅黑" pitchFamily="34" charset="-122"/>
                <a:ea typeface="微软雅黑" pitchFamily="34" charset="-122"/>
                <a:cs typeface="宋体" pitchFamily="2" charset="-122"/>
              </a:rPr>
              <a:t>.</a:t>
            </a:r>
            <a:r>
              <a:rPr lang="zh-CN" altLang="en-US" sz="2000" dirty="0">
                <a:latin typeface="微软雅黑" pitchFamily="34" charset="-122"/>
                <a:ea typeface="微软雅黑" pitchFamily="34" charset="-122"/>
              </a:rPr>
              <a:t> </a:t>
            </a:r>
          </a:p>
        </p:txBody>
      </p:sp>
      <p:pic>
        <p:nvPicPr>
          <p:cNvPr id="8" name="Picture 2"/>
          <p:cNvPicPr>
            <a:picLocks noChangeAspect="1" noChangeArrowheads="1"/>
          </p:cNvPicPr>
          <p:nvPr/>
        </p:nvPicPr>
        <p:blipFill>
          <a:blip r:embed="rId2"/>
          <a:srcRect/>
          <a:stretch>
            <a:fillRect/>
          </a:stretch>
        </p:blipFill>
        <p:spPr bwMode="auto">
          <a:xfrm>
            <a:off x="1907703" y="3068960"/>
            <a:ext cx="4911213" cy="208823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2" name="矩形 15"/>
          <p:cNvSpPr>
            <a:spLocks noChangeArrowheads="1"/>
          </p:cNvSpPr>
          <p:nvPr/>
        </p:nvSpPr>
        <p:spPr bwMode="auto">
          <a:xfrm>
            <a:off x="1709497" y="5332566"/>
            <a:ext cx="5572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dirty="0">
                <a:latin typeface="微软雅黑" pitchFamily="34" charset="-122"/>
                <a:ea typeface="微软雅黑" pitchFamily="34" charset="-122"/>
              </a:rPr>
              <a:t>铜管、电位器手柄、晶体管插座、垂直卡入</a:t>
            </a:r>
            <a:r>
              <a:rPr lang="en-US" dirty="0">
                <a:latin typeface="微软雅黑" pitchFamily="34" charset="-122"/>
                <a:ea typeface="微软雅黑" pitchFamily="34" charset="-122"/>
              </a:rPr>
              <a:t> </a:t>
            </a:r>
            <a:r>
              <a:rPr lang="en-US" altLang="zh-CN" dirty="0">
                <a:latin typeface="微软雅黑" pitchFamily="34" charset="-122"/>
                <a:ea typeface="微软雅黑" pitchFamily="34" charset="-122"/>
              </a:rPr>
              <a:t>PCB</a:t>
            </a:r>
            <a:r>
              <a:rPr lang="zh-CN" altLang="en-US" dirty="0">
                <a:latin typeface="微软雅黑" pitchFamily="34" charset="-122"/>
                <a:ea typeface="微软雅黑" pitchFamily="34" charset="-122"/>
              </a:rPr>
              <a:t>板</a:t>
            </a:r>
          </a:p>
        </p:txBody>
      </p:sp>
      <p:sp>
        <p:nvSpPr>
          <p:cNvPr id="9"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81810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67544" y="1412776"/>
            <a:ext cx="194421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安装电刷</a:t>
            </a:r>
            <a:endParaRPr lang="zh-CN" altLang="en-US" sz="2400" b="1" dirty="0">
              <a:solidFill>
                <a:schemeClr val="tx1"/>
              </a:solidFill>
              <a:latin typeface="微软雅黑" pitchFamily="34" charset="-122"/>
              <a:ea typeface="微软雅黑" pitchFamily="34" charset="-122"/>
            </a:endParaRPr>
          </a:p>
        </p:txBody>
      </p:sp>
      <p:sp>
        <p:nvSpPr>
          <p:cNvPr id="9" name="Rectangle 1"/>
          <p:cNvSpPr>
            <a:spLocks noChangeArrowheads="1"/>
          </p:cNvSpPr>
          <p:nvPr/>
        </p:nvSpPr>
        <p:spPr bwMode="auto">
          <a:xfrm>
            <a:off x="142875" y="1824430"/>
            <a:ext cx="8643938"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zh-CN" sz="2000" dirty="0">
                <a:latin typeface="微软雅黑" pitchFamily="34" charset="-122"/>
                <a:ea typeface="微软雅黑" pitchFamily="34" charset="-122"/>
                <a:cs typeface="宋体" pitchFamily="2" charset="-122"/>
              </a:rPr>
              <a:t>将电刷大旋钮的尖头拨向交流电压</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250 V </a:t>
            </a:r>
            <a:r>
              <a:rPr lang="zh-CN" altLang="en-US" sz="2000" dirty="0">
                <a:latin typeface="微软雅黑" pitchFamily="34" charset="-122"/>
                <a:ea typeface="微软雅黑" pitchFamily="34" charset="-122"/>
                <a:cs typeface="宋体" pitchFamily="2" charset="-122"/>
              </a:rPr>
              <a:t>挡位，把电刷组件的电刷爪整形后，安装在大旋钮轴上并垫上内齿垫片</a:t>
            </a:r>
            <a:r>
              <a:rPr lang="en-US" altLang="zh-CN" sz="2000" dirty="0">
                <a:latin typeface="微软雅黑" pitchFamily="34" charset="-122"/>
                <a:ea typeface="微软雅黑" pitchFamily="34" charset="-122"/>
                <a:cs typeface="宋体" pitchFamily="2" charset="-122"/>
              </a:rPr>
              <a:t>,</a:t>
            </a:r>
            <a:r>
              <a:rPr lang="zh-CN" altLang="en-US" sz="2000" dirty="0">
                <a:latin typeface="微软雅黑" pitchFamily="34" charset="-122"/>
                <a:ea typeface="微软雅黑" pitchFamily="34" charset="-122"/>
                <a:cs typeface="宋体" pitchFamily="2" charset="-122"/>
              </a:rPr>
              <a:t>然后旋紧螺母 （电刷压到线路板弹力要适中），并注意电刷与线路板接触点上下、左右有无偏移现象，若偏移需把电刷组件拆下重新整形安装。</a:t>
            </a:r>
            <a:r>
              <a:rPr lang="zh-CN" altLang="en-US" sz="2000" dirty="0">
                <a:latin typeface="微软雅黑" pitchFamily="34" charset="-122"/>
                <a:ea typeface="微软雅黑" pitchFamily="34" charset="-122"/>
              </a:rPr>
              <a:t> </a:t>
            </a:r>
          </a:p>
        </p:txBody>
      </p:sp>
      <p:sp>
        <p:nvSpPr>
          <p:cNvPr id="10" name="矩形 16"/>
          <p:cNvSpPr>
            <a:spLocks noChangeArrowheads="1"/>
          </p:cNvSpPr>
          <p:nvPr/>
        </p:nvSpPr>
        <p:spPr bwMode="auto">
          <a:xfrm>
            <a:off x="2081515" y="5842165"/>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latin typeface="微软雅黑" pitchFamily="34" charset="-122"/>
                <a:ea typeface="微软雅黑" pitchFamily="34" charset="-122"/>
              </a:rPr>
              <a:t>电刷的安装步骤</a:t>
            </a:r>
            <a:r>
              <a:rPr lang="en-US" dirty="0">
                <a:latin typeface="微软雅黑" pitchFamily="34" charset="-122"/>
                <a:ea typeface="微软雅黑" pitchFamily="34" charset="-122"/>
              </a:rPr>
              <a:t> </a:t>
            </a:r>
            <a:r>
              <a:rPr lang="en-US" altLang="zh-CN" dirty="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sp>
        <p:nvSpPr>
          <p:cNvPr id="11" name="Rectangle 3"/>
          <p:cNvSpPr>
            <a:spLocks noChangeArrowheads="1"/>
          </p:cNvSpPr>
          <p:nvPr/>
        </p:nvSpPr>
        <p:spPr bwMode="auto">
          <a:xfrm>
            <a:off x="4895808" y="5842165"/>
            <a:ext cx="216024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eaLnBrk="0" hangingPunct="0">
              <a:defRPr/>
            </a:pPr>
            <a:r>
              <a:rPr lang="zh-CN" altLang="en-US" dirty="0">
                <a:solidFill>
                  <a:srgbClr val="231F20"/>
                </a:solidFill>
                <a:latin typeface="微软雅黑" pitchFamily="34" charset="-122"/>
                <a:ea typeface="微软雅黑" pitchFamily="34" charset="-122"/>
                <a:cs typeface="宋体" pitchFamily="2" charset="-122"/>
              </a:rPr>
              <a:t>电刷的安装步骤 </a:t>
            </a:r>
            <a:r>
              <a:rPr lang="en-US" altLang="zh-CN" dirty="0">
                <a:solidFill>
                  <a:srgbClr val="231F20"/>
                </a:solidFill>
                <a:latin typeface="微软雅黑" pitchFamily="34" charset="-122"/>
                <a:ea typeface="微软雅黑" pitchFamily="34" charset="-122"/>
                <a:cs typeface="宋体" pitchFamily="2" charset="-122"/>
              </a:rPr>
              <a:t>2</a:t>
            </a:r>
            <a:endParaRPr lang="en-US" altLang="zh-CN" dirty="0">
              <a:latin typeface="微软雅黑" pitchFamily="34" charset="-122"/>
              <a:ea typeface="微软雅黑" pitchFamily="34" charset="-122"/>
            </a:endParaRP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673" y="3763422"/>
            <a:ext cx="2016695" cy="18926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663" y="3787025"/>
            <a:ext cx="1858434" cy="193087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836003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67544" y="1340768"/>
            <a:ext cx="194421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5. </a:t>
            </a:r>
            <a:r>
              <a:rPr lang="zh-CN" altLang="en-US" sz="2400" b="1" dirty="0" smtClean="0">
                <a:solidFill>
                  <a:schemeClr val="tx1"/>
                </a:solidFill>
                <a:latin typeface="微软雅黑" pitchFamily="34" charset="-122"/>
                <a:ea typeface="微软雅黑" pitchFamily="34" charset="-122"/>
              </a:rPr>
              <a:t>安装表头</a:t>
            </a:r>
            <a:endParaRPr lang="zh-CN" altLang="en-US" sz="2400" b="1" dirty="0">
              <a:solidFill>
                <a:schemeClr val="tx1"/>
              </a:solidFill>
              <a:latin typeface="微软雅黑" pitchFamily="34" charset="-122"/>
              <a:ea typeface="微软雅黑" pitchFamily="34" charset="-122"/>
            </a:endParaRPr>
          </a:p>
        </p:txBody>
      </p:sp>
      <p:sp>
        <p:nvSpPr>
          <p:cNvPr id="12" name="Rectangle 1"/>
          <p:cNvSpPr>
            <a:spLocks noChangeArrowheads="1"/>
          </p:cNvSpPr>
          <p:nvPr/>
        </p:nvSpPr>
        <p:spPr bwMode="auto">
          <a:xfrm>
            <a:off x="395536" y="1916832"/>
            <a:ext cx="7929562"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将表头安放在面板上，将表头位置放平。</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用螺钉固定表头，钮转螺钉力度要适中</a:t>
            </a:r>
            <a:r>
              <a:rPr lang="zh-CN" altLang="en-US" sz="2000" dirty="0" smtClean="0">
                <a:latin typeface="微软雅黑" pitchFamily="34" charset="-122"/>
                <a:ea typeface="微软雅黑" pitchFamily="34" charset="-122"/>
                <a:cs typeface="宋体" pitchFamily="2" charset="-122"/>
              </a:rPr>
              <a:t>。</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将表头线焊接在</a:t>
            </a:r>
            <a:r>
              <a:rPr lang="en-US" altLang="zh-CN" sz="2000" dirty="0">
                <a:latin typeface="微软雅黑" pitchFamily="34" charset="-122"/>
                <a:ea typeface="微软雅黑" pitchFamily="34" charset="-122"/>
              </a:rPr>
              <a:t> PCB </a:t>
            </a:r>
            <a:r>
              <a:rPr lang="zh-CN" altLang="en-US" sz="2000" dirty="0">
                <a:latin typeface="微软雅黑" pitchFamily="34" charset="-122"/>
                <a:ea typeface="微软雅黑" pitchFamily="34" charset="-122"/>
              </a:rPr>
              <a:t>板上。</a:t>
            </a:r>
          </a:p>
          <a:p>
            <a:pPr eaLnBrk="0" hangingPunct="0">
              <a:lnSpc>
                <a:spcPct val="150000"/>
              </a:lnSpc>
              <a:defRPr/>
            </a:pPr>
            <a:endParaRPr lang="zh-CN" altLang="en-US" sz="2000" dirty="0">
              <a:latin typeface="微软雅黑" pitchFamily="34" charset="-122"/>
              <a:ea typeface="微软雅黑" pitchFamily="34" charset="-122"/>
            </a:endParaRPr>
          </a:p>
        </p:txBody>
      </p:sp>
      <p:pic>
        <p:nvPicPr>
          <p:cNvPr id="16" name="Picture 4" descr="CIMG0250"/>
          <p:cNvPicPr>
            <a:picLocks noChangeAspect="1" noChangeArrowheads="1"/>
          </p:cNvPicPr>
          <p:nvPr/>
        </p:nvPicPr>
        <p:blipFill>
          <a:blip r:embed="rId2" cstate="print">
            <a:extLst>
              <a:ext uri="{28A0092B-C50C-407E-A947-70E740481C1C}">
                <a14:useLocalDpi xmlns:a14="http://schemas.microsoft.com/office/drawing/2010/main" val="0"/>
              </a:ext>
            </a:extLst>
          </a:blip>
          <a:srcRect r="6691" b="12531"/>
          <a:stretch>
            <a:fillRect/>
          </a:stretch>
        </p:blipFill>
        <p:spPr bwMode="auto">
          <a:xfrm>
            <a:off x="378446" y="3593633"/>
            <a:ext cx="2190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949" y="3555038"/>
            <a:ext cx="3144679" cy="15911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382577"/>
            <a:ext cx="2028825" cy="1778000"/>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7"/>
          <p:cNvSpPr>
            <a:spLocks noChangeArrowheads="1"/>
          </p:cNvSpPr>
          <p:nvPr/>
        </p:nvSpPr>
        <p:spPr bwMode="auto">
          <a:xfrm>
            <a:off x="2789871" y="4125397"/>
            <a:ext cx="431800" cy="287338"/>
          </a:xfrm>
          <a:prstGeom prst="rightArrow">
            <a:avLst>
              <a:gd name="adj1" fmla="val 50000"/>
              <a:gd name="adj2" fmla="val 37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itchFamily="34" charset="-122"/>
            </a:endParaRPr>
          </a:p>
        </p:txBody>
      </p:sp>
      <p:sp>
        <p:nvSpPr>
          <p:cNvPr id="21" name="矩形 20"/>
          <p:cNvSpPr/>
          <p:nvPr/>
        </p:nvSpPr>
        <p:spPr>
          <a:xfrm>
            <a:off x="520935" y="5381367"/>
            <a:ext cx="2031325" cy="369332"/>
          </a:xfrm>
          <a:prstGeom prst="rect">
            <a:avLst/>
          </a:prstGeom>
        </p:spPr>
        <p:txBody>
          <a:bodyPr wrap="none">
            <a:spAutoFit/>
          </a:bodyPr>
          <a:lstStyle/>
          <a:p>
            <a:pPr>
              <a:defRPr/>
            </a:pPr>
            <a:r>
              <a:rPr lang="zh-CN" altLang="en-US" dirty="0">
                <a:latin typeface="微软雅黑" pitchFamily="34" charset="-122"/>
                <a:ea typeface="微软雅黑" pitchFamily="34" charset="-122"/>
              </a:rPr>
              <a:t>将表头安放在面板</a:t>
            </a:r>
          </a:p>
        </p:txBody>
      </p:sp>
      <p:sp>
        <p:nvSpPr>
          <p:cNvPr id="22" name="矩形 18"/>
          <p:cNvSpPr>
            <a:spLocks noChangeArrowheads="1"/>
          </p:cNvSpPr>
          <p:nvPr/>
        </p:nvSpPr>
        <p:spPr bwMode="auto">
          <a:xfrm>
            <a:off x="3940968" y="528826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用螺钉固定表头</a:t>
            </a:r>
          </a:p>
        </p:txBody>
      </p:sp>
      <p:sp>
        <p:nvSpPr>
          <p:cNvPr id="23" name="矩形 21"/>
          <p:cNvSpPr>
            <a:spLocks noChangeArrowheads="1"/>
          </p:cNvSpPr>
          <p:nvPr/>
        </p:nvSpPr>
        <p:spPr bwMode="auto">
          <a:xfrm>
            <a:off x="7408638" y="341367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表头线的焊接</a:t>
            </a:r>
          </a:p>
        </p:txBody>
      </p:sp>
      <p:sp>
        <p:nvSpPr>
          <p:cNvPr id="2" name="直角上箭头 1"/>
          <p:cNvSpPr/>
          <p:nvPr/>
        </p:nvSpPr>
        <p:spPr>
          <a:xfrm>
            <a:off x="6948264" y="3789040"/>
            <a:ext cx="1224136" cy="5808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4"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74447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矩形 7"/>
          <p:cNvSpPr>
            <a:spLocks noChangeArrowheads="1"/>
          </p:cNvSpPr>
          <p:nvPr/>
        </p:nvSpPr>
        <p:spPr bwMode="auto">
          <a:xfrm>
            <a:off x="1543050" y="3825875"/>
            <a:ext cx="2549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spAutoFit/>
          </a:bodyPr>
          <a:lstStyle/>
          <a:p>
            <a:pPr algn="ctr" eaLnBrk="0" hangingPunct="0">
              <a:lnSpc>
                <a:spcPct val="125000"/>
              </a:lnSpc>
            </a:pPr>
            <a:r>
              <a:rPr lang="zh-CN" altLang="en-US" sz="2400" b="1" dirty="0" smtClean="0">
                <a:solidFill>
                  <a:srgbClr val="0033CC"/>
                </a:solidFill>
                <a:ea typeface="黑体" pitchFamily="49" charset="-122"/>
                <a:cs typeface="Times New Roman" pitchFamily="18" charset="0"/>
              </a:rPr>
              <a:t>指针式</a:t>
            </a:r>
            <a:endParaRPr lang="zh-CN" altLang="en-US" sz="2400" b="1" dirty="0">
              <a:solidFill>
                <a:srgbClr val="0033CC"/>
              </a:solidFill>
              <a:ea typeface="黑体" pitchFamily="49" charset="-122"/>
              <a:cs typeface="Times New Roman" pitchFamily="18" charset="0"/>
            </a:endParaRPr>
          </a:p>
        </p:txBody>
      </p:sp>
      <p:sp>
        <p:nvSpPr>
          <p:cNvPr id="7177" name="矩形 8"/>
          <p:cNvSpPr>
            <a:spLocks noChangeArrowheads="1"/>
          </p:cNvSpPr>
          <p:nvPr/>
        </p:nvSpPr>
        <p:spPr bwMode="auto">
          <a:xfrm>
            <a:off x="5027613" y="3825875"/>
            <a:ext cx="29289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spAutoFit/>
          </a:bodyPr>
          <a:lstStyle/>
          <a:p>
            <a:pPr algn="ctr" eaLnBrk="0" hangingPunct="0">
              <a:lnSpc>
                <a:spcPct val="125000"/>
              </a:lnSpc>
            </a:pPr>
            <a:r>
              <a:rPr lang="zh-CN" altLang="en-US" sz="2400" b="1" dirty="0" smtClean="0">
                <a:solidFill>
                  <a:srgbClr val="0033CC"/>
                </a:solidFill>
                <a:ea typeface="黑体" pitchFamily="49" charset="-122"/>
                <a:cs typeface="Times New Roman" pitchFamily="18" charset="0"/>
              </a:rPr>
              <a:t>数字式</a:t>
            </a:r>
            <a:endParaRPr lang="zh-CN" altLang="en-US" sz="2400" b="1" dirty="0">
              <a:solidFill>
                <a:srgbClr val="0033CC"/>
              </a:solidFill>
              <a:ea typeface="黑体" pitchFamily="49" charset="-122"/>
              <a:cs typeface="Times New Roman" pitchFamily="18" charset="0"/>
            </a:endParaRPr>
          </a:p>
        </p:txBody>
      </p:sp>
      <p:sp>
        <p:nvSpPr>
          <p:cNvPr id="2" name="矩形 1"/>
          <p:cNvSpPr/>
          <p:nvPr/>
        </p:nvSpPr>
        <p:spPr>
          <a:xfrm>
            <a:off x="755650" y="4581525"/>
            <a:ext cx="7848600" cy="1446550"/>
          </a:xfrm>
          <a:prstGeom prst="rect">
            <a:avLst/>
          </a:prstGeom>
        </p:spPr>
        <p:txBody>
          <a:bodyPr>
            <a:spAutoFit/>
          </a:bodyPr>
          <a:lstStyle/>
          <a:p>
            <a:pPr>
              <a:defRPr/>
            </a:pPr>
            <a:r>
              <a:rPr lang="zh-CN" altLang="en-US" sz="2200" dirty="0" smtClean="0">
                <a:latin typeface="微软雅黑" pitchFamily="34" charset="-122"/>
                <a:ea typeface="微软雅黑" pitchFamily="34" charset="-122"/>
              </a:rPr>
              <a:t>    万用表</a:t>
            </a:r>
            <a:r>
              <a:rPr lang="zh-CN" altLang="en-US" sz="2200" dirty="0">
                <a:latin typeface="微软雅黑" pitchFamily="34" charset="-122"/>
                <a:ea typeface="微软雅黑" pitchFamily="34" charset="-122"/>
              </a:rPr>
              <a:t>是一种多功能、多量程的便携式电工仪表，可以测量直流电流、交直流电压和电阻，有些万用表还可直接测量电容、功率、晶体管共射极直流放大系数</a:t>
            </a:r>
            <a:r>
              <a:rPr lang="en-US" altLang="zh-CN" sz="2200" dirty="0" err="1">
                <a:latin typeface="微软雅黑" pitchFamily="34" charset="-122"/>
                <a:ea typeface="微软雅黑" pitchFamily="34" charset="-122"/>
              </a:rPr>
              <a:t>hFE</a:t>
            </a:r>
            <a:r>
              <a:rPr lang="zh-CN" altLang="en-US" sz="2200" dirty="0">
                <a:latin typeface="微软雅黑" pitchFamily="34" charset="-122"/>
                <a:ea typeface="微软雅黑" pitchFamily="34" charset="-122"/>
              </a:rPr>
              <a:t>等物理量，其种类有指针式和数字式两种。</a:t>
            </a:r>
          </a:p>
        </p:txBody>
      </p:sp>
      <p:pic>
        <p:nvPicPr>
          <p:cNvPr id="10" name="Picture 7" descr="针式万用表"/>
          <p:cNvPicPr>
            <a:picLocks noChangeAspect="1" noChangeArrowheads="1"/>
          </p:cNvPicPr>
          <p:nvPr/>
        </p:nvPicPr>
        <p:blipFill>
          <a:blip r:embed="rId2" r:link="rId3">
            <a:extLst>
              <a:ext uri="{28A0092B-C50C-407E-A947-70E740481C1C}">
                <a14:useLocalDpi xmlns:a14="http://schemas.microsoft.com/office/drawing/2010/main" val="0"/>
              </a:ext>
            </a:extLst>
          </a:blip>
          <a:srcRect t="2618"/>
          <a:stretch>
            <a:fillRect/>
          </a:stretch>
        </p:blipFill>
        <p:spPr bwMode="auto">
          <a:xfrm>
            <a:off x="1979712" y="1484784"/>
            <a:ext cx="1295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img.mall.baidu.com/image/pic/item/86340d96197e00d96f0af63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86450" y="1484784"/>
            <a:ext cx="12112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412776"/>
            <a:ext cx="35283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6. </a:t>
            </a:r>
            <a:r>
              <a:rPr lang="zh-CN" altLang="en-US" sz="2400" b="1" dirty="0" smtClean="0">
                <a:solidFill>
                  <a:schemeClr val="tx1"/>
                </a:solidFill>
                <a:latin typeface="微软雅黑" pitchFamily="34" charset="-122"/>
                <a:ea typeface="微软雅黑" pitchFamily="34" charset="-122"/>
              </a:rPr>
              <a:t>安装电池和表箱</a:t>
            </a:r>
            <a:endParaRPr lang="zh-CN" altLang="en-US" sz="2400" b="1" dirty="0">
              <a:solidFill>
                <a:schemeClr val="tx1"/>
              </a:solidFill>
              <a:latin typeface="微软雅黑" pitchFamily="34" charset="-122"/>
              <a:ea typeface="微软雅黑" pitchFamily="34" charset="-122"/>
            </a:endParaRPr>
          </a:p>
        </p:txBody>
      </p:sp>
      <p:sp>
        <p:nvSpPr>
          <p:cNvPr id="14" name="Rectangle 1"/>
          <p:cNvSpPr>
            <a:spLocks noChangeArrowheads="1"/>
          </p:cNvSpPr>
          <p:nvPr/>
        </p:nvSpPr>
        <p:spPr bwMode="auto">
          <a:xfrm>
            <a:off x="539552" y="1844824"/>
            <a:ext cx="8001000"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en-US" sz="2000" dirty="0" smtClean="0">
                <a:latin typeface="微软雅黑" pitchFamily="34" charset="-122"/>
                <a:ea typeface="微软雅黑" pitchFamily="34" charset="-122"/>
                <a:cs typeface="宋体" pitchFamily="2" charset="-122"/>
              </a:rPr>
              <a:t>装</a:t>
            </a:r>
            <a:r>
              <a:rPr lang="zh-CN" altLang="en-US" sz="2000" dirty="0">
                <a:latin typeface="微软雅黑" pitchFamily="34" charset="-122"/>
                <a:ea typeface="微软雅黑" pitchFamily="34" charset="-122"/>
                <a:cs typeface="宋体" pitchFamily="2" charset="-122"/>
              </a:rPr>
              <a:t>表箱时左手拿面板，稍高，右手拿表箱，稍低，将表箱从向上推入面板，拧上，注意拧螺丝时用力不可太大或太猛，以免将螺孔拧坏，如图所示。</a:t>
            </a:r>
            <a:r>
              <a:rPr lang="zh-CN" altLang="en-US" sz="2000" dirty="0">
                <a:latin typeface="微软雅黑" pitchFamily="34" charset="-122"/>
                <a:ea typeface="微软雅黑" pitchFamily="34" charset="-122"/>
              </a:rPr>
              <a:t> </a:t>
            </a:r>
          </a:p>
        </p:txBody>
      </p:sp>
      <p:pic>
        <p:nvPicPr>
          <p:cNvPr id="15" name="Picture 2"/>
          <p:cNvPicPr>
            <a:picLocks noChangeAspect="1" noChangeArrowheads="1"/>
          </p:cNvPicPr>
          <p:nvPr/>
        </p:nvPicPr>
        <p:blipFill>
          <a:blip r:embed="rId2"/>
          <a:srcRect/>
          <a:stretch>
            <a:fillRect/>
          </a:stretch>
        </p:blipFill>
        <p:spPr bwMode="auto">
          <a:xfrm>
            <a:off x="3150506" y="3378696"/>
            <a:ext cx="1539629" cy="199452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4" name="矩形 20"/>
          <p:cNvSpPr>
            <a:spLocks noChangeArrowheads="1"/>
          </p:cNvSpPr>
          <p:nvPr/>
        </p:nvSpPr>
        <p:spPr bwMode="auto">
          <a:xfrm>
            <a:off x="3443276" y="5551799"/>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ea typeface="微软雅黑" pitchFamily="34" charset="-122"/>
              </a:rPr>
              <a:t>表箱的安装</a:t>
            </a:r>
          </a:p>
        </p:txBody>
      </p:sp>
      <p:sp>
        <p:nvSpPr>
          <p:cNvPr id="7"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398250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1556792"/>
            <a:ext cx="4941715"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7. </a:t>
            </a:r>
            <a:r>
              <a:rPr lang="zh-CN" altLang="en-US" sz="2400" b="1" dirty="0" smtClean="0">
                <a:solidFill>
                  <a:schemeClr val="tx1"/>
                </a:solidFill>
                <a:latin typeface="微软雅黑" pitchFamily="34" charset="-122"/>
                <a:ea typeface="微软雅黑" pitchFamily="34" charset="-122"/>
              </a:rPr>
              <a:t>安装完毕，填写机械部件装配表</a:t>
            </a:r>
            <a:endParaRPr lang="zh-CN" altLang="en-US" sz="2400" b="1" dirty="0">
              <a:solidFill>
                <a:schemeClr val="tx1"/>
              </a:solidFill>
              <a:latin typeface="微软雅黑" pitchFamily="34" charset="-122"/>
              <a:ea typeface="微软雅黑" pitchFamily="34" charset="-122"/>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8352928" cy="28087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3888" y="2420888"/>
            <a:ext cx="2880320" cy="369332"/>
          </a:xfrm>
          <a:prstGeom prst="rect">
            <a:avLst/>
          </a:prstGeom>
          <a:noFill/>
        </p:spPr>
        <p:txBody>
          <a:bodyPr wrap="square" rtlCol="0">
            <a:spAutoFit/>
          </a:bodyPr>
          <a:lstStyle/>
          <a:p>
            <a:r>
              <a:rPr lang="zh-CN" altLang="en-US" dirty="0" smtClean="0">
                <a:ea typeface="微软雅黑" pitchFamily="34" charset="-122"/>
              </a:rPr>
              <a:t>机械部件装配表</a:t>
            </a:r>
            <a:endParaRPr lang="zh-CN" altLang="en-US" dirty="0">
              <a:ea typeface="微软雅黑" pitchFamily="34" charset="-122"/>
            </a:endParaRPr>
          </a:p>
        </p:txBody>
      </p:sp>
      <p:sp>
        <p:nvSpPr>
          <p:cNvPr id="6" name="AutoShape 8"/>
          <p:cNvSpPr>
            <a:spLocks noChangeArrowheads="1"/>
          </p:cNvSpPr>
          <p:nvPr/>
        </p:nvSpPr>
        <p:spPr bwMode="gray">
          <a:xfrm>
            <a:off x="2845600" y="620688"/>
            <a:ext cx="41026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、机械部件的安装调整</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138713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
        <p:nvSpPr>
          <p:cNvPr id="5" name="Rectangle 2"/>
          <p:cNvSpPr>
            <a:spLocks noChangeArrowheads="1"/>
          </p:cNvSpPr>
          <p:nvPr/>
        </p:nvSpPr>
        <p:spPr bwMode="auto">
          <a:xfrm>
            <a:off x="539552" y="1484784"/>
            <a:ext cx="374441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进行直流电压挡的校试</a:t>
            </a:r>
            <a:endParaRPr lang="zh-CN" altLang="en-US" sz="2400" b="1" dirty="0">
              <a:solidFill>
                <a:schemeClr val="tx1"/>
              </a:solidFill>
              <a:latin typeface="微软雅黑" pitchFamily="34" charset="-122"/>
              <a:ea typeface="微软雅黑" pitchFamily="34" charset="-122"/>
            </a:endParaRPr>
          </a:p>
        </p:txBody>
      </p:sp>
      <p:sp>
        <p:nvSpPr>
          <p:cNvPr id="8" name="Rectangle 3"/>
          <p:cNvSpPr txBox="1">
            <a:spLocks noChangeArrowheads="1"/>
          </p:cNvSpPr>
          <p:nvPr/>
        </p:nvSpPr>
        <p:spPr bwMode="auto">
          <a:xfrm>
            <a:off x="405692" y="198884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indent="0">
              <a:lnSpc>
                <a:spcPct val="150000"/>
              </a:lnSpc>
              <a:buFontTx/>
              <a:buNone/>
            </a:pPr>
            <a:r>
              <a:rPr lang="zh-CN" altLang="en-US" sz="2000" dirty="0" smtClean="0">
                <a:latin typeface="微软雅黑" pitchFamily="34" charset="-122"/>
                <a:ea typeface="微软雅黑" pitchFamily="34" charset="-122"/>
              </a:rPr>
              <a:t>如图所示，</a:t>
            </a:r>
            <a:r>
              <a:rPr lang="en-US" altLang="zh-CN" sz="2000" i="1" dirty="0">
                <a:latin typeface="微软雅黑" pitchFamily="34" charset="-122"/>
                <a:ea typeface="微软雅黑" pitchFamily="34" charset="-122"/>
              </a:rPr>
              <a:t> V</a:t>
            </a:r>
            <a:r>
              <a:rPr lang="en-US" altLang="zh-CN" sz="2000" dirty="0">
                <a:latin typeface="微软雅黑" pitchFamily="34" charset="-122"/>
                <a:ea typeface="微软雅黑" pitchFamily="34" charset="-122"/>
              </a:rPr>
              <a:t>0 </a:t>
            </a:r>
            <a:r>
              <a:rPr lang="zh-CN" altLang="en-US" sz="2000" dirty="0">
                <a:latin typeface="微软雅黑" pitchFamily="34" charset="-122"/>
                <a:ea typeface="微软雅黑" pitchFamily="34" charset="-122"/>
              </a:rPr>
              <a:t>为</a:t>
            </a:r>
            <a:r>
              <a:rPr lang="en-US" altLang="zh-CN" sz="2000" dirty="0">
                <a:latin typeface="微软雅黑" pitchFamily="34" charset="-122"/>
                <a:ea typeface="微软雅黑" pitchFamily="34" charset="-122"/>
              </a:rPr>
              <a:t>0.5 </a:t>
            </a:r>
            <a:r>
              <a:rPr lang="zh-CN" altLang="en-US" sz="2000" dirty="0">
                <a:latin typeface="微软雅黑" pitchFamily="34" charset="-122"/>
                <a:ea typeface="微软雅黑" pitchFamily="34" charset="-122"/>
              </a:rPr>
              <a:t>级标准直流电压表，</a:t>
            </a:r>
            <a:r>
              <a:rPr lang="en-US" altLang="zh-CN" sz="2000" i="1" dirty="0" err="1">
                <a:latin typeface="微软雅黑" pitchFamily="34" charset="-122"/>
                <a:ea typeface="微软雅黑" pitchFamily="34" charset="-122"/>
              </a:rPr>
              <a:t>Vx</a:t>
            </a:r>
            <a:r>
              <a:rPr lang="en-US" altLang="zh-CN" sz="2000" i="1"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为被校准的万用表</a:t>
            </a:r>
            <a:r>
              <a:rPr lang="zh-CN" altLang="en-US" sz="2000" dirty="0" smtClean="0">
                <a:latin typeface="微软雅黑" pitchFamily="34" charset="-122"/>
                <a:ea typeface="微软雅黑" pitchFamily="34" charset="-122"/>
              </a:rPr>
              <a:t>，</a:t>
            </a:r>
            <a:r>
              <a:rPr lang="en-US" altLang="zh-CN" sz="2000" i="1" dirty="0" smtClean="0">
                <a:latin typeface="微软雅黑" pitchFamily="34" charset="-122"/>
                <a:ea typeface="微软雅黑" pitchFamily="34" charset="-122"/>
              </a:rPr>
              <a:t>U</a:t>
            </a:r>
            <a:r>
              <a:rPr lang="en-US" altLang="zh-CN" sz="2000" dirty="0" smtClean="0">
                <a:latin typeface="微软雅黑" pitchFamily="34" charset="-122"/>
                <a:ea typeface="微软雅黑" pitchFamily="34" charset="-122"/>
              </a:rPr>
              <a:t>0 </a:t>
            </a:r>
            <a:r>
              <a:rPr lang="zh-CN" altLang="en-US" sz="2000" dirty="0">
                <a:latin typeface="微软雅黑" pitchFamily="34" charset="-122"/>
                <a:ea typeface="微软雅黑" pitchFamily="34" charset="-122"/>
              </a:rPr>
              <a:t>为标准表测得的被测电压值（可看作实际值），</a:t>
            </a:r>
            <a:r>
              <a:rPr lang="en-US" altLang="zh-CN" sz="2000" i="1" dirty="0" err="1">
                <a:latin typeface="微软雅黑" pitchFamily="34" charset="-122"/>
                <a:ea typeface="微软雅黑" pitchFamily="34" charset="-122"/>
              </a:rPr>
              <a:t>Ux</a:t>
            </a:r>
            <a:r>
              <a:rPr lang="en-US" altLang="zh-CN" sz="2000" i="1" dirty="0">
                <a:latin typeface="微软雅黑" pitchFamily="34" charset="-122"/>
                <a:ea typeface="微软雅黑" pitchFamily="34" charset="-122"/>
              </a:rPr>
              <a:t> </a:t>
            </a:r>
            <a:r>
              <a:rPr lang="zh-CN" altLang="en-US" sz="2000" dirty="0">
                <a:latin typeface="微软雅黑" pitchFamily="34" charset="-122"/>
                <a:ea typeface="微软雅黑" pitchFamily="34" charset="-122"/>
              </a:rPr>
              <a:t>为被校表的读数。</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36734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b="6273"/>
          <a:stretch>
            <a:fillRect/>
          </a:stretch>
        </p:blipFill>
        <p:spPr bwMode="auto">
          <a:xfrm>
            <a:off x="4716016" y="3284984"/>
            <a:ext cx="418382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259632" y="5949280"/>
            <a:ext cx="2592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直流电压挡校试电路</a:t>
            </a:r>
          </a:p>
        </p:txBody>
      </p:sp>
      <p:sp>
        <p:nvSpPr>
          <p:cNvPr id="12" name="Text Box 7"/>
          <p:cNvSpPr txBox="1">
            <a:spLocks noChangeArrowheads="1"/>
          </p:cNvSpPr>
          <p:nvPr/>
        </p:nvSpPr>
        <p:spPr bwMode="auto">
          <a:xfrm>
            <a:off x="5796136" y="5877272"/>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直流电压挡校试值</a:t>
            </a:r>
          </a:p>
        </p:txBody>
      </p:sp>
    </p:spTree>
    <p:extLst>
      <p:ext uri="{BB962C8B-B14F-4D97-AF65-F5344CB8AC3E}">
        <p14:creationId xmlns:p14="http://schemas.microsoft.com/office/powerpoint/2010/main" val="3780635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484784"/>
            <a:ext cx="396044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进行直流电压挡的校试</a:t>
            </a:r>
            <a:endParaRPr lang="zh-CN" altLang="en-US" sz="2400" b="1" dirty="0">
              <a:solidFill>
                <a:schemeClr val="tx1"/>
              </a:solidFill>
              <a:latin typeface="微软雅黑" pitchFamily="34" charset="-122"/>
              <a:ea typeface="微软雅黑" pitchFamily="34" charset="-122"/>
            </a:endParaRPr>
          </a:p>
        </p:txBody>
      </p:sp>
      <p:sp>
        <p:nvSpPr>
          <p:cNvPr id="8" name="Rectangle 3"/>
          <p:cNvSpPr txBox="1">
            <a:spLocks noChangeArrowheads="1"/>
          </p:cNvSpPr>
          <p:nvPr/>
        </p:nvSpPr>
        <p:spPr bwMode="auto">
          <a:xfrm>
            <a:off x="405692" y="198884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indent="0">
              <a:lnSpc>
                <a:spcPct val="150000"/>
              </a:lnSpc>
              <a:buFontTx/>
              <a:buNone/>
            </a:pPr>
            <a:r>
              <a:rPr lang="zh-CN" altLang="en-US" sz="2000" dirty="0">
                <a:latin typeface="微软雅黑" pitchFamily="34" charset="-122"/>
                <a:ea typeface="微软雅黑" pitchFamily="34" charset="-122"/>
              </a:rPr>
              <a:t>被校表分别放置在</a:t>
            </a:r>
            <a:r>
              <a:rPr lang="zh-CN" altLang="en-US" sz="2000" dirty="0" smtClean="0">
                <a:latin typeface="微软雅黑" pitchFamily="34" charset="-122"/>
                <a:ea typeface="微软雅黑" pitchFamily="34" charset="-122"/>
              </a:rPr>
              <a:t>直流电压的</a:t>
            </a:r>
            <a:r>
              <a:rPr lang="zh-CN" altLang="en-US" sz="2000" dirty="0">
                <a:latin typeface="微软雅黑" pitchFamily="34" charset="-122"/>
                <a:ea typeface="微软雅黑" pitchFamily="34" charset="-122"/>
              </a:rPr>
              <a:t>各挡上，标准表相应放置在直流电压各量程上，调节稳压电源的输出电压</a:t>
            </a:r>
            <a:r>
              <a:rPr lang="en-US" altLang="zh-CN" sz="2000" i="1" dirty="0" err="1">
                <a:latin typeface="微软雅黑" pitchFamily="34" charset="-122"/>
                <a:ea typeface="微软雅黑" pitchFamily="34" charset="-122"/>
              </a:rPr>
              <a:t>V</a:t>
            </a:r>
            <a:r>
              <a:rPr lang="en-US" altLang="zh-CN" sz="2000" dirty="0" err="1">
                <a:latin typeface="微软雅黑" pitchFamily="34" charset="-122"/>
                <a:ea typeface="微软雅黑" pitchFamily="34" charset="-122"/>
              </a:rPr>
              <a:t>s</a:t>
            </a:r>
            <a:r>
              <a:rPr lang="zh-CN" altLang="en-US" sz="2000" dirty="0">
                <a:latin typeface="微软雅黑" pitchFamily="34" charset="-122"/>
                <a:ea typeface="微软雅黑" pitchFamily="34" charset="-122"/>
              </a:rPr>
              <a:t>，使被校表的指针依次指在标尺的整刻度处，即如图所示的</a:t>
            </a:r>
            <a:r>
              <a:rPr lang="en-US" altLang="zh-CN" sz="2000" i="1" dirty="0">
                <a:latin typeface="微软雅黑" pitchFamily="34" charset="-122"/>
                <a:ea typeface="微软雅黑" pitchFamily="34" charset="-122"/>
              </a:rPr>
              <a:t>A</a:t>
            </a:r>
            <a:r>
              <a:rPr lang="zh-CN" altLang="en-US" sz="2000" dirty="0">
                <a:latin typeface="微软雅黑" pitchFamily="34" charset="-122"/>
                <a:ea typeface="微软雅黑" pitchFamily="34" charset="-122"/>
              </a:rPr>
              <a:t>、</a:t>
            </a:r>
            <a:r>
              <a:rPr lang="en-US" altLang="zh-CN" sz="2000" i="1" dirty="0">
                <a:latin typeface="微软雅黑" pitchFamily="34" charset="-122"/>
                <a:ea typeface="微软雅黑" pitchFamily="34" charset="-122"/>
              </a:rPr>
              <a:t>B</a:t>
            </a:r>
            <a:r>
              <a:rPr lang="zh-CN" altLang="en-US" sz="2000" dirty="0">
                <a:latin typeface="微软雅黑" pitchFamily="34" charset="-122"/>
                <a:ea typeface="微软雅黑" pitchFamily="34" charset="-122"/>
              </a:rPr>
              <a:t>、</a:t>
            </a:r>
            <a:r>
              <a:rPr lang="en-US" altLang="zh-CN" sz="2000" i="1" dirty="0">
                <a:latin typeface="微软雅黑" pitchFamily="34" charset="-122"/>
                <a:ea typeface="微软雅黑" pitchFamily="34" charset="-122"/>
              </a:rPr>
              <a:t>C</a:t>
            </a:r>
            <a:r>
              <a:rPr lang="zh-CN" altLang="en-US" sz="2000" dirty="0">
                <a:latin typeface="微软雅黑" pitchFamily="34" charset="-122"/>
                <a:ea typeface="微软雅黑" pitchFamily="34" charset="-122"/>
              </a:rPr>
              <a:t>、</a:t>
            </a:r>
            <a:r>
              <a:rPr lang="en-US" altLang="zh-CN" sz="2000" i="1" dirty="0">
                <a:latin typeface="微软雅黑" pitchFamily="34" charset="-122"/>
                <a:ea typeface="微软雅黑" pitchFamily="34" charset="-122"/>
              </a:rPr>
              <a:t>D</a:t>
            </a:r>
            <a:r>
              <a:rPr lang="zh-CN" altLang="en-US" sz="2000" dirty="0">
                <a:latin typeface="微软雅黑" pitchFamily="34" charset="-122"/>
                <a:ea typeface="微软雅黑" pitchFamily="34" charset="-122"/>
              </a:rPr>
              <a:t>、</a:t>
            </a:r>
            <a:r>
              <a:rPr lang="en-US" altLang="zh-CN" sz="2000" i="1" dirty="0">
                <a:latin typeface="微软雅黑" pitchFamily="34" charset="-122"/>
                <a:ea typeface="微软雅黑" pitchFamily="34" charset="-122"/>
              </a:rPr>
              <a:t>E </a:t>
            </a:r>
            <a:r>
              <a:rPr lang="zh-CN" altLang="en-US" sz="2000" dirty="0">
                <a:latin typeface="微软雅黑" pitchFamily="34" charset="-122"/>
                <a:ea typeface="微软雅黑" pitchFamily="34" charset="-122"/>
              </a:rPr>
              <a:t>五个位置上，分别记下标准表和被校表的读数</a:t>
            </a:r>
            <a:r>
              <a:rPr lang="en-US" altLang="zh-CN" sz="2000" i="1" dirty="0">
                <a:latin typeface="微软雅黑" pitchFamily="34" charset="-122"/>
                <a:ea typeface="微软雅黑" pitchFamily="34" charset="-122"/>
              </a:rPr>
              <a:t>U</a:t>
            </a:r>
            <a:r>
              <a:rPr lang="en-US" altLang="zh-CN" sz="2000" dirty="0">
                <a:latin typeface="微软雅黑" pitchFamily="34" charset="-122"/>
                <a:ea typeface="微软雅黑" pitchFamily="34" charset="-122"/>
              </a:rPr>
              <a:t>0 </a:t>
            </a:r>
            <a:r>
              <a:rPr lang="zh-CN" altLang="en-US" sz="2000" dirty="0">
                <a:latin typeface="微软雅黑" pitchFamily="34" charset="-122"/>
                <a:ea typeface="微软雅黑" pitchFamily="34" charset="-122"/>
              </a:rPr>
              <a:t>和</a:t>
            </a:r>
            <a:r>
              <a:rPr lang="en-US" altLang="zh-CN" sz="2000" i="1" dirty="0" err="1" smtClean="0">
                <a:latin typeface="微软雅黑" pitchFamily="34" charset="-122"/>
                <a:ea typeface="微软雅黑" pitchFamily="34" charset="-122"/>
              </a:rPr>
              <a:t>Ux</a:t>
            </a:r>
            <a:r>
              <a:rPr lang="zh-CN" altLang="en-US" sz="2000" i="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6"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095616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67544" y="213285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buFontTx/>
              <a:buNone/>
            </a:pPr>
            <a:r>
              <a:rPr lang="zh-CN" altLang="en-US" sz="2000" b="1" dirty="0" smtClean="0">
                <a:latin typeface="Times New Roman" pitchFamily="18" charset="0"/>
                <a:ea typeface="微软雅黑" pitchFamily="34" charset="-122"/>
              </a:rPr>
              <a:t>根据调试结果，记录表格。</a:t>
            </a:r>
            <a:endParaRPr lang="zh-CN" altLang="en-US" sz="2000" b="1" dirty="0">
              <a:latin typeface="Times New Roman" pitchFamily="18" charset="0"/>
              <a:ea typeface="微软雅黑" pitchFamily="34" charset="-122"/>
            </a:endParaRPr>
          </a:p>
        </p:txBody>
      </p:sp>
      <p:pic>
        <p:nvPicPr>
          <p:cNvPr id="7" name="Picture 4"/>
          <p:cNvPicPr>
            <a:picLocks noChangeAspect="1" noChangeArrowheads="1"/>
          </p:cNvPicPr>
          <p:nvPr/>
        </p:nvPicPr>
        <p:blipFill>
          <a:blip r:embed="rId2"/>
          <a:srcRect/>
          <a:stretch>
            <a:fillRect/>
          </a:stretch>
        </p:blipFill>
        <p:spPr bwMode="auto">
          <a:xfrm>
            <a:off x="1331639" y="2799389"/>
            <a:ext cx="6480722" cy="340007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 name="矩形 18"/>
          <p:cNvSpPr>
            <a:spLocks noChangeArrowheads="1"/>
          </p:cNvSpPr>
          <p:nvPr/>
        </p:nvSpPr>
        <p:spPr bwMode="auto">
          <a:xfrm>
            <a:off x="3635896" y="2348880"/>
            <a:ext cx="1889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rgbClr val="C00000"/>
                </a:solidFill>
                <a:ea typeface="微软雅黑" pitchFamily="34" charset="-122"/>
              </a:rPr>
              <a:t>直流电压挡校试</a:t>
            </a:r>
          </a:p>
        </p:txBody>
      </p:sp>
      <p:sp>
        <p:nvSpPr>
          <p:cNvPr id="10" name="Rectangle 2"/>
          <p:cNvSpPr>
            <a:spLocks noChangeArrowheads="1"/>
          </p:cNvSpPr>
          <p:nvPr/>
        </p:nvSpPr>
        <p:spPr bwMode="auto">
          <a:xfrm>
            <a:off x="611560" y="1484784"/>
            <a:ext cx="396044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进行直流电压挡的校试</a:t>
            </a:r>
            <a:endParaRPr lang="zh-CN" altLang="en-US" sz="2400" b="1" dirty="0">
              <a:solidFill>
                <a:schemeClr val="tx1"/>
              </a:solidFill>
              <a:latin typeface="微软雅黑" pitchFamily="34" charset="-122"/>
              <a:ea typeface="微软雅黑" pitchFamily="34" charset="-122"/>
            </a:endParaRPr>
          </a:p>
        </p:txBody>
      </p:sp>
      <p:sp>
        <p:nvSpPr>
          <p:cNvPr id="11"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072708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55576" y="1340768"/>
            <a:ext cx="374441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进行直流电压挡的校试</a:t>
            </a:r>
            <a:endParaRPr lang="zh-CN" altLang="en-US" sz="2400" b="1" dirty="0">
              <a:solidFill>
                <a:schemeClr val="tx1"/>
              </a:solidFill>
              <a:latin typeface="微软雅黑" pitchFamily="34" charset="-122"/>
              <a:ea typeface="微软雅黑" pitchFamily="34" charset="-122"/>
            </a:endParaRPr>
          </a:p>
        </p:txBody>
      </p:sp>
      <p:sp>
        <p:nvSpPr>
          <p:cNvPr id="9" name="矩形 18"/>
          <p:cNvSpPr>
            <a:spLocks noChangeArrowheads="1"/>
          </p:cNvSpPr>
          <p:nvPr/>
        </p:nvSpPr>
        <p:spPr bwMode="auto">
          <a:xfrm>
            <a:off x="3419872" y="1988840"/>
            <a:ext cx="2880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smtClean="0">
                <a:ea typeface="微软雅黑" pitchFamily="34" charset="-122"/>
              </a:rPr>
              <a:t>直流电压挡常见故障分析</a:t>
            </a:r>
            <a:endParaRPr lang="zh-CN" altLang="en-US" dirty="0">
              <a:ea typeface="微软雅黑" pitchFamily="34" charset="-122"/>
            </a:endParaRPr>
          </a:p>
        </p:txBody>
      </p:sp>
      <p:graphicFrame>
        <p:nvGraphicFramePr>
          <p:cNvPr id="10" name="Group 82"/>
          <p:cNvGraphicFramePr>
            <a:graphicFrameLocks noGrp="1"/>
          </p:cNvGraphicFramePr>
          <p:nvPr>
            <p:ph idx="4294967295"/>
            <p:extLst>
              <p:ext uri="{D42A27DB-BD31-4B8C-83A1-F6EECF244321}">
                <p14:modId xmlns:p14="http://schemas.microsoft.com/office/powerpoint/2010/main" val="1166445825"/>
              </p:ext>
            </p:extLst>
          </p:nvPr>
        </p:nvGraphicFramePr>
        <p:xfrm>
          <a:off x="683568" y="2492896"/>
          <a:ext cx="8136904" cy="3686102"/>
        </p:xfrm>
        <a:graphic>
          <a:graphicData uri="http://schemas.openxmlformats.org/drawingml/2006/table">
            <a:tbl>
              <a:tblPr/>
              <a:tblGrid>
                <a:gridCol w="3954754"/>
                <a:gridCol w="4182150"/>
              </a:tblGrid>
              <a:tr h="0">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故障现象</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原因分析</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037">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表针无指示</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、电压部分开关公共接点脱焊</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、最小量程档倍增电阻断线或损坏</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141">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某量程档不工作，而其它档工作</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、转换开关接触不好或烧坏触点</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、转换开关触点接线或附加电阻断线、脱焊</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037">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小量程误差大，随量程增大误差变小</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小量程倍增电阻有故障，如短路、虚焊等</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8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某量程显著不准确，该档之前的档位都正常；该档以后各档随量程增大，误差反而变小。</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该量程倍增电阻有故障，如短路、虚焊等</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977">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检查至某一档后，各档都不通</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开始出现不通时的那个量程倍增电阻虚焊等</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553890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628800"/>
            <a:ext cx="381642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进行交流电压挡的校试</a:t>
            </a:r>
            <a:endParaRPr lang="zh-CN" altLang="en-US" sz="2400" b="1" dirty="0">
              <a:solidFill>
                <a:schemeClr val="tx1"/>
              </a:solidFill>
              <a:latin typeface="微软雅黑" pitchFamily="34" charset="-122"/>
              <a:ea typeface="微软雅黑" pitchFamily="34" charset="-122"/>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6838"/>
            <a:ext cx="37798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b="7553"/>
          <a:stretch>
            <a:fillRect/>
          </a:stretch>
        </p:blipFill>
        <p:spPr bwMode="auto">
          <a:xfrm>
            <a:off x="4211638" y="2636838"/>
            <a:ext cx="38893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755650" y="5013325"/>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交流电压挡校试电路</a:t>
            </a:r>
          </a:p>
        </p:txBody>
      </p:sp>
      <p:sp>
        <p:nvSpPr>
          <p:cNvPr id="12" name="Text Box 7"/>
          <p:cNvSpPr txBox="1">
            <a:spLocks noChangeArrowheads="1"/>
          </p:cNvSpPr>
          <p:nvPr/>
        </p:nvSpPr>
        <p:spPr bwMode="auto">
          <a:xfrm>
            <a:off x="5148263" y="4941888"/>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交流电压挡校试值</a:t>
            </a:r>
          </a:p>
        </p:txBody>
      </p:sp>
      <p:sp>
        <p:nvSpPr>
          <p:cNvPr id="15"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5473028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91"/>
          <p:cNvGrpSpPr>
            <a:grpSpLocks/>
          </p:cNvGrpSpPr>
          <p:nvPr/>
        </p:nvGrpSpPr>
        <p:grpSpPr bwMode="auto">
          <a:xfrm>
            <a:off x="1042491" y="2860563"/>
            <a:ext cx="7273925" cy="3321050"/>
            <a:chOff x="839" y="1026"/>
            <a:chExt cx="4490" cy="2092"/>
          </a:xfrm>
        </p:grpSpPr>
        <p:sp>
          <p:nvSpPr>
            <p:cNvPr id="10" name="Rectangle 232"/>
            <p:cNvSpPr>
              <a:spLocks noChangeArrowheads="1"/>
            </p:cNvSpPr>
            <p:nvPr/>
          </p:nvSpPr>
          <p:spPr bwMode="auto">
            <a:xfrm>
              <a:off x="5092" y="2792"/>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14" name="Rectangle 231"/>
            <p:cNvSpPr>
              <a:spLocks noChangeArrowheads="1"/>
            </p:cNvSpPr>
            <p:nvPr/>
          </p:nvSpPr>
          <p:spPr bwMode="auto">
            <a:xfrm>
              <a:off x="4667" y="2792"/>
              <a:ext cx="4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15" name="Rectangle 230"/>
            <p:cNvSpPr>
              <a:spLocks noChangeArrowheads="1"/>
            </p:cNvSpPr>
            <p:nvPr/>
          </p:nvSpPr>
          <p:spPr bwMode="auto">
            <a:xfrm>
              <a:off x="4384" y="2792"/>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16" name="Rectangle 229"/>
            <p:cNvSpPr>
              <a:spLocks noChangeArrowheads="1"/>
            </p:cNvSpPr>
            <p:nvPr/>
          </p:nvSpPr>
          <p:spPr bwMode="auto">
            <a:xfrm>
              <a:off x="4147" y="2792"/>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17" name="Rectangle 228"/>
            <p:cNvSpPr>
              <a:spLocks noChangeArrowheads="1"/>
            </p:cNvSpPr>
            <p:nvPr/>
          </p:nvSpPr>
          <p:spPr bwMode="auto">
            <a:xfrm>
              <a:off x="3864" y="2792"/>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18" name="Rectangle 227"/>
            <p:cNvSpPr>
              <a:spLocks noChangeArrowheads="1"/>
            </p:cNvSpPr>
            <p:nvPr/>
          </p:nvSpPr>
          <p:spPr bwMode="auto">
            <a:xfrm>
              <a:off x="3670" y="2792"/>
              <a:ext cx="19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19" name="Rectangle 226"/>
            <p:cNvSpPr>
              <a:spLocks noChangeArrowheads="1"/>
            </p:cNvSpPr>
            <p:nvPr/>
          </p:nvSpPr>
          <p:spPr bwMode="auto">
            <a:xfrm>
              <a:off x="3379" y="2792"/>
              <a:ext cx="2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0" name="Rectangle 225"/>
            <p:cNvSpPr>
              <a:spLocks noChangeArrowheads="1"/>
            </p:cNvSpPr>
            <p:nvPr/>
          </p:nvSpPr>
          <p:spPr bwMode="auto">
            <a:xfrm>
              <a:off x="3154" y="2792"/>
              <a:ext cx="2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1" name="Rectangle 224"/>
            <p:cNvSpPr>
              <a:spLocks noChangeArrowheads="1"/>
            </p:cNvSpPr>
            <p:nvPr/>
          </p:nvSpPr>
          <p:spPr bwMode="auto">
            <a:xfrm>
              <a:off x="2966" y="2792"/>
              <a:ext cx="18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2" name="Rectangle 223"/>
            <p:cNvSpPr>
              <a:spLocks noChangeArrowheads="1"/>
            </p:cNvSpPr>
            <p:nvPr/>
          </p:nvSpPr>
          <p:spPr bwMode="auto">
            <a:xfrm>
              <a:off x="2729" y="2792"/>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3" name="Rectangle 222"/>
            <p:cNvSpPr>
              <a:spLocks noChangeArrowheads="1"/>
            </p:cNvSpPr>
            <p:nvPr/>
          </p:nvSpPr>
          <p:spPr bwMode="auto">
            <a:xfrm>
              <a:off x="2493" y="2792"/>
              <a:ext cx="23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4" name="Rectangle 221"/>
            <p:cNvSpPr>
              <a:spLocks noChangeArrowheads="1"/>
            </p:cNvSpPr>
            <p:nvPr/>
          </p:nvSpPr>
          <p:spPr bwMode="auto">
            <a:xfrm>
              <a:off x="2304" y="2792"/>
              <a:ext cx="18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5" name="Rectangle 220"/>
            <p:cNvSpPr>
              <a:spLocks noChangeArrowheads="1"/>
            </p:cNvSpPr>
            <p:nvPr/>
          </p:nvSpPr>
          <p:spPr bwMode="auto">
            <a:xfrm>
              <a:off x="2002" y="2792"/>
              <a:ext cx="30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6" name="Rectangle 219"/>
            <p:cNvSpPr>
              <a:spLocks noChangeArrowheads="1"/>
            </p:cNvSpPr>
            <p:nvPr/>
          </p:nvSpPr>
          <p:spPr bwMode="auto">
            <a:xfrm>
              <a:off x="1784" y="2792"/>
              <a:ext cx="21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7" name="Rectangle 218"/>
            <p:cNvSpPr>
              <a:spLocks noChangeArrowheads="1"/>
            </p:cNvSpPr>
            <p:nvPr/>
          </p:nvSpPr>
          <p:spPr bwMode="auto">
            <a:xfrm>
              <a:off x="1494" y="2792"/>
              <a:ext cx="29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8" name="Rectangle 217"/>
            <p:cNvSpPr>
              <a:spLocks noChangeArrowheads="1"/>
            </p:cNvSpPr>
            <p:nvPr/>
          </p:nvSpPr>
          <p:spPr bwMode="auto">
            <a:xfrm>
              <a:off x="1237" y="2792"/>
              <a:ext cx="25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29" name="Rectangle 216"/>
            <p:cNvSpPr>
              <a:spLocks noChangeArrowheads="1"/>
            </p:cNvSpPr>
            <p:nvPr/>
          </p:nvSpPr>
          <p:spPr bwMode="auto">
            <a:xfrm>
              <a:off x="839" y="2792"/>
              <a:ext cx="39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b="1" dirty="0">
                  <a:solidFill>
                    <a:schemeClr val="tx1"/>
                  </a:solidFill>
                  <a:latin typeface="Times New Roman" pitchFamily="18" charset="0"/>
                  <a:ea typeface="微软雅黑" pitchFamily="34" charset="-122"/>
                  <a:cs typeface="Times New Roman" pitchFamily="18" charset="0"/>
                </a:rPr>
                <a:t>1000 V</a:t>
              </a:r>
              <a:endParaRPr lang="en-US" altLang="zh-CN" sz="1400" dirty="0">
                <a:solidFill>
                  <a:schemeClr val="tx1"/>
                </a:solidFill>
                <a:ea typeface="微软雅黑" pitchFamily="34" charset="-122"/>
              </a:endParaRPr>
            </a:p>
          </p:txBody>
        </p:sp>
        <p:sp>
          <p:nvSpPr>
            <p:cNvPr id="30" name="Rectangle 215"/>
            <p:cNvSpPr>
              <a:spLocks noChangeArrowheads="1"/>
            </p:cNvSpPr>
            <p:nvPr/>
          </p:nvSpPr>
          <p:spPr bwMode="auto">
            <a:xfrm>
              <a:off x="5092" y="2466"/>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1" name="Rectangle 214"/>
            <p:cNvSpPr>
              <a:spLocks noChangeArrowheads="1"/>
            </p:cNvSpPr>
            <p:nvPr/>
          </p:nvSpPr>
          <p:spPr bwMode="auto">
            <a:xfrm>
              <a:off x="4667" y="2466"/>
              <a:ext cx="4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2" name="Rectangle 213"/>
            <p:cNvSpPr>
              <a:spLocks noChangeArrowheads="1"/>
            </p:cNvSpPr>
            <p:nvPr/>
          </p:nvSpPr>
          <p:spPr bwMode="auto">
            <a:xfrm>
              <a:off x="4384" y="2466"/>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3" name="Rectangle 212"/>
            <p:cNvSpPr>
              <a:spLocks noChangeArrowheads="1"/>
            </p:cNvSpPr>
            <p:nvPr/>
          </p:nvSpPr>
          <p:spPr bwMode="auto">
            <a:xfrm>
              <a:off x="4147" y="2466"/>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4" name="Rectangle 211"/>
            <p:cNvSpPr>
              <a:spLocks noChangeArrowheads="1"/>
            </p:cNvSpPr>
            <p:nvPr/>
          </p:nvSpPr>
          <p:spPr bwMode="auto">
            <a:xfrm>
              <a:off x="3864" y="2466"/>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5" name="Rectangle 210"/>
            <p:cNvSpPr>
              <a:spLocks noChangeArrowheads="1"/>
            </p:cNvSpPr>
            <p:nvPr/>
          </p:nvSpPr>
          <p:spPr bwMode="auto">
            <a:xfrm>
              <a:off x="3670" y="2466"/>
              <a:ext cx="19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6" name="Rectangle 209"/>
            <p:cNvSpPr>
              <a:spLocks noChangeArrowheads="1"/>
            </p:cNvSpPr>
            <p:nvPr/>
          </p:nvSpPr>
          <p:spPr bwMode="auto">
            <a:xfrm>
              <a:off x="3379" y="2466"/>
              <a:ext cx="2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7" name="Rectangle 208"/>
            <p:cNvSpPr>
              <a:spLocks noChangeArrowheads="1"/>
            </p:cNvSpPr>
            <p:nvPr/>
          </p:nvSpPr>
          <p:spPr bwMode="auto">
            <a:xfrm>
              <a:off x="3154" y="2466"/>
              <a:ext cx="2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8" name="Rectangle 207"/>
            <p:cNvSpPr>
              <a:spLocks noChangeArrowheads="1"/>
            </p:cNvSpPr>
            <p:nvPr/>
          </p:nvSpPr>
          <p:spPr bwMode="auto">
            <a:xfrm>
              <a:off x="2966" y="2466"/>
              <a:ext cx="18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39" name="Rectangle 206"/>
            <p:cNvSpPr>
              <a:spLocks noChangeArrowheads="1"/>
            </p:cNvSpPr>
            <p:nvPr/>
          </p:nvSpPr>
          <p:spPr bwMode="auto">
            <a:xfrm>
              <a:off x="2729" y="2466"/>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0" name="Rectangle 205"/>
            <p:cNvSpPr>
              <a:spLocks noChangeArrowheads="1"/>
            </p:cNvSpPr>
            <p:nvPr/>
          </p:nvSpPr>
          <p:spPr bwMode="auto">
            <a:xfrm>
              <a:off x="2493" y="2466"/>
              <a:ext cx="23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1" name="Rectangle 204"/>
            <p:cNvSpPr>
              <a:spLocks noChangeArrowheads="1"/>
            </p:cNvSpPr>
            <p:nvPr/>
          </p:nvSpPr>
          <p:spPr bwMode="auto">
            <a:xfrm>
              <a:off x="2304" y="2466"/>
              <a:ext cx="18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2" name="Rectangle 203"/>
            <p:cNvSpPr>
              <a:spLocks noChangeArrowheads="1"/>
            </p:cNvSpPr>
            <p:nvPr/>
          </p:nvSpPr>
          <p:spPr bwMode="auto">
            <a:xfrm>
              <a:off x="2002" y="2466"/>
              <a:ext cx="30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3" name="Rectangle 202"/>
            <p:cNvSpPr>
              <a:spLocks noChangeArrowheads="1"/>
            </p:cNvSpPr>
            <p:nvPr/>
          </p:nvSpPr>
          <p:spPr bwMode="auto">
            <a:xfrm>
              <a:off x="1784" y="2466"/>
              <a:ext cx="21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4" name="Rectangle 201"/>
            <p:cNvSpPr>
              <a:spLocks noChangeArrowheads="1"/>
            </p:cNvSpPr>
            <p:nvPr/>
          </p:nvSpPr>
          <p:spPr bwMode="auto">
            <a:xfrm>
              <a:off x="1494" y="2466"/>
              <a:ext cx="29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5" name="Rectangle 200"/>
            <p:cNvSpPr>
              <a:spLocks noChangeArrowheads="1"/>
            </p:cNvSpPr>
            <p:nvPr/>
          </p:nvSpPr>
          <p:spPr bwMode="auto">
            <a:xfrm>
              <a:off x="1237" y="2466"/>
              <a:ext cx="25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6" name="Rectangle 199"/>
            <p:cNvSpPr>
              <a:spLocks noChangeArrowheads="1"/>
            </p:cNvSpPr>
            <p:nvPr/>
          </p:nvSpPr>
          <p:spPr bwMode="auto">
            <a:xfrm>
              <a:off x="839" y="2466"/>
              <a:ext cx="39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b="1" dirty="0">
                  <a:solidFill>
                    <a:schemeClr val="tx1"/>
                  </a:solidFill>
                  <a:latin typeface="Times New Roman" pitchFamily="18" charset="0"/>
                  <a:ea typeface="微软雅黑" pitchFamily="34" charset="-122"/>
                  <a:cs typeface="Times New Roman" pitchFamily="18" charset="0"/>
                </a:rPr>
                <a:t>500 V</a:t>
              </a:r>
              <a:endParaRPr lang="en-US" altLang="zh-CN" sz="1400" dirty="0">
                <a:solidFill>
                  <a:schemeClr val="tx1"/>
                </a:solidFill>
                <a:ea typeface="微软雅黑" pitchFamily="34" charset="-122"/>
              </a:endParaRPr>
            </a:p>
          </p:txBody>
        </p:sp>
        <p:sp>
          <p:nvSpPr>
            <p:cNvPr id="47" name="Rectangle 198"/>
            <p:cNvSpPr>
              <a:spLocks noChangeArrowheads="1"/>
            </p:cNvSpPr>
            <p:nvPr/>
          </p:nvSpPr>
          <p:spPr bwMode="auto">
            <a:xfrm>
              <a:off x="5092" y="2140"/>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8" name="Rectangle 197"/>
            <p:cNvSpPr>
              <a:spLocks noChangeArrowheads="1"/>
            </p:cNvSpPr>
            <p:nvPr/>
          </p:nvSpPr>
          <p:spPr bwMode="auto">
            <a:xfrm>
              <a:off x="4667" y="2140"/>
              <a:ext cx="4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49" name="Rectangle 196"/>
            <p:cNvSpPr>
              <a:spLocks noChangeArrowheads="1"/>
            </p:cNvSpPr>
            <p:nvPr/>
          </p:nvSpPr>
          <p:spPr bwMode="auto">
            <a:xfrm>
              <a:off x="4384" y="2140"/>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0" name="Rectangle 195"/>
            <p:cNvSpPr>
              <a:spLocks noChangeArrowheads="1"/>
            </p:cNvSpPr>
            <p:nvPr/>
          </p:nvSpPr>
          <p:spPr bwMode="auto">
            <a:xfrm>
              <a:off x="4147" y="2140"/>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1" name="Rectangle 194"/>
            <p:cNvSpPr>
              <a:spLocks noChangeArrowheads="1"/>
            </p:cNvSpPr>
            <p:nvPr/>
          </p:nvSpPr>
          <p:spPr bwMode="auto">
            <a:xfrm>
              <a:off x="3864" y="2140"/>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2" name="Rectangle 193"/>
            <p:cNvSpPr>
              <a:spLocks noChangeArrowheads="1"/>
            </p:cNvSpPr>
            <p:nvPr/>
          </p:nvSpPr>
          <p:spPr bwMode="auto">
            <a:xfrm>
              <a:off x="3670" y="2140"/>
              <a:ext cx="19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3" name="Rectangle 192"/>
            <p:cNvSpPr>
              <a:spLocks noChangeArrowheads="1"/>
            </p:cNvSpPr>
            <p:nvPr/>
          </p:nvSpPr>
          <p:spPr bwMode="auto">
            <a:xfrm>
              <a:off x="3379" y="2140"/>
              <a:ext cx="2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4" name="Rectangle 191"/>
            <p:cNvSpPr>
              <a:spLocks noChangeArrowheads="1"/>
            </p:cNvSpPr>
            <p:nvPr/>
          </p:nvSpPr>
          <p:spPr bwMode="auto">
            <a:xfrm>
              <a:off x="3154" y="2140"/>
              <a:ext cx="2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5" name="Rectangle 190"/>
            <p:cNvSpPr>
              <a:spLocks noChangeArrowheads="1"/>
            </p:cNvSpPr>
            <p:nvPr/>
          </p:nvSpPr>
          <p:spPr bwMode="auto">
            <a:xfrm>
              <a:off x="2966" y="2140"/>
              <a:ext cx="18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6" name="Rectangle 189"/>
            <p:cNvSpPr>
              <a:spLocks noChangeArrowheads="1"/>
            </p:cNvSpPr>
            <p:nvPr/>
          </p:nvSpPr>
          <p:spPr bwMode="auto">
            <a:xfrm>
              <a:off x="2729" y="2140"/>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7" name="Rectangle 188"/>
            <p:cNvSpPr>
              <a:spLocks noChangeArrowheads="1"/>
            </p:cNvSpPr>
            <p:nvPr/>
          </p:nvSpPr>
          <p:spPr bwMode="auto">
            <a:xfrm>
              <a:off x="2493" y="2140"/>
              <a:ext cx="23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8" name="Rectangle 187"/>
            <p:cNvSpPr>
              <a:spLocks noChangeArrowheads="1"/>
            </p:cNvSpPr>
            <p:nvPr/>
          </p:nvSpPr>
          <p:spPr bwMode="auto">
            <a:xfrm>
              <a:off x="2304" y="2140"/>
              <a:ext cx="18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59" name="Rectangle 186"/>
            <p:cNvSpPr>
              <a:spLocks noChangeArrowheads="1"/>
            </p:cNvSpPr>
            <p:nvPr/>
          </p:nvSpPr>
          <p:spPr bwMode="auto">
            <a:xfrm>
              <a:off x="2002" y="2140"/>
              <a:ext cx="30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0" name="Rectangle 185"/>
            <p:cNvSpPr>
              <a:spLocks noChangeArrowheads="1"/>
            </p:cNvSpPr>
            <p:nvPr/>
          </p:nvSpPr>
          <p:spPr bwMode="auto">
            <a:xfrm>
              <a:off x="1784" y="2140"/>
              <a:ext cx="21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1" name="Rectangle 184"/>
            <p:cNvSpPr>
              <a:spLocks noChangeArrowheads="1"/>
            </p:cNvSpPr>
            <p:nvPr/>
          </p:nvSpPr>
          <p:spPr bwMode="auto">
            <a:xfrm>
              <a:off x="1494" y="2140"/>
              <a:ext cx="29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2" name="Rectangle 183"/>
            <p:cNvSpPr>
              <a:spLocks noChangeArrowheads="1"/>
            </p:cNvSpPr>
            <p:nvPr/>
          </p:nvSpPr>
          <p:spPr bwMode="auto">
            <a:xfrm>
              <a:off x="1237" y="2140"/>
              <a:ext cx="25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3" name="Rectangle 182"/>
            <p:cNvSpPr>
              <a:spLocks noChangeArrowheads="1"/>
            </p:cNvSpPr>
            <p:nvPr/>
          </p:nvSpPr>
          <p:spPr bwMode="auto">
            <a:xfrm>
              <a:off x="839" y="2140"/>
              <a:ext cx="39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b="1" dirty="0">
                  <a:solidFill>
                    <a:schemeClr val="tx1"/>
                  </a:solidFill>
                  <a:latin typeface="Times New Roman" pitchFamily="18" charset="0"/>
                  <a:ea typeface="微软雅黑" pitchFamily="34" charset="-122"/>
                  <a:cs typeface="Times New Roman" pitchFamily="18" charset="0"/>
                </a:rPr>
                <a:t>250 V</a:t>
              </a:r>
              <a:endParaRPr lang="en-US" altLang="zh-CN" sz="1400" dirty="0">
                <a:solidFill>
                  <a:schemeClr val="tx1"/>
                </a:solidFill>
                <a:ea typeface="微软雅黑" pitchFamily="34" charset="-122"/>
              </a:endParaRPr>
            </a:p>
          </p:txBody>
        </p:sp>
        <p:sp>
          <p:nvSpPr>
            <p:cNvPr id="64" name="Rectangle 181"/>
            <p:cNvSpPr>
              <a:spLocks noChangeArrowheads="1"/>
            </p:cNvSpPr>
            <p:nvPr/>
          </p:nvSpPr>
          <p:spPr bwMode="auto">
            <a:xfrm>
              <a:off x="5092" y="1814"/>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5" name="Rectangle 180"/>
            <p:cNvSpPr>
              <a:spLocks noChangeArrowheads="1"/>
            </p:cNvSpPr>
            <p:nvPr/>
          </p:nvSpPr>
          <p:spPr bwMode="auto">
            <a:xfrm>
              <a:off x="4667" y="1814"/>
              <a:ext cx="4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6" name="Rectangle 179"/>
            <p:cNvSpPr>
              <a:spLocks noChangeArrowheads="1"/>
            </p:cNvSpPr>
            <p:nvPr/>
          </p:nvSpPr>
          <p:spPr bwMode="auto">
            <a:xfrm>
              <a:off x="4384" y="1814"/>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7" name="Rectangle 178"/>
            <p:cNvSpPr>
              <a:spLocks noChangeArrowheads="1"/>
            </p:cNvSpPr>
            <p:nvPr/>
          </p:nvSpPr>
          <p:spPr bwMode="auto">
            <a:xfrm>
              <a:off x="4147" y="1814"/>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8" name="Rectangle 177"/>
            <p:cNvSpPr>
              <a:spLocks noChangeArrowheads="1"/>
            </p:cNvSpPr>
            <p:nvPr/>
          </p:nvSpPr>
          <p:spPr bwMode="auto">
            <a:xfrm>
              <a:off x="3864" y="1814"/>
              <a:ext cx="28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69" name="Rectangle 176"/>
            <p:cNvSpPr>
              <a:spLocks noChangeArrowheads="1"/>
            </p:cNvSpPr>
            <p:nvPr/>
          </p:nvSpPr>
          <p:spPr bwMode="auto">
            <a:xfrm>
              <a:off x="3670" y="1814"/>
              <a:ext cx="19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0" name="Rectangle 175"/>
            <p:cNvSpPr>
              <a:spLocks noChangeArrowheads="1"/>
            </p:cNvSpPr>
            <p:nvPr/>
          </p:nvSpPr>
          <p:spPr bwMode="auto">
            <a:xfrm>
              <a:off x="3379" y="1814"/>
              <a:ext cx="2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1" name="Rectangle 174"/>
            <p:cNvSpPr>
              <a:spLocks noChangeArrowheads="1"/>
            </p:cNvSpPr>
            <p:nvPr/>
          </p:nvSpPr>
          <p:spPr bwMode="auto">
            <a:xfrm>
              <a:off x="3154" y="1814"/>
              <a:ext cx="2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2" name="Rectangle 173"/>
            <p:cNvSpPr>
              <a:spLocks noChangeArrowheads="1"/>
            </p:cNvSpPr>
            <p:nvPr/>
          </p:nvSpPr>
          <p:spPr bwMode="auto">
            <a:xfrm>
              <a:off x="2966" y="1814"/>
              <a:ext cx="18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3" name="Rectangle 172"/>
            <p:cNvSpPr>
              <a:spLocks noChangeArrowheads="1"/>
            </p:cNvSpPr>
            <p:nvPr/>
          </p:nvSpPr>
          <p:spPr bwMode="auto">
            <a:xfrm>
              <a:off x="2729" y="1814"/>
              <a:ext cx="2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4" name="Rectangle 171"/>
            <p:cNvSpPr>
              <a:spLocks noChangeArrowheads="1"/>
            </p:cNvSpPr>
            <p:nvPr/>
          </p:nvSpPr>
          <p:spPr bwMode="auto">
            <a:xfrm>
              <a:off x="2493" y="1814"/>
              <a:ext cx="23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5" name="Rectangle 170"/>
            <p:cNvSpPr>
              <a:spLocks noChangeArrowheads="1"/>
            </p:cNvSpPr>
            <p:nvPr/>
          </p:nvSpPr>
          <p:spPr bwMode="auto">
            <a:xfrm>
              <a:off x="2304" y="1814"/>
              <a:ext cx="18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6" name="Rectangle 169"/>
            <p:cNvSpPr>
              <a:spLocks noChangeArrowheads="1"/>
            </p:cNvSpPr>
            <p:nvPr/>
          </p:nvSpPr>
          <p:spPr bwMode="auto">
            <a:xfrm>
              <a:off x="2002" y="1814"/>
              <a:ext cx="30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7" name="Rectangle 168"/>
            <p:cNvSpPr>
              <a:spLocks noChangeArrowheads="1"/>
            </p:cNvSpPr>
            <p:nvPr/>
          </p:nvSpPr>
          <p:spPr bwMode="auto">
            <a:xfrm>
              <a:off x="1784" y="1814"/>
              <a:ext cx="21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8" name="Rectangle 167"/>
            <p:cNvSpPr>
              <a:spLocks noChangeArrowheads="1"/>
            </p:cNvSpPr>
            <p:nvPr/>
          </p:nvSpPr>
          <p:spPr bwMode="auto">
            <a:xfrm>
              <a:off x="1494" y="1814"/>
              <a:ext cx="29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79" name="Rectangle 166"/>
            <p:cNvSpPr>
              <a:spLocks noChangeArrowheads="1"/>
            </p:cNvSpPr>
            <p:nvPr/>
          </p:nvSpPr>
          <p:spPr bwMode="auto">
            <a:xfrm>
              <a:off x="1237" y="1814"/>
              <a:ext cx="25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2800" dirty="0">
                <a:solidFill>
                  <a:schemeClr val="tx1"/>
                </a:solidFill>
                <a:ea typeface="微软雅黑" pitchFamily="34" charset="-122"/>
              </a:endParaRPr>
            </a:p>
          </p:txBody>
        </p:sp>
        <p:sp>
          <p:nvSpPr>
            <p:cNvPr id="80" name="Rectangle 165"/>
            <p:cNvSpPr>
              <a:spLocks noChangeArrowheads="1"/>
            </p:cNvSpPr>
            <p:nvPr/>
          </p:nvSpPr>
          <p:spPr bwMode="auto">
            <a:xfrm>
              <a:off x="839" y="1814"/>
              <a:ext cx="39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b="1" dirty="0">
                  <a:solidFill>
                    <a:schemeClr val="tx1"/>
                  </a:solidFill>
                  <a:latin typeface="Times New Roman" pitchFamily="18" charset="0"/>
                  <a:ea typeface="微软雅黑" pitchFamily="34" charset="-122"/>
                  <a:cs typeface="Times New Roman" pitchFamily="18" charset="0"/>
                </a:rPr>
                <a:t>50 V</a:t>
              </a:r>
              <a:endParaRPr lang="en-US" altLang="zh-CN" sz="1400" dirty="0">
                <a:solidFill>
                  <a:schemeClr val="tx1"/>
                </a:solidFill>
                <a:ea typeface="微软雅黑" pitchFamily="34" charset="-122"/>
              </a:endParaRPr>
            </a:p>
          </p:txBody>
        </p:sp>
        <p:sp>
          <p:nvSpPr>
            <p:cNvPr id="81" name="Rectangle 164"/>
            <p:cNvSpPr>
              <a:spLocks noChangeArrowheads="1"/>
            </p:cNvSpPr>
            <p:nvPr/>
          </p:nvSpPr>
          <p:spPr bwMode="auto">
            <a:xfrm>
              <a:off x="5092" y="1623"/>
              <a:ext cx="237"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2" name="Rectangle 163"/>
            <p:cNvSpPr>
              <a:spLocks noChangeArrowheads="1"/>
            </p:cNvSpPr>
            <p:nvPr/>
          </p:nvSpPr>
          <p:spPr bwMode="auto">
            <a:xfrm>
              <a:off x="4667" y="1623"/>
              <a:ext cx="425"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3" name="Rectangle 162"/>
            <p:cNvSpPr>
              <a:spLocks noChangeArrowheads="1"/>
            </p:cNvSpPr>
            <p:nvPr/>
          </p:nvSpPr>
          <p:spPr bwMode="auto">
            <a:xfrm>
              <a:off x="4384" y="1623"/>
              <a:ext cx="2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4" name="Rectangle 161"/>
            <p:cNvSpPr>
              <a:spLocks noChangeArrowheads="1"/>
            </p:cNvSpPr>
            <p:nvPr/>
          </p:nvSpPr>
          <p:spPr bwMode="auto">
            <a:xfrm>
              <a:off x="4147" y="1623"/>
              <a:ext cx="237"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5" name="Rectangle 160"/>
            <p:cNvSpPr>
              <a:spLocks noChangeArrowheads="1"/>
            </p:cNvSpPr>
            <p:nvPr/>
          </p:nvSpPr>
          <p:spPr bwMode="auto">
            <a:xfrm>
              <a:off x="3864" y="1623"/>
              <a:ext cx="28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6" name="Rectangle 159"/>
            <p:cNvSpPr>
              <a:spLocks noChangeArrowheads="1"/>
            </p:cNvSpPr>
            <p:nvPr/>
          </p:nvSpPr>
          <p:spPr bwMode="auto">
            <a:xfrm>
              <a:off x="3670" y="1623"/>
              <a:ext cx="19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7" name="Rectangle 158"/>
            <p:cNvSpPr>
              <a:spLocks noChangeArrowheads="1"/>
            </p:cNvSpPr>
            <p:nvPr/>
          </p:nvSpPr>
          <p:spPr bwMode="auto">
            <a:xfrm>
              <a:off x="3379" y="1623"/>
              <a:ext cx="291"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8" name="Rectangle 157"/>
            <p:cNvSpPr>
              <a:spLocks noChangeArrowheads="1"/>
            </p:cNvSpPr>
            <p:nvPr/>
          </p:nvSpPr>
          <p:spPr bwMode="auto">
            <a:xfrm>
              <a:off x="3154" y="1623"/>
              <a:ext cx="225"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89" name="Rectangle 156"/>
            <p:cNvSpPr>
              <a:spLocks noChangeArrowheads="1"/>
            </p:cNvSpPr>
            <p:nvPr/>
          </p:nvSpPr>
          <p:spPr bwMode="auto">
            <a:xfrm>
              <a:off x="2966" y="1623"/>
              <a:ext cx="18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0" name="Rectangle 155"/>
            <p:cNvSpPr>
              <a:spLocks noChangeArrowheads="1"/>
            </p:cNvSpPr>
            <p:nvPr/>
          </p:nvSpPr>
          <p:spPr bwMode="auto">
            <a:xfrm>
              <a:off x="2729" y="1623"/>
              <a:ext cx="237"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1" name="Rectangle 154"/>
            <p:cNvSpPr>
              <a:spLocks noChangeArrowheads="1"/>
            </p:cNvSpPr>
            <p:nvPr/>
          </p:nvSpPr>
          <p:spPr bwMode="auto">
            <a:xfrm>
              <a:off x="2493" y="1623"/>
              <a:ext cx="23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2" name="Rectangle 153"/>
            <p:cNvSpPr>
              <a:spLocks noChangeArrowheads="1"/>
            </p:cNvSpPr>
            <p:nvPr/>
          </p:nvSpPr>
          <p:spPr bwMode="auto">
            <a:xfrm>
              <a:off x="2304" y="1623"/>
              <a:ext cx="189"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3" name="Rectangle 152"/>
            <p:cNvSpPr>
              <a:spLocks noChangeArrowheads="1"/>
            </p:cNvSpPr>
            <p:nvPr/>
          </p:nvSpPr>
          <p:spPr bwMode="auto">
            <a:xfrm>
              <a:off x="2002" y="1623"/>
              <a:ext cx="302"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4" name="Rectangle 151"/>
            <p:cNvSpPr>
              <a:spLocks noChangeArrowheads="1"/>
            </p:cNvSpPr>
            <p:nvPr/>
          </p:nvSpPr>
          <p:spPr bwMode="auto">
            <a:xfrm>
              <a:off x="1784" y="1623"/>
              <a:ext cx="21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5" name="Rectangle 150"/>
            <p:cNvSpPr>
              <a:spLocks noChangeArrowheads="1"/>
            </p:cNvSpPr>
            <p:nvPr/>
          </p:nvSpPr>
          <p:spPr bwMode="auto">
            <a:xfrm>
              <a:off x="1494" y="1623"/>
              <a:ext cx="29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6" name="Rectangle 149"/>
            <p:cNvSpPr>
              <a:spLocks noChangeArrowheads="1"/>
            </p:cNvSpPr>
            <p:nvPr/>
          </p:nvSpPr>
          <p:spPr bwMode="auto">
            <a:xfrm>
              <a:off x="1237" y="1623"/>
              <a:ext cx="257"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97" name="Rectangle 148"/>
            <p:cNvSpPr>
              <a:spLocks noChangeArrowheads="1"/>
            </p:cNvSpPr>
            <p:nvPr/>
          </p:nvSpPr>
          <p:spPr bwMode="auto">
            <a:xfrm>
              <a:off x="839" y="1623"/>
              <a:ext cx="39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b="1" dirty="0">
                  <a:solidFill>
                    <a:schemeClr val="tx1"/>
                  </a:solidFill>
                  <a:latin typeface="Times New Roman" pitchFamily="18" charset="0"/>
                  <a:ea typeface="微软雅黑" pitchFamily="34" charset="-122"/>
                  <a:cs typeface="Times New Roman" pitchFamily="18" charset="0"/>
                </a:rPr>
                <a:t>10 V</a:t>
              </a:r>
              <a:endParaRPr lang="en-US" altLang="zh-CN" sz="1400" dirty="0">
                <a:solidFill>
                  <a:schemeClr val="tx1"/>
                </a:solidFill>
                <a:ea typeface="微软雅黑" pitchFamily="34" charset="-122"/>
              </a:endParaRPr>
            </a:p>
          </p:txBody>
        </p:sp>
        <p:sp>
          <p:nvSpPr>
            <p:cNvPr id="98" name="Rectangle 146"/>
            <p:cNvSpPr>
              <a:spLocks noChangeArrowheads="1"/>
            </p:cNvSpPr>
            <p:nvPr/>
          </p:nvSpPr>
          <p:spPr bwMode="auto">
            <a:xfrm>
              <a:off x="4667" y="1298"/>
              <a:ext cx="42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dirty="0">
                  <a:solidFill>
                    <a:schemeClr val="tx1"/>
                  </a:solidFill>
                  <a:latin typeface="Times New Roman" pitchFamily="18" charset="0"/>
                  <a:ea typeface="微软雅黑" pitchFamily="34" charset="-122"/>
                  <a:cs typeface="Times New Roman" pitchFamily="18" charset="0"/>
                </a:rPr>
                <a:t>Δ</a:t>
              </a:r>
              <a:r>
                <a:rPr lang="en-US" altLang="zh-CN" sz="1400" i="1" dirty="0">
                  <a:solidFill>
                    <a:schemeClr val="tx1"/>
                  </a:solidFill>
                  <a:latin typeface="Times New Roman" pitchFamily="18" charset="0"/>
                  <a:ea typeface="微软雅黑" pitchFamily="34" charset="-122"/>
                  <a:cs typeface="Times New Roman" pitchFamily="18" charset="0"/>
                </a:rPr>
                <a:t>U</a:t>
              </a:r>
              <a:endParaRPr lang="en-US" altLang="zh-CN" sz="1400" dirty="0">
                <a:solidFill>
                  <a:schemeClr val="tx1"/>
                </a:solidFill>
                <a:ea typeface="微软雅黑" pitchFamily="34" charset="-122"/>
              </a:endParaRPr>
            </a:p>
          </p:txBody>
        </p:sp>
        <p:sp>
          <p:nvSpPr>
            <p:cNvPr id="99" name="Rectangle 145"/>
            <p:cNvSpPr>
              <a:spLocks noChangeArrowheads="1"/>
            </p:cNvSpPr>
            <p:nvPr/>
          </p:nvSpPr>
          <p:spPr bwMode="auto">
            <a:xfrm>
              <a:off x="4384" y="1298"/>
              <a:ext cx="28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err="1">
                  <a:solidFill>
                    <a:schemeClr val="tx1"/>
                  </a:solidFill>
                  <a:latin typeface="Times New Roman" pitchFamily="18" charset="0"/>
                  <a:ea typeface="微软雅黑" pitchFamily="34" charset="-122"/>
                  <a:cs typeface="Times New Roman" pitchFamily="18" charset="0"/>
                </a:rPr>
                <a:t>U</a:t>
              </a:r>
              <a:r>
                <a:rPr lang="en-US" altLang="zh-CN" sz="1400" i="1" baseline="-30000" dirty="0" err="1">
                  <a:solidFill>
                    <a:schemeClr val="tx1"/>
                  </a:solidFill>
                  <a:latin typeface="Times New Roman" pitchFamily="18" charset="0"/>
                  <a:ea typeface="微软雅黑" pitchFamily="34" charset="-122"/>
                  <a:cs typeface="Times New Roman" pitchFamily="18" charset="0"/>
                </a:rPr>
                <a:t>x</a:t>
              </a:r>
              <a:endParaRPr lang="en-US" altLang="zh-CN" sz="1400" dirty="0">
                <a:solidFill>
                  <a:schemeClr val="tx1"/>
                </a:solidFill>
                <a:ea typeface="微软雅黑" pitchFamily="34" charset="-122"/>
              </a:endParaRPr>
            </a:p>
          </p:txBody>
        </p:sp>
        <p:sp>
          <p:nvSpPr>
            <p:cNvPr id="100" name="Rectangle 144"/>
            <p:cNvSpPr>
              <a:spLocks noChangeArrowheads="1"/>
            </p:cNvSpPr>
            <p:nvPr/>
          </p:nvSpPr>
          <p:spPr bwMode="auto">
            <a:xfrm>
              <a:off x="4147" y="1298"/>
              <a:ext cx="23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a:solidFill>
                    <a:schemeClr val="tx1"/>
                  </a:solidFill>
                  <a:latin typeface="Times New Roman" pitchFamily="18" charset="0"/>
                  <a:ea typeface="微软雅黑" pitchFamily="34" charset="-122"/>
                  <a:cs typeface="Times New Roman" pitchFamily="18" charset="0"/>
                </a:rPr>
                <a:t>U</a:t>
              </a:r>
              <a:r>
                <a:rPr lang="en-US" altLang="zh-CN" sz="1400" baseline="-30000" dirty="0">
                  <a:solidFill>
                    <a:schemeClr val="tx1"/>
                  </a:solidFill>
                  <a:latin typeface="Times New Roman" pitchFamily="18" charset="0"/>
                  <a:ea typeface="微软雅黑" pitchFamily="34" charset="-122"/>
                  <a:cs typeface="Times New Roman" pitchFamily="18" charset="0"/>
                </a:rPr>
                <a:t>0</a:t>
              </a:r>
              <a:endParaRPr lang="en-US" altLang="zh-CN" sz="1400" dirty="0">
                <a:solidFill>
                  <a:schemeClr val="tx1"/>
                </a:solidFill>
                <a:ea typeface="微软雅黑" pitchFamily="34" charset="-122"/>
              </a:endParaRPr>
            </a:p>
          </p:txBody>
        </p:sp>
        <p:sp>
          <p:nvSpPr>
            <p:cNvPr id="101" name="Rectangle 143"/>
            <p:cNvSpPr>
              <a:spLocks noChangeArrowheads="1"/>
            </p:cNvSpPr>
            <p:nvPr/>
          </p:nvSpPr>
          <p:spPr bwMode="auto">
            <a:xfrm>
              <a:off x="3864" y="1298"/>
              <a:ext cx="28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dirty="0">
                  <a:solidFill>
                    <a:schemeClr val="tx1"/>
                  </a:solidFill>
                  <a:latin typeface="Times New Roman" pitchFamily="18" charset="0"/>
                  <a:ea typeface="微软雅黑" pitchFamily="34" charset="-122"/>
                  <a:cs typeface="Times New Roman" pitchFamily="18" charset="0"/>
                </a:rPr>
                <a:t>Δ</a:t>
              </a:r>
              <a:r>
                <a:rPr lang="en-US" altLang="zh-CN" sz="1400" i="1" dirty="0">
                  <a:solidFill>
                    <a:schemeClr val="tx1"/>
                  </a:solidFill>
                  <a:latin typeface="Times New Roman" pitchFamily="18" charset="0"/>
                  <a:ea typeface="微软雅黑" pitchFamily="34" charset="-122"/>
                  <a:cs typeface="Times New Roman" pitchFamily="18" charset="0"/>
                </a:rPr>
                <a:t>U</a:t>
              </a:r>
              <a:endParaRPr lang="en-US" altLang="zh-CN" sz="1400" dirty="0">
                <a:solidFill>
                  <a:schemeClr val="tx1"/>
                </a:solidFill>
                <a:ea typeface="微软雅黑" pitchFamily="34" charset="-122"/>
              </a:endParaRPr>
            </a:p>
          </p:txBody>
        </p:sp>
        <p:sp>
          <p:nvSpPr>
            <p:cNvPr id="102" name="Rectangle 142"/>
            <p:cNvSpPr>
              <a:spLocks noChangeArrowheads="1"/>
            </p:cNvSpPr>
            <p:nvPr/>
          </p:nvSpPr>
          <p:spPr bwMode="auto">
            <a:xfrm>
              <a:off x="3670" y="1298"/>
              <a:ext cx="19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err="1">
                  <a:solidFill>
                    <a:schemeClr val="tx1"/>
                  </a:solidFill>
                  <a:latin typeface="Times New Roman" pitchFamily="18" charset="0"/>
                  <a:ea typeface="微软雅黑" pitchFamily="34" charset="-122"/>
                  <a:cs typeface="Times New Roman" pitchFamily="18" charset="0"/>
                </a:rPr>
                <a:t>U</a:t>
              </a:r>
              <a:r>
                <a:rPr lang="en-US" altLang="zh-CN" sz="1400" i="1" baseline="-30000" dirty="0" err="1">
                  <a:solidFill>
                    <a:schemeClr val="tx1"/>
                  </a:solidFill>
                  <a:latin typeface="Times New Roman" pitchFamily="18" charset="0"/>
                  <a:ea typeface="微软雅黑" pitchFamily="34" charset="-122"/>
                  <a:cs typeface="Times New Roman" pitchFamily="18" charset="0"/>
                </a:rPr>
                <a:t>x</a:t>
              </a:r>
              <a:endParaRPr lang="en-US" altLang="zh-CN" sz="1400" dirty="0">
                <a:solidFill>
                  <a:schemeClr val="tx1"/>
                </a:solidFill>
                <a:ea typeface="微软雅黑" pitchFamily="34" charset="-122"/>
              </a:endParaRPr>
            </a:p>
          </p:txBody>
        </p:sp>
        <p:sp>
          <p:nvSpPr>
            <p:cNvPr id="103" name="Rectangle 141"/>
            <p:cNvSpPr>
              <a:spLocks noChangeArrowheads="1"/>
            </p:cNvSpPr>
            <p:nvPr/>
          </p:nvSpPr>
          <p:spPr bwMode="auto">
            <a:xfrm>
              <a:off x="3379" y="1298"/>
              <a:ext cx="29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a:solidFill>
                    <a:schemeClr val="tx1"/>
                  </a:solidFill>
                  <a:latin typeface="Times New Roman" pitchFamily="18" charset="0"/>
                  <a:ea typeface="微软雅黑" pitchFamily="34" charset="-122"/>
                  <a:cs typeface="Times New Roman" pitchFamily="18" charset="0"/>
                </a:rPr>
                <a:t>U</a:t>
              </a:r>
              <a:r>
                <a:rPr lang="en-US" altLang="zh-CN" sz="1400" baseline="-30000" dirty="0">
                  <a:solidFill>
                    <a:schemeClr val="tx1"/>
                  </a:solidFill>
                  <a:latin typeface="Times New Roman" pitchFamily="18" charset="0"/>
                  <a:ea typeface="微软雅黑" pitchFamily="34" charset="-122"/>
                  <a:cs typeface="Times New Roman" pitchFamily="18" charset="0"/>
                </a:rPr>
                <a:t>0</a:t>
              </a:r>
              <a:endParaRPr lang="en-US" altLang="zh-CN" sz="1400" dirty="0">
                <a:solidFill>
                  <a:schemeClr val="tx1"/>
                </a:solidFill>
                <a:ea typeface="微软雅黑" pitchFamily="34" charset="-122"/>
              </a:endParaRPr>
            </a:p>
          </p:txBody>
        </p:sp>
        <p:sp>
          <p:nvSpPr>
            <p:cNvPr id="104" name="Rectangle 140"/>
            <p:cNvSpPr>
              <a:spLocks noChangeArrowheads="1"/>
            </p:cNvSpPr>
            <p:nvPr/>
          </p:nvSpPr>
          <p:spPr bwMode="auto">
            <a:xfrm>
              <a:off x="3154" y="1298"/>
              <a:ext cx="22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dirty="0">
                  <a:solidFill>
                    <a:schemeClr val="tx1"/>
                  </a:solidFill>
                  <a:latin typeface="Times New Roman" pitchFamily="18" charset="0"/>
                  <a:ea typeface="微软雅黑" pitchFamily="34" charset="-122"/>
                  <a:cs typeface="Times New Roman" pitchFamily="18" charset="0"/>
                </a:rPr>
                <a:t>Δ</a:t>
              </a:r>
              <a:r>
                <a:rPr lang="en-US" altLang="zh-CN" sz="1400" i="1" dirty="0">
                  <a:solidFill>
                    <a:schemeClr val="tx1"/>
                  </a:solidFill>
                  <a:latin typeface="Times New Roman" pitchFamily="18" charset="0"/>
                  <a:ea typeface="微软雅黑" pitchFamily="34" charset="-122"/>
                  <a:cs typeface="Times New Roman" pitchFamily="18" charset="0"/>
                </a:rPr>
                <a:t>U</a:t>
              </a:r>
              <a:endParaRPr lang="en-US" altLang="zh-CN" sz="1400" dirty="0">
                <a:solidFill>
                  <a:schemeClr val="tx1"/>
                </a:solidFill>
                <a:ea typeface="微软雅黑" pitchFamily="34" charset="-122"/>
              </a:endParaRPr>
            </a:p>
          </p:txBody>
        </p:sp>
        <p:sp>
          <p:nvSpPr>
            <p:cNvPr id="105" name="Rectangle 139"/>
            <p:cNvSpPr>
              <a:spLocks noChangeArrowheads="1"/>
            </p:cNvSpPr>
            <p:nvPr/>
          </p:nvSpPr>
          <p:spPr bwMode="auto">
            <a:xfrm>
              <a:off x="2966" y="1298"/>
              <a:ext cx="18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err="1">
                  <a:solidFill>
                    <a:schemeClr val="tx1"/>
                  </a:solidFill>
                  <a:latin typeface="Times New Roman" pitchFamily="18" charset="0"/>
                  <a:ea typeface="微软雅黑" pitchFamily="34" charset="-122"/>
                  <a:cs typeface="Times New Roman" pitchFamily="18" charset="0"/>
                </a:rPr>
                <a:t>U</a:t>
              </a:r>
              <a:r>
                <a:rPr lang="en-US" altLang="zh-CN" sz="1400" i="1" baseline="-30000" dirty="0" err="1">
                  <a:solidFill>
                    <a:schemeClr val="tx1"/>
                  </a:solidFill>
                  <a:latin typeface="Times New Roman" pitchFamily="18" charset="0"/>
                  <a:ea typeface="微软雅黑" pitchFamily="34" charset="-122"/>
                  <a:cs typeface="Times New Roman" pitchFamily="18" charset="0"/>
                </a:rPr>
                <a:t>x</a:t>
              </a:r>
              <a:endParaRPr lang="en-US" altLang="zh-CN" sz="1400" dirty="0">
                <a:solidFill>
                  <a:schemeClr val="tx1"/>
                </a:solidFill>
                <a:ea typeface="微软雅黑" pitchFamily="34" charset="-122"/>
              </a:endParaRPr>
            </a:p>
          </p:txBody>
        </p:sp>
        <p:sp>
          <p:nvSpPr>
            <p:cNvPr id="106" name="Rectangle 138"/>
            <p:cNvSpPr>
              <a:spLocks noChangeArrowheads="1"/>
            </p:cNvSpPr>
            <p:nvPr/>
          </p:nvSpPr>
          <p:spPr bwMode="auto">
            <a:xfrm>
              <a:off x="2729" y="1298"/>
              <a:ext cx="23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a:solidFill>
                    <a:schemeClr val="tx1"/>
                  </a:solidFill>
                  <a:latin typeface="Times New Roman" pitchFamily="18" charset="0"/>
                  <a:ea typeface="微软雅黑" pitchFamily="34" charset="-122"/>
                  <a:cs typeface="Times New Roman" pitchFamily="18" charset="0"/>
                </a:rPr>
                <a:t>U</a:t>
              </a:r>
              <a:r>
                <a:rPr lang="en-US" altLang="zh-CN" sz="1400" baseline="-30000" dirty="0">
                  <a:solidFill>
                    <a:schemeClr val="tx1"/>
                  </a:solidFill>
                  <a:latin typeface="Times New Roman" pitchFamily="18" charset="0"/>
                  <a:ea typeface="微软雅黑" pitchFamily="34" charset="-122"/>
                  <a:cs typeface="Times New Roman" pitchFamily="18" charset="0"/>
                </a:rPr>
                <a:t>0</a:t>
              </a:r>
              <a:endParaRPr lang="en-US" altLang="zh-CN" sz="1400" dirty="0">
                <a:solidFill>
                  <a:schemeClr val="tx1"/>
                </a:solidFill>
                <a:ea typeface="微软雅黑" pitchFamily="34" charset="-122"/>
              </a:endParaRPr>
            </a:p>
          </p:txBody>
        </p:sp>
        <p:sp>
          <p:nvSpPr>
            <p:cNvPr id="107" name="Rectangle 137"/>
            <p:cNvSpPr>
              <a:spLocks noChangeArrowheads="1"/>
            </p:cNvSpPr>
            <p:nvPr/>
          </p:nvSpPr>
          <p:spPr bwMode="auto">
            <a:xfrm>
              <a:off x="2493" y="1298"/>
              <a:ext cx="23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dirty="0">
                  <a:solidFill>
                    <a:schemeClr val="tx1"/>
                  </a:solidFill>
                  <a:latin typeface="Times New Roman" pitchFamily="18" charset="0"/>
                  <a:ea typeface="微软雅黑" pitchFamily="34" charset="-122"/>
                  <a:cs typeface="Times New Roman" pitchFamily="18" charset="0"/>
                </a:rPr>
                <a:t>Δ</a:t>
              </a:r>
              <a:r>
                <a:rPr lang="en-US" altLang="zh-CN" sz="1400" i="1" dirty="0">
                  <a:solidFill>
                    <a:schemeClr val="tx1"/>
                  </a:solidFill>
                  <a:latin typeface="Times New Roman" pitchFamily="18" charset="0"/>
                  <a:ea typeface="微软雅黑" pitchFamily="34" charset="-122"/>
                  <a:cs typeface="Times New Roman" pitchFamily="18" charset="0"/>
                </a:rPr>
                <a:t>U</a:t>
              </a:r>
              <a:endParaRPr lang="en-US" altLang="zh-CN" sz="1400" dirty="0">
                <a:solidFill>
                  <a:schemeClr val="tx1"/>
                </a:solidFill>
                <a:ea typeface="微软雅黑" pitchFamily="34" charset="-122"/>
              </a:endParaRPr>
            </a:p>
          </p:txBody>
        </p:sp>
        <p:sp>
          <p:nvSpPr>
            <p:cNvPr id="108" name="Rectangle 136"/>
            <p:cNvSpPr>
              <a:spLocks noChangeArrowheads="1"/>
            </p:cNvSpPr>
            <p:nvPr/>
          </p:nvSpPr>
          <p:spPr bwMode="auto">
            <a:xfrm>
              <a:off x="2304" y="1298"/>
              <a:ext cx="189"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err="1">
                  <a:solidFill>
                    <a:schemeClr val="tx1"/>
                  </a:solidFill>
                  <a:latin typeface="Times New Roman" pitchFamily="18" charset="0"/>
                  <a:ea typeface="微软雅黑" pitchFamily="34" charset="-122"/>
                  <a:cs typeface="Times New Roman" pitchFamily="18" charset="0"/>
                </a:rPr>
                <a:t>U</a:t>
              </a:r>
              <a:r>
                <a:rPr lang="en-US" altLang="zh-CN" sz="1400" i="1" baseline="-30000" dirty="0" err="1">
                  <a:solidFill>
                    <a:schemeClr val="tx1"/>
                  </a:solidFill>
                  <a:latin typeface="Times New Roman" pitchFamily="18" charset="0"/>
                  <a:ea typeface="微软雅黑" pitchFamily="34" charset="-122"/>
                  <a:cs typeface="Times New Roman" pitchFamily="18" charset="0"/>
                </a:rPr>
                <a:t>x</a:t>
              </a:r>
              <a:endParaRPr lang="en-US" altLang="zh-CN" sz="1400" dirty="0">
                <a:solidFill>
                  <a:schemeClr val="tx1"/>
                </a:solidFill>
                <a:ea typeface="微软雅黑" pitchFamily="34" charset="-122"/>
              </a:endParaRPr>
            </a:p>
          </p:txBody>
        </p:sp>
        <p:sp>
          <p:nvSpPr>
            <p:cNvPr id="109" name="Rectangle 135"/>
            <p:cNvSpPr>
              <a:spLocks noChangeArrowheads="1"/>
            </p:cNvSpPr>
            <p:nvPr/>
          </p:nvSpPr>
          <p:spPr bwMode="auto">
            <a:xfrm>
              <a:off x="2002" y="1298"/>
              <a:ext cx="30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a:solidFill>
                    <a:schemeClr val="tx1"/>
                  </a:solidFill>
                  <a:latin typeface="Times New Roman" pitchFamily="18" charset="0"/>
                  <a:ea typeface="微软雅黑" pitchFamily="34" charset="-122"/>
                  <a:cs typeface="Times New Roman" pitchFamily="18" charset="0"/>
                </a:rPr>
                <a:t>U</a:t>
              </a:r>
              <a:r>
                <a:rPr lang="en-US" altLang="zh-CN" sz="1400" baseline="-30000" dirty="0">
                  <a:solidFill>
                    <a:schemeClr val="tx1"/>
                  </a:solidFill>
                  <a:latin typeface="Times New Roman" pitchFamily="18" charset="0"/>
                  <a:ea typeface="微软雅黑" pitchFamily="34" charset="-122"/>
                  <a:cs typeface="Times New Roman" pitchFamily="18" charset="0"/>
                </a:rPr>
                <a:t>0</a:t>
              </a:r>
              <a:endParaRPr lang="en-US" altLang="zh-CN" sz="1400" dirty="0">
                <a:solidFill>
                  <a:schemeClr val="tx1"/>
                </a:solidFill>
                <a:ea typeface="微软雅黑" pitchFamily="34" charset="-122"/>
              </a:endParaRPr>
            </a:p>
          </p:txBody>
        </p:sp>
        <p:sp>
          <p:nvSpPr>
            <p:cNvPr id="110" name="Rectangle 134"/>
            <p:cNvSpPr>
              <a:spLocks noChangeArrowheads="1"/>
            </p:cNvSpPr>
            <p:nvPr/>
          </p:nvSpPr>
          <p:spPr bwMode="auto">
            <a:xfrm>
              <a:off x="1784" y="1298"/>
              <a:ext cx="21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dirty="0">
                  <a:solidFill>
                    <a:schemeClr val="tx1"/>
                  </a:solidFill>
                  <a:latin typeface="Times New Roman" pitchFamily="18" charset="0"/>
                  <a:ea typeface="微软雅黑" pitchFamily="34" charset="-122"/>
                  <a:cs typeface="Times New Roman" pitchFamily="18" charset="0"/>
                </a:rPr>
                <a:t>Δ</a:t>
              </a:r>
              <a:r>
                <a:rPr lang="en-US" altLang="zh-CN" sz="1400" i="1" dirty="0">
                  <a:solidFill>
                    <a:schemeClr val="tx1"/>
                  </a:solidFill>
                  <a:latin typeface="Times New Roman" pitchFamily="18" charset="0"/>
                  <a:ea typeface="微软雅黑" pitchFamily="34" charset="-122"/>
                  <a:cs typeface="Times New Roman" pitchFamily="18" charset="0"/>
                </a:rPr>
                <a:t>U</a:t>
              </a:r>
              <a:endParaRPr lang="en-US" altLang="zh-CN" sz="1400" dirty="0">
                <a:solidFill>
                  <a:schemeClr val="tx1"/>
                </a:solidFill>
                <a:ea typeface="微软雅黑" pitchFamily="34" charset="-122"/>
              </a:endParaRPr>
            </a:p>
          </p:txBody>
        </p:sp>
        <p:sp>
          <p:nvSpPr>
            <p:cNvPr id="111" name="Rectangle 133"/>
            <p:cNvSpPr>
              <a:spLocks noChangeArrowheads="1"/>
            </p:cNvSpPr>
            <p:nvPr/>
          </p:nvSpPr>
          <p:spPr bwMode="auto">
            <a:xfrm>
              <a:off x="1494" y="1298"/>
              <a:ext cx="29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err="1">
                  <a:solidFill>
                    <a:schemeClr val="tx1"/>
                  </a:solidFill>
                  <a:latin typeface="Times New Roman" pitchFamily="18" charset="0"/>
                  <a:ea typeface="微软雅黑" pitchFamily="34" charset="-122"/>
                  <a:cs typeface="Times New Roman" pitchFamily="18" charset="0"/>
                </a:rPr>
                <a:t>U</a:t>
              </a:r>
              <a:r>
                <a:rPr lang="en-US" altLang="zh-CN" sz="1400" i="1" baseline="-30000" dirty="0" err="1">
                  <a:solidFill>
                    <a:schemeClr val="tx1"/>
                  </a:solidFill>
                  <a:latin typeface="Times New Roman" pitchFamily="18" charset="0"/>
                  <a:ea typeface="微软雅黑" pitchFamily="34" charset="-122"/>
                  <a:cs typeface="Times New Roman" pitchFamily="18" charset="0"/>
                </a:rPr>
                <a:t>x</a:t>
              </a:r>
              <a:endParaRPr lang="en-US" altLang="zh-CN" sz="1400" dirty="0">
                <a:solidFill>
                  <a:schemeClr val="tx1"/>
                </a:solidFill>
                <a:ea typeface="微软雅黑" pitchFamily="34" charset="-122"/>
              </a:endParaRPr>
            </a:p>
          </p:txBody>
        </p:sp>
        <p:sp>
          <p:nvSpPr>
            <p:cNvPr id="112" name="Rectangle 132"/>
            <p:cNvSpPr>
              <a:spLocks noChangeArrowheads="1"/>
            </p:cNvSpPr>
            <p:nvPr/>
          </p:nvSpPr>
          <p:spPr bwMode="auto">
            <a:xfrm>
              <a:off x="1237" y="1298"/>
              <a:ext cx="25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en-US" altLang="zh-CN" sz="1400" i="1" dirty="0">
                  <a:solidFill>
                    <a:schemeClr val="tx1"/>
                  </a:solidFill>
                  <a:latin typeface="Times New Roman" pitchFamily="18" charset="0"/>
                  <a:ea typeface="微软雅黑" pitchFamily="34" charset="-122"/>
                  <a:cs typeface="Times New Roman" pitchFamily="18" charset="0"/>
                </a:rPr>
                <a:t>U</a:t>
              </a:r>
              <a:r>
                <a:rPr lang="en-US" altLang="zh-CN" sz="1400" baseline="-30000" dirty="0">
                  <a:solidFill>
                    <a:schemeClr val="tx1"/>
                  </a:solidFill>
                  <a:latin typeface="Times New Roman" pitchFamily="18" charset="0"/>
                  <a:ea typeface="微软雅黑" pitchFamily="34" charset="-122"/>
                  <a:cs typeface="Times New Roman" pitchFamily="18" charset="0"/>
                </a:rPr>
                <a:t>0</a:t>
              </a:r>
              <a:endParaRPr lang="en-US" altLang="zh-CN" sz="1400" dirty="0">
                <a:solidFill>
                  <a:schemeClr val="tx1"/>
                </a:solidFill>
                <a:ea typeface="微软雅黑" pitchFamily="34" charset="-122"/>
              </a:endParaRPr>
            </a:p>
          </p:txBody>
        </p:sp>
        <p:sp>
          <p:nvSpPr>
            <p:cNvPr id="113" name="Rectangle 130"/>
            <p:cNvSpPr>
              <a:spLocks noChangeArrowheads="1"/>
            </p:cNvSpPr>
            <p:nvPr/>
          </p:nvSpPr>
          <p:spPr bwMode="auto">
            <a:xfrm>
              <a:off x="5092" y="1026"/>
              <a:ext cx="237"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zh-CN" altLang="zh-CN" sz="1400" dirty="0">
                <a:solidFill>
                  <a:schemeClr val="tx1"/>
                </a:solidFill>
                <a:ea typeface="微软雅黑" pitchFamily="34" charset="-122"/>
              </a:endParaRPr>
            </a:p>
          </p:txBody>
        </p:sp>
        <p:sp>
          <p:nvSpPr>
            <p:cNvPr id="114" name="Rectangle 127"/>
            <p:cNvSpPr>
              <a:spLocks noChangeArrowheads="1"/>
            </p:cNvSpPr>
            <p:nvPr/>
          </p:nvSpPr>
          <p:spPr bwMode="auto">
            <a:xfrm>
              <a:off x="4147" y="1026"/>
              <a:ext cx="94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zh-CN" altLang="en-US" sz="1400" b="1" dirty="0">
                  <a:solidFill>
                    <a:schemeClr val="tx1"/>
                  </a:solidFill>
                  <a:latin typeface="Times New Roman" pitchFamily="18" charset="0"/>
                  <a:ea typeface="微软雅黑" pitchFamily="34" charset="-122"/>
                  <a:cs typeface="Times New Roman" pitchFamily="18" charset="0"/>
                </a:rPr>
                <a:t>测试点</a:t>
              </a:r>
              <a:r>
                <a:rPr lang="en-US" altLang="zh-CN" sz="1400" b="1" dirty="0">
                  <a:solidFill>
                    <a:schemeClr val="tx1"/>
                  </a:solidFill>
                  <a:latin typeface="Times New Roman" pitchFamily="18" charset="0"/>
                  <a:ea typeface="微软雅黑" pitchFamily="34" charset="-122"/>
                  <a:cs typeface="Times New Roman" pitchFamily="18" charset="0"/>
                </a:rPr>
                <a:t>E          </a:t>
              </a:r>
              <a:endParaRPr lang="en-US" altLang="zh-CN" sz="1400" dirty="0">
                <a:solidFill>
                  <a:schemeClr val="tx1"/>
                </a:solidFill>
                <a:ea typeface="微软雅黑" pitchFamily="34" charset="-122"/>
              </a:endParaRPr>
            </a:p>
          </p:txBody>
        </p:sp>
        <p:sp>
          <p:nvSpPr>
            <p:cNvPr id="115" name="Rectangle 124"/>
            <p:cNvSpPr>
              <a:spLocks noChangeArrowheads="1"/>
            </p:cNvSpPr>
            <p:nvPr/>
          </p:nvSpPr>
          <p:spPr bwMode="auto">
            <a:xfrm>
              <a:off x="3379" y="1026"/>
              <a:ext cx="76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zh-CN" altLang="en-US" sz="1400" b="1" dirty="0">
                  <a:solidFill>
                    <a:schemeClr val="tx1"/>
                  </a:solidFill>
                  <a:latin typeface="Times New Roman" pitchFamily="18" charset="0"/>
                  <a:ea typeface="微软雅黑" pitchFamily="34" charset="-122"/>
                  <a:cs typeface="Times New Roman" pitchFamily="18" charset="0"/>
                </a:rPr>
                <a:t>测试点</a:t>
              </a:r>
              <a:r>
                <a:rPr lang="en-US" altLang="zh-CN" sz="1400" b="1" dirty="0">
                  <a:solidFill>
                    <a:schemeClr val="tx1"/>
                  </a:solidFill>
                  <a:latin typeface="Times New Roman" pitchFamily="18" charset="0"/>
                  <a:ea typeface="微软雅黑" pitchFamily="34" charset="-122"/>
                  <a:cs typeface="Times New Roman" pitchFamily="18" charset="0"/>
                </a:rPr>
                <a:t>D</a:t>
              </a:r>
              <a:endParaRPr lang="en-US" altLang="zh-CN" sz="1400" dirty="0">
                <a:solidFill>
                  <a:schemeClr val="tx1"/>
                </a:solidFill>
                <a:ea typeface="微软雅黑" pitchFamily="34" charset="-122"/>
              </a:endParaRPr>
            </a:p>
          </p:txBody>
        </p:sp>
        <p:sp>
          <p:nvSpPr>
            <p:cNvPr id="116" name="Rectangle 121"/>
            <p:cNvSpPr>
              <a:spLocks noChangeArrowheads="1"/>
            </p:cNvSpPr>
            <p:nvPr/>
          </p:nvSpPr>
          <p:spPr bwMode="auto">
            <a:xfrm>
              <a:off x="2729" y="1026"/>
              <a:ext cx="65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zh-CN" altLang="en-US" sz="1400" b="1" dirty="0">
                  <a:solidFill>
                    <a:schemeClr val="tx1"/>
                  </a:solidFill>
                  <a:latin typeface="Times New Roman" pitchFamily="18" charset="0"/>
                  <a:ea typeface="微软雅黑" pitchFamily="34" charset="-122"/>
                  <a:cs typeface="Times New Roman" pitchFamily="18" charset="0"/>
                </a:rPr>
                <a:t>测试点</a:t>
              </a:r>
              <a:r>
                <a:rPr lang="en-US" altLang="zh-CN" sz="1400" b="1" dirty="0">
                  <a:solidFill>
                    <a:schemeClr val="tx1"/>
                  </a:solidFill>
                  <a:latin typeface="Times New Roman" pitchFamily="18" charset="0"/>
                  <a:ea typeface="微软雅黑" pitchFamily="34" charset="-122"/>
                  <a:cs typeface="Times New Roman" pitchFamily="18" charset="0"/>
                </a:rPr>
                <a:t>C</a:t>
              </a:r>
              <a:endParaRPr lang="en-US" altLang="zh-CN" sz="1400" dirty="0">
                <a:solidFill>
                  <a:schemeClr val="tx1"/>
                </a:solidFill>
                <a:ea typeface="微软雅黑" pitchFamily="34" charset="-122"/>
              </a:endParaRPr>
            </a:p>
          </p:txBody>
        </p:sp>
        <p:sp>
          <p:nvSpPr>
            <p:cNvPr id="117" name="Rectangle 118"/>
            <p:cNvSpPr>
              <a:spLocks noChangeArrowheads="1"/>
            </p:cNvSpPr>
            <p:nvPr/>
          </p:nvSpPr>
          <p:spPr bwMode="auto">
            <a:xfrm>
              <a:off x="2002" y="1026"/>
              <a:ext cx="7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zh-CN" altLang="en-US" sz="1400" b="1" dirty="0">
                  <a:solidFill>
                    <a:schemeClr val="tx1"/>
                  </a:solidFill>
                  <a:latin typeface="Times New Roman" pitchFamily="18" charset="0"/>
                  <a:ea typeface="微软雅黑" pitchFamily="34" charset="-122"/>
                  <a:cs typeface="Times New Roman" pitchFamily="18" charset="0"/>
                </a:rPr>
                <a:t>测试点</a:t>
              </a:r>
              <a:r>
                <a:rPr lang="en-US" altLang="zh-CN" sz="1400" b="1" dirty="0">
                  <a:solidFill>
                    <a:schemeClr val="tx1"/>
                  </a:solidFill>
                  <a:latin typeface="Times New Roman" pitchFamily="18" charset="0"/>
                  <a:ea typeface="微软雅黑" pitchFamily="34" charset="-122"/>
                  <a:cs typeface="Times New Roman" pitchFamily="18" charset="0"/>
                </a:rPr>
                <a:t>B</a:t>
              </a:r>
              <a:endParaRPr lang="en-US" altLang="zh-CN" sz="1400" dirty="0">
                <a:solidFill>
                  <a:schemeClr val="tx1"/>
                </a:solidFill>
                <a:ea typeface="微软雅黑" pitchFamily="34" charset="-122"/>
              </a:endParaRPr>
            </a:p>
          </p:txBody>
        </p:sp>
        <p:sp>
          <p:nvSpPr>
            <p:cNvPr id="118" name="Rectangle 115"/>
            <p:cNvSpPr>
              <a:spLocks noChangeArrowheads="1"/>
            </p:cNvSpPr>
            <p:nvPr/>
          </p:nvSpPr>
          <p:spPr bwMode="auto">
            <a:xfrm>
              <a:off x="1237" y="1026"/>
              <a:ext cx="76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zh-CN" altLang="en-US" sz="1400" b="1" dirty="0">
                  <a:solidFill>
                    <a:schemeClr val="tx1"/>
                  </a:solidFill>
                  <a:latin typeface="Times New Roman" pitchFamily="18" charset="0"/>
                  <a:ea typeface="微软雅黑" pitchFamily="34" charset="-122"/>
                  <a:cs typeface="Times New Roman" pitchFamily="18" charset="0"/>
                </a:rPr>
                <a:t>测试点</a:t>
              </a:r>
              <a:r>
                <a:rPr lang="en-US" altLang="zh-CN" sz="1400" b="1" dirty="0">
                  <a:solidFill>
                    <a:schemeClr val="tx1"/>
                  </a:solidFill>
                  <a:latin typeface="Times New Roman" pitchFamily="18" charset="0"/>
                  <a:ea typeface="微软雅黑" pitchFamily="34" charset="-122"/>
                  <a:cs typeface="Times New Roman" pitchFamily="18" charset="0"/>
                </a:rPr>
                <a:t>A</a:t>
              </a:r>
              <a:endParaRPr lang="en-US" altLang="zh-CN" sz="1400" dirty="0">
                <a:solidFill>
                  <a:schemeClr val="tx1"/>
                </a:solidFill>
                <a:ea typeface="微软雅黑" pitchFamily="34" charset="-122"/>
              </a:endParaRPr>
            </a:p>
          </p:txBody>
        </p:sp>
        <p:sp>
          <p:nvSpPr>
            <p:cNvPr id="119" name="Rectangle 114"/>
            <p:cNvSpPr>
              <a:spLocks noChangeArrowheads="1"/>
            </p:cNvSpPr>
            <p:nvPr/>
          </p:nvSpPr>
          <p:spPr bwMode="auto">
            <a:xfrm>
              <a:off x="839" y="1026"/>
              <a:ext cx="398"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r>
                <a:rPr lang="zh-CN" altLang="en-US" sz="1400" b="1" dirty="0">
                  <a:solidFill>
                    <a:schemeClr val="tx1"/>
                  </a:solidFill>
                  <a:latin typeface="Times New Roman" pitchFamily="18" charset="0"/>
                  <a:ea typeface="微软雅黑" pitchFamily="34" charset="-122"/>
                  <a:cs typeface="Times New Roman" pitchFamily="18" charset="0"/>
                </a:rPr>
                <a:t>档位</a:t>
              </a:r>
              <a:endParaRPr lang="zh-CN" altLang="en-US" sz="1400" dirty="0">
                <a:solidFill>
                  <a:schemeClr val="tx1"/>
                </a:solidFill>
                <a:ea typeface="微软雅黑" pitchFamily="34" charset="-122"/>
              </a:endParaRPr>
            </a:p>
          </p:txBody>
        </p:sp>
        <p:sp>
          <p:nvSpPr>
            <p:cNvPr id="120" name="Line 233"/>
            <p:cNvSpPr>
              <a:spLocks noChangeShapeType="1"/>
            </p:cNvSpPr>
            <p:nvPr/>
          </p:nvSpPr>
          <p:spPr bwMode="auto">
            <a:xfrm>
              <a:off x="839" y="1026"/>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1" name="Line 234"/>
            <p:cNvSpPr>
              <a:spLocks noChangeShapeType="1"/>
            </p:cNvSpPr>
            <p:nvPr/>
          </p:nvSpPr>
          <p:spPr bwMode="auto">
            <a:xfrm>
              <a:off x="839" y="3118"/>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2" name="Line 235"/>
            <p:cNvSpPr>
              <a:spLocks noChangeShapeType="1"/>
            </p:cNvSpPr>
            <p:nvPr/>
          </p:nvSpPr>
          <p:spPr bwMode="auto">
            <a:xfrm>
              <a:off x="839"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3" name="Line 236"/>
            <p:cNvSpPr>
              <a:spLocks noChangeShapeType="1"/>
            </p:cNvSpPr>
            <p:nvPr/>
          </p:nvSpPr>
          <p:spPr bwMode="auto">
            <a:xfrm>
              <a:off x="5329"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4" name="Line 239"/>
            <p:cNvSpPr>
              <a:spLocks noChangeShapeType="1"/>
            </p:cNvSpPr>
            <p:nvPr/>
          </p:nvSpPr>
          <p:spPr bwMode="auto">
            <a:xfrm>
              <a:off x="839" y="1623"/>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5" name="Line 241"/>
            <p:cNvSpPr>
              <a:spLocks noChangeShapeType="1"/>
            </p:cNvSpPr>
            <p:nvPr/>
          </p:nvSpPr>
          <p:spPr bwMode="auto">
            <a:xfrm>
              <a:off x="1237"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6" name="Line 243"/>
            <p:cNvSpPr>
              <a:spLocks noChangeShapeType="1"/>
            </p:cNvSpPr>
            <p:nvPr/>
          </p:nvSpPr>
          <p:spPr bwMode="auto">
            <a:xfrm>
              <a:off x="1494"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7" name="Line 245"/>
            <p:cNvSpPr>
              <a:spLocks noChangeShapeType="1"/>
            </p:cNvSpPr>
            <p:nvPr/>
          </p:nvSpPr>
          <p:spPr bwMode="auto">
            <a:xfrm>
              <a:off x="1237" y="1298"/>
              <a:ext cx="385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8" name="Line 251"/>
            <p:cNvSpPr>
              <a:spLocks noChangeShapeType="1"/>
            </p:cNvSpPr>
            <p:nvPr/>
          </p:nvSpPr>
          <p:spPr bwMode="auto">
            <a:xfrm>
              <a:off x="2002"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29" name="Line 258"/>
            <p:cNvSpPr>
              <a:spLocks noChangeShapeType="1"/>
            </p:cNvSpPr>
            <p:nvPr/>
          </p:nvSpPr>
          <p:spPr bwMode="auto">
            <a:xfrm>
              <a:off x="2729"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0" name="Line 265"/>
            <p:cNvSpPr>
              <a:spLocks noChangeShapeType="1"/>
            </p:cNvSpPr>
            <p:nvPr/>
          </p:nvSpPr>
          <p:spPr bwMode="auto">
            <a:xfrm>
              <a:off x="3379"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1" name="Line 272"/>
            <p:cNvSpPr>
              <a:spLocks noChangeShapeType="1"/>
            </p:cNvSpPr>
            <p:nvPr/>
          </p:nvSpPr>
          <p:spPr bwMode="auto">
            <a:xfrm>
              <a:off x="4147"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2" name="Line 279"/>
            <p:cNvSpPr>
              <a:spLocks noChangeShapeType="1"/>
            </p:cNvSpPr>
            <p:nvPr/>
          </p:nvSpPr>
          <p:spPr bwMode="auto">
            <a:xfrm>
              <a:off x="5092" y="1026"/>
              <a:ext cx="0" cy="2092"/>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3" name="Line 288"/>
            <p:cNvSpPr>
              <a:spLocks noChangeShapeType="1"/>
            </p:cNvSpPr>
            <p:nvPr/>
          </p:nvSpPr>
          <p:spPr bwMode="auto">
            <a:xfrm>
              <a:off x="1784"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4" name="Line 297"/>
            <p:cNvSpPr>
              <a:spLocks noChangeShapeType="1"/>
            </p:cNvSpPr>
            <p:nvPr/>
          </p:nvSpPr>
          <p:spPr bwMode="auto">
            <a:xfrm>
              <a:off x="2304"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5" name="Line 301"/>
            <p:cNvSpPr>
              <a:spLocks noChangeShapeType="1"/>
            </p:cNvSpPr>
            <p:nvPr/>
          </p:nvSpPr>
          <p:spPr bwMode="auto">
            <a:xfrm>
              <a:off x="2493"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6" name="Line 310"/>
            <p:cNvSpPr>
              <a:spLocks noChangeShapeType="1"/>
            </p:cNvSpPr>
            <p:nvPr/>
          </p:nvSpPr>
          <p:spPr bwMode="auto">
            <a:xfrm>
              <a:off x="2966"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7" name="Line 314"/>
            <p:cNvSpPr>
              <a:spLocks noChangeShapeType="1"/>
            </p:cNvSpPr>
            <p:nvPr/>
          </p:nvSpPr>
          <p:spPr bwMode="auto">
            <a:xfrm>
              <a:off x="3154"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8" name="Line 323"/>
            <p:cNvSpPr>
              <a:spLocks noChangeShapeType="1"/>
            </p:cNvSpPr>
            <p:nvPr/>
          </p:nvSpPr>
          <p:spPr bwMode="auto">
            <a:xfrm>
              <a:off x="3670"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39" name="Line 327"/>
            <p:cNvSpPr>
              <a:spLocks noChangeShapeType="1"/>
            </p:cNvSpPr>
            <p:nvPr/>
          </p:nvSpPr>
          <p:spPr bwMode="auto">
            <a:xfrm>
              <a:off x="3864"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40" name="Line 336"/>
            <p:cNvSpPr>
              <a:spLocks noChangeShapeType="1"/>
            </p:cNvSpPr>
            <p:nvPr/>
          </p:nvSpPr>
          <p:spPr bwMode="auto">
            <a:xfrm>
              <a:off x="4384"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41" name="Line 340"/>
            <p:cNvSpPr>
              <a:spLocks noChangeShapeType="1"/>
            </p:cNvSpPr>
            <p:nvPr/>
          </p:nvSpPr>
          <p:spPr bwMode="auto">
            <a:xfrm>
              <a:off x="4667" y="1298"/>
              <a:ext cx="0" cy="18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42" name="Line 345"/>
            <p:cNvSpPr>
              <a:spLocks noChangeShapeType="1"/>
            </p:cNvSpPr>
            <p:nvPr/>
          </p:nvSpPr>
          <p:spPr bwMode="auto">
            <a:xfrm>
              <a:off x="839" y="1814"/>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43" name="Line 428"/>
            <p:cNvSpPr>
              <a:spLocks noChangeShapeType="1"/>
            </p:cNvSpPr>
            <p:nvPr/>
          </p:nvSpPr>
          <p:spPr bwMode="auto">
            <a:xfrm>
              <a:off x="839" y="2140"/>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44" name="Line 511"/>
            <p:cNvSpPr>
              <a:spLocks noChangeShapeType="1"/>
            </p:cNvSpPr>
            <p:nvPr/>
          </p:nvSpPr>
          <p:spPr bwMode="auto">
            <a:xfrm>
              <a:off x="839" y="2466"/>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sp>
          <p:nvSpPr>
            <p:cNvPr id="145" name="Line 594"/>
            <p:cNvSpPr>
              <a:spLocks noChangeShapeType="1"/>
            </p:cNvSpPr>
            <p:nvPr/>
          </p:nvSpPr>
          <p:spPr bwMode="auto">
            <a:xfrm>
              <a:off x="839" y="2792"/>
              <a:ext cx="449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itchFamily="34" charset="-122"/>
              </a:endParaRPr>
            </a:p>
          </p:txBody>
        </p:sp>
      </p:grpSp>
      <p:sp>
        <p:nvSpPr>
          <p:cNvPr id="146" name="Rectangle 3"/>
          <p:cNvSpPr txBox="1">
            <a:spLocks noChangeArrowheads="1"/>
          </p:cNvSpPr>
          <p:nvPr/>
        </p:nvSpPr>
        <p:spPr bwMode="auto">
          <a:xfrm>
            <a:off x="827584" y="2132856"/>
            <a:ext cx="7620940" cy="36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buFontTx/>
              <a:buNone/>
            </a:pPr>
            <a:r>
              <a:rPr lang="zh-CN" altLang="en-US" sz="2000" b="1" dirty="0" smtClean="0">
                <a:latin typeface="Times New Roman" pitchFamily="18" charset="0"/>
                <a:ea typeface="微软雅黑" pitchFamily="34" charset="-122"/>
              </a:rPr>
              <a:t>根据调试结果，记录表格。</a:t>
            </a:r>
            <a:endParaRPr lang="zh-CN" altLang="en-US" sz="2000" b="1" dirty="0">
              <a:latin typeface="Times New Roman" pitchFamily="18" charset="0"/>
              <a:ea typeface="微软雅黑" pitchFamily="34" charset="-122"/>
            </a:endParaRPr>
          </a:p>
        </p:txBody>
      </p:sp>
      <p:sp>
        <p:nvSpPr>
          <p:cNvPr id="147" name="矩形 18"/>
          <p:cNvSpPr>
            <a:spLocks noChangeArrowheads="1"/>
          </p:cNvSpPr>
          <p:nvPr/>
        </p:nvSpPr>
        <p:spPr bwMode="auto">
          <a:xfrm>
            <a:off x="3779912" y="2492896"/>
            <a:ext cx="1889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rgbClr val="C00000"/>
                </a:solidFill>
                <a:ea typeface="微软雅黑" pitchFamily="34" charset="-122"/>
              </a:rPr>
              <a:t>交流电压</a:t>
            </a:r>
            <a:r>
              <a:rPr lang="zh-CN" altLang="en-US" b="1" dirty="0">
                <a:solidFill>
                  <a:srgbClr val="C00000"/>
                </a:solidFill>
                <a:ea typeface="微软雅黑" pitchFamily="34" charset="-122"/>
              </a:rPr>
              <a:t>挡校试</a:t>
            </a:r>
          </a:p>
        </p:txBody>
      </p:sp>
      <p:sp>
        <p:nvSpPr>
          <p:cNvPr id="148" name="Rectangle 2"/>
          <p:cNvSpPr>
            <a:spLocks noChangeArrowheads="1"/>
          </p:cNvSpPr>
          <p:nvPr/>
        </p:nvSpPr>
        <p:spPr bwMode="auto">
          <a:xfrm>
            <a:off x="611560" y="1484784"/>
            <a:ext cx="381642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进行交流电压挡的校试</a:t>
            </a:r>
            <a:endParaRPr lang="zh-CN" altLang="en-US" sz="2400" b="1" dirty="0">
              <a:solidFill>
                <a:schemeClr val="tx1"/>
              </a:solidFill>
              <a:latin typeface="微软雅黑" pitchFamily="34" charset="-122"/>
              <a:ea typeface="微软雅黑" pitchFamily="34" charset="-122"/>
            </a:endParaRPr>
          </a:p>
        </p:txBody>
      </p:sp>
      <p:sp>
        <p:nvSpPr>
          <p:cNvPr id="149"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341014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矩形 18"/>
          <p:cNvSpPr>
            <a:spLocks noChangeArrowheads="1"/>
          </p:cNvSpPr>
          <p:nvPr/>
        </p:nvSpPr>
        <p:spPr bwMode="auto">
          <a:xfrm>
            <a:off x="3491880" y="2348880"/>
            <a:ext cx="2880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smtClean="0">
                <a:ea typeface="微软雅黑" pitchFamily="34" charset="-122"/>
              </a:rPr>
              <a:t>交流电压挡常见故障分析</a:t>
            </a:r>
            <a:endParaRPr lang="zh-CN" altLang="en-US" dirty="0">
              <a:ea typeface="微软雅黑" pitchFamily="34" charset="-122"/>
            </a:endParaRPr>
          </a:p>
        </p:txBody>
      </p:sp>
      <p:pic>
        <p:nvPicPr>
          <p:cNvPr id="148" name="Picture 4"/>
          <p:cNvPicPr>
            <a:picLocks noChangeAspect="1" noChangeArrowheads="1"/>
          </p:cNvPicPr>
          <p:nvPr/>
        </p:nvPicPr>
        <p:blipFill>
          <a:blip r:embed="rId2"/>
          <a:srcRect/>
          <a:stretch>
            <a:fillRect/>
          </a:stretch>
        </p:blipFill>
        <p:spPr bwMode="auto">
          <a:xfrm>
            <a:off x="467544" y="2852936"/>
            <a:ext cx="8400288" cy="165618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 name="Rectangle 2"/>
          <p:cNvSpPr>
            <a:spLocks noChangeArrowheads="1"/>
          </p:cNvSpPr>
          <p:nvPr/>
        </p:nvSpPr>
        <p:spPr bwMode="auto">
          <a:xfrm>
            <a:off x="611560" y="1484784"/>
            <a:ext cx="381642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进行交流电压挡的校试</a:t>
            </a:r>
            <a:endParaRPr lang="zh-CN" altLang="en-US" sz="2400" b="1" dirty="0">
              <a:solidFill>
                <a:schemeClr val="tx1"/>
              </a:solidFill>
              <a:latin typeface="微软雅黑" pitchFamily="34" charset="-122"/>
              <a:ea typeface="微软雅黑" pitchFamily="34" charset="-122"/>
            </a:endParaRPr>
          </a:p>
        </p:txBody>
      </p:sp>
      <p:sp>
        <p:nvSpPr>
          <p:cNvPr id="7"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914088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84784"/>
            <a:ext cx="381642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进行直流电流挡的校试</a:t>
            </a:r>
            <a:endParaRPr lang="zh-CN" altLang="en-US" sz="2400" b="1" dirty="0">
              <a:solidFill>
                <a:schemeClr val="tx1"/>
              </a:solidFill>
              <a:latin typeface="微软雅黑" pitchFamily="34" charset="-122"/>
              <a:ea typeface="微软雅黑" pitchFamily="34" charset="-122"/>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220" y="2739132"/>
            <a:ext cx="324008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b="7924"/>
          <a:stretch>
            <a:fillRect/>
          </a:stretch>
        </p:blipFill>
        <p:spPr bwMode="auto">
          <a:xfrm>
            <a:off x="4499992" y="2924944"/>
            <a:ext cx="3818730" cy="195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043682" y="5187057"/>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直流电流挡校试电路</a:t>
            </a:r>
          </a:p>
        </p:txBody>
      </p:sp>
      <p:sp>
        <p:nvSpPr>
          <p:cNvPr id="9" name="Text Box 7"/>
          <p:cNvSpPr txBox="1">
            <a:spLocks noChangeArrowheads="1"/>
          </p:cNvSpPr>
          <p:nvPr/>
        </p:nvSpPr>
        <p:spPr bwMode="auto">
          <a:xfrm>
            <a:off x="5436096" y="5229200"/>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800" dirty="0">
                <a:solidFill>
                  <a:schemeClr val="tx1"/>
                </a:solidFill>
                <a:ea typeface="微软雅黑" pitchFamily="34" charset="-122"/>
              </a:rPr>
              <a:t>直流电流挡校试值</a:t>
            </a:r>
          </a:p>
        </p:txBody>
      </p:sp>
      <p:sp>
        <p:nvSpPr>
          <p:cNvPr id="10"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02735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p:cNvPicPr>
            <a:picLocks noChangeAspect="1" noChangeArrowheads="1"/>
          </p:cNvPicPr>
          <p:nvPr/>
        </p:nvPicPr>
        <p:blipFill>
          <a:blip r:embed="rId2"/>
          <a:srcRect/>
          <a:stretch>
            <a:fillRect/>
          </a:stretch>
        </p:blipFill>
        <p:spPr bwMode="auto">
          <a:xfrm>
            <a:off x="1763688" y="1772816"/>
            <a:ext cx="5778500" cy="335756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Rectangle 3"/>
          <p:cNvSpPr>
            <a:spLocks noChangeArrowheads="1"/>
          </p:cNvSpPr>
          <p:nvPr/>
        </p:nvSpPr>
        <p:spPr bwMode="auto">
          <a:xfrm>
            <a:off x="1403648" y="5445224"/>
            <a:ext cx="707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altLang="zh-CN" dirty="0">
                <a:solidFill>
                  <a:srgbClr val="231F20"/>
                </a:solidFill>
                <a:latin typeface="微软雅黑" pitchFamily="34" charset="-122"/>
                <a:ea typeface="微软雅黑" pitchFamily="34" charset="-122"/>
              </a:rPr>
              <a:t>MF47</a:t>
            </a:r>
            <a:r>
              <a:rPr lang="zh-CN" altLang="en-US" dirty="0">
                <a:solidFill>
                  <a:srgbClr val="231F20"/>
                </a:solidFill>
                <a:latin typeface="微软雅黑" pitchFamily="34" charset="-122"/>
                <a:ea typeface="微软雅黑" pitchFamily="34" charset="-122"/>
              </a:rPr>
              <a:t>万用表电路原理图</a:t>
            </a:r>
            <a:endParaRPr lang="zh-CN" altLang="en-US" dirty="0">
              <a:latin typeface="微软雅黑" pitchFamily="34" charset="-122"/>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95536" y="2060848"/>
            <a:ext cx="681408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sz="2400" dirty="0" smtClean="0">
                <a:latin typeface="微软雅黑" pitchFamily="34" charset="-122"/>
                <a:ea typeface="微软雅黑" pitchFamily="34" charset="-122"/>
              </a:rPr>
              <a:t>根据调试结果，记录表格</a:t>
            </a:r>
            <a:endParaRPr lang="en-US" altLang="zh-CN" sz="2400" dirty="0" smtClean="0">
              <a:latin typeface="微软雅黑" pitchFamily="34" charset="-122"/>
              <a:ea typeface="微软雅黑" pitchFamily="34" charset="-122"/>
            </a:endParaRPr>
          </a:p>
          <a:p>
            <a:endParaRPr lang="en-US" altLang="zh-CN" sz="2800" dirty="0">
              <a:ea typeface="微软雅黑" pitchFamily="34" charset="-122"/>
            </a:endParaRPr>
          </a:p>
          <a:p>
            <a:pPr marL="0" indent="0">
              <a:buNone/>
            </a:pPr>
            <a:endParaRPr lang="zh-CN" altLang="en-US" sz="2800" dirty="0">
              <a:ea typeface="微软雅黑" pitchFamily="34" charset="-122"/>
            </a:endParaRPr>
          </a:p>
        </p:txBody>
      </p:sp>
      <p:sp>
        <p:nvSpPr>
          <p:cNvPr id="11" name="Rectangle 3"/>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2" name="Rectangle 149"/>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graphicFrame>
        <p:nvGraphicFramePr>
          <p:cNvPr id="14" name="Object 142"/>
          <p:cNvGraphicFramePr>
            <a:graphicFrameLocks noChangeAspect="1"/>
          </p:cNvGraphicFramePr>
          <p:nvPr>
            <p:extLst>
              <p:ext uri="{D42A27DB-BD31-4B8C-83A1-F6EECF244321}">
                <p14:modId xmlns:p14="http://schemas.microsoft.com/office/powerpoint/2010/main" val="1259182202"/>
              </p:ext>
            </p:extLst>
          </p:nvPr>
        </p:nvGraphicFramePr>
        <p:xfrm>
          <a:off x="7196162" y="3501008"/>
          <a:ext cx="368300" cy="228600"/>
        </p:xfrm>
        <a:graphic>
          <a:graphicData uri="http://schemas.openxmlformats.org/presentationml/2006/ole">
            <mc:AlternateContent xmlns:mc="http://schemas.openxmlformats.org/markup-compatibility/2006">
              <mc:Choice xmlns:v="urn:schemas-microsoft-com:vml" Requires="v">
                <p:oleObj spid="_x0000_s4139" name="公式" r:id="rId3" imgW="368300" imgH="228600" progId="Equation.3">
                  <p:embed/>
                </p:oleObj>
              </mc:Choice>
              <mc:Fallback>
                <p:oleObj name="公式" r:id="rId3" imgW="368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162" y="3501008"/>
                        <a:ext cx="368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Group 935"/>
          <p:cNvGraphicFramePr>
            <a:graphicFrameLocks noGrp="1"/>
          </p:cNvGraphicFramePr>
          <p:nvPr>
            <p:extLst>
              <p:ext uri="{D42A27DB-BD31-4B8C-83A1-F6EECF244321}">
                <p14:modId xmlns:p14="http://schemas.microsoft.com/office/powerpoint/2010/main" val="661990105"/>
              </p:ext>
            </p:extLst>
          </p:nvPr>
        </p:nvGraphicFramePr>
        <p:xfrm>
          <a:off x="1475656" y="3212976"/>
          <a:ext cx="6515100" cy="3001964"/>
        </p:xfrm>
        <a:graphic>
          <a:graphicData uri="http://schemas.openxmlformats.org/drawingml/2006/table">
            <a:tbl>
              <a:tblPr/>
              <a:tblGrid>
                <a:gridCol w="593725"/>
                <a:gridCol w="287338"/>
                <a:gridCol w="288925"/>
                <a:gridCol w="431800"/>
                <a:gridCol w="398462"/>
                <a:gridCol w="320675"/>
                <a:gridCol w="431800"/>
                <a:gridCol w="288925"/>
                <a:gridCol w="360363"/>
                <a:gridCol w="417512"/>
                <a:gridCol w="301625"/>
                <a:gridCol w="288925"/>
                <a:gridCol w="431800"/>
                <a:gridCol w="287338"/>
                <a:gridCol w="288925"/>
                <a:gridCol w="360362"/>
                <a:gridCol w="736600"/>
              </a:tblGrid>
              <a:tr h="3175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档位</a:t>
                      </a:r>
                      <a:endParaRPr kumimoji="0" lang="zh-CN" altLang="en-US"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测试点</a:t>
                      </a: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A</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测试点</a:t>
                      </a: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B</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测试点</a:t>
                      </a: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C</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测试点</a:t>
                      </a: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D</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测试点</a:t>
                      </a: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E</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0"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0</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1"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x</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Δ</a:t>
                      </a: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0"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0</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1"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x</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Δ</a:t>
                      </a: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0"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0</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1"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x</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Δ</a:t>
                      </a: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0"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0</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1"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x</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Δ</a:t>
                      </a: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0"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0</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r>
                        <a:rPr kumimoji="0" lang="en-US" altLang="zh-CN" sz="1200" b="0" i="1" u="none" strike="noStrike" cap="none" normalizeH="0" baseline="-30000" dirty="0" smtClean="0">
                          <a:ln>
                            <a:noFill/>
                          </a:ln>
                          <a:solidFill>
                            <a:schemeClr val="tx1"/>
                          </a:solidFill>
                          <a:effectLst/>
                          <a:latin typeface="Times New Roman" pitchFamily="18" charset="0"/>
                          <a:ea typeface="微软雅黑" pitchFamily="34" charset="-122"/>
                          <a:cs typeface="Times New Roman" pitchFamily="18" charset="0"/>
                        </a:rPr>
                        <a:t>x</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Δ</a:t>
                      </a:r>
                      <a:r>
                        <a:rPr kumimoji="0" lang="en-US" altLang="zh-CN" sz="1200" b="0" i="1"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I</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50 </a:t>
                      </a:r>
                      <a:r>
                        <a:rPr kumimoji="0" lang="en-US" altLang="zh-CN" sz="1200" b="1"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μA</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500 </a:t>
                      </a:r>
                      <a:r>
                        <a:rPr kumimoji="0" lang="en-US" altLang="zh-CN" sz="1200" b="1"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μΑ</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5 mA</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50 mA</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500 mA</a:t>
                      </a:r>
                      <a:endParaRPr kumimoji="0" lang="en-US"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矩形 18"/>
          <p:cNvSpPr>
            <a:spLocks noChangeArrowheads="1"/>
          </p:cNvSpPr>
          <p:nvPr/>
        </p:nvSpPr>
        <p:spPr bwMode="auto">
          <a:xfrm>
            <a:off x="3923928" y="2780928"/>
            <a:ext cx="1889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rgbClr val="C00000"/>
                </a:solidFill>
                <a:ea typeface="微软雅黑" pitchFamily="34" charset="-122"/>
              </a:rPr>
              <a:t>直流电流挡校试</a:t>
            </a:r>
            <a:endParaRPr lang="zh-CN" altLang="en-US" b="1" dirty="0">
              <a:solidFill>
                <a:srgbClr val="C00000"/>
              </a:solidFill>
              <a:ea typeface="微软雅黑" pitchFamily="34" charset="-122"/>
            </a:endParaRPr>
          </a:p>
        </p:txBody>
      </p:sp>
      <p:sp>
        <p:nvSpPr>
          <p:cNvPr id="17" name="Rectangle 2"/>
          <p:cNvSpPr>
            <a:spLocks noChangeArrowheads="1"/>
          </p:cNvSpPr>
          <p:nvPr/>
        </p:nvSpPr>
        <p:spPr bwMode="auto">
          <a:xfrm>
            <a:off x="683568" y="1412776"/>
            <a:ext cx="381642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进行直流电流挡的校试</a:t>
            </a:r>
            <a:endParaRPr lang="zh-CN" altLang="en-US" sz="2400" b="1" dirty="0">
              <a:solidFill>
                <a:schemeClr val="tx1"/>
              </a:solidFill>
              <a:latin typeface="微软雅黑" pitchFamily="34" charset="-122"/>
              <a:ea typeface="微软雅黑" pitchFamily="34" charset="-122"/>
            </a:endParaRPr>
          </a:p>
        </p:txBody>
      </p:sp>
      <p:sp>
        <p:nvSpPr>
          <p:cNvPr id="18"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541904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23528" y="1268760"/>
            <a:ext cx="376303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进行直流电流挡的校试</a:t>
            </a:r>
            <a:endParaRPr lang="zh-CN" altLang="en-US" sz="2400" b="1" dirty="0">
              <a:solidFill>
                <a:schemeClr val="tx1"/>
              </a:solidFill>
              <a:latin typeface="微软雅黑" pitchFamily="34" charset="-122"/>
              <a:ea typeface="微软雅黑" pitchFamily="34" charset="-122"/>
            </a:endParaRPr>
          </a:p>
        </p:txBody>
      </p:sp>
      <p:sp>
        <p:nvSpPr>
          <p:cNvPr id="11" name="Rectangle 3"/>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2" name="Rectangle 149"/>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graphicFrame>
        <p:nvGraphicFramePr>
          <p:cNvPr id="17" name="Group 67"/>
          <p:cNvGraphicFramePr>
            <a:graphicFrameLocks noGrp="1"/>
          </p:cNvGraphicFramePr>
          <p:nvPr>
            <p:ph idx="4294967295"/>
            <p:extLst>
              <p:ext uri="{D42A27DB-BD31-4B8C-83A1-F6EECF244321}">
                <p14:modId xmlns:p14="http://schemas.microsoft.com/office/powerpoint/2010/main" val="3545888262"/>
              </p:ext>
            </p:extLst>
          </p:nvPr>
        </p:nvGraphicFramePr>
        <p:xfrm>
          <a:off x="611560" y="2132856"/>
          <a:ext cx="7971940" cy="4114800"/>
        </p:xfrm>
        <a:graphic>
          <a:graphicData uri="http://schemas.openxmlformats.org/drawingml/2006/table">
            <a:tbl>
              <a:tblPr/>
              <a:tblGrid>
                <a:gridCol w="2904921"/>
                <a:gridCol w="5067019"/>
              </a:tblGrid>
              <a:tr h="288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故障现象</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原因分析</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8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表针无指示</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、表头被短路</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、表头线圈脱焊或短路</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3</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、表头串联电阻损坏或脱焊</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4</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、分档开关没接通</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1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各量程的误差有正也有负</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、表头本身特性改变</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、分流电阻某一档焊接不良，阻值增大，此时一般先正误差后负误差</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3</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、分流电阻某一档因烧坏而短路，此时一般先负误差后正误差。正负误差转换的那个档分流电阻故障。</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各档量程偏高</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、与表头串联的电阻阻值变小</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、分流电阻阻值偏高</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3</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、表头灵敏度偏高</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各档量程偏低</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、与表头串联的电阻阻值变大</a:t>
                      </a:r>
                      <a:endParaRPr kumimoji="0" lang="zh-CN" altLang="en-US" sz="1600" b="0" i="0" u="none" strike="noStrike" cap="none" normalizeH="0" baseline="0" dirty="0" smtClean="0">
                        <a:ln>
                          <a:noFill/>
                        </a:ln>
                        <a:solidFill>
                          <a:schemeClr val="tx1"/>
                        </a:solidFill>
                        <a:effectLst/>
                        <a:latin typeface="Arial" charset="0"/>
                        <a:ea typeface="微软雅黑" pitchFamily="34"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、表头灵敏度偏低</a:t>
                      </a:r>
                      <a:endParaRPr kumimoji="0" lang="zh-CN" altLang="en-US" sz="16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 name="矩形 18"/>
          <p:cNvSpPr>
            <a:spLocks noChangeArrowheads="1"/>
          </p:cNvSpPr>
          <p:nvPr/>
        </p:nvSpPr>
        <p:spPr bwMode="auto">
          <a:xfrm>
            <a:off x="3275856" y="1772816"/>
            <a:ext cx="295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smtClean="0">
                <a:solidFill>
                  <a:srgbClr val="C00000"/>
                </a:solidFill>
                <a:ea typeface="微软雅黑" pitchFamily="34" charset="-122"/>
              </a:rPr>
              <a:t>直流电流挡常见故障分析</a:t>
            </a:r>
            <a:endParaRPr lang="zh-CN" altLang="en-US" dirty="0">
              <a:solidFill>
                <a:srgbClr val="C00000"/>
              </a:solidFill>
              <a:ea typeface="微软雅黑" pitchFamily="34" charset="-122"/>
            </a:endParaRPr>
          </a:p>
        </p:txBody>
      </p:sp>
      <p:sp>
        <p:nvSpPr>
          <p:cNvPr id="8"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829036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340768"/>
            <a:ext cx="324036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进行电阻挡的校试</a:t>
            </a:r>
            <a:endParaRPr lang="zh-CN" altLang="en-US" sz="2400" b="1" dirty="0">
              <a:solidFill>
                <a:schemeClr val="tx1"/>
              </a:solidFill>
              <a:latin typeface="微软雅黑" pitchFamily="34" charset="-122"/>
              <a:ea typeface="微软雅黑" pitchFamily="34" charset="-122"/>
            </a:endParaRPr>
          </a:p>
        </p:txBody>
      </p:sp>
      <p:sp>
        <p:nvSpPr>
          <p:cNvPr id="11" name="Rectangle 3"/>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2" name="Rectangle 149"/>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9" name="Rectangle 1"/>
          <p:cNvSpPr>
            <a:spLocks noChangeArrowheads="1"/>
          </p:cNvSpPr>
          <p:nvPr/>
        </p:nvSpPr>
        <p:spPr bwMode="auto">
          <a:xfrm>
            <a:off x="395536" y="2204864"/>
            <a:ext cx="8429625"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en-US" altLang="zh-CN" sz="2000" dirty="0" smtClean="0">
                <a:latin typeface="微软雅黑" pitchFamily="34" charset="-122"/>
                <a:ea typeface="微软雅黑" pitchFamily="34" charset="-122"/>
                <a:cs typeface="宋体" pitchFamily="2" charset="-122"/>
              </a:rPr>
              <a:t>    </a:t>
            </a:r>
            <a:r>
              <a:rPr lang="zh-CN" sz="2000" dirty="0" smtClean="0">
                <a:latin typeface="微软雅黑" pitchFamily="34" charset="-122"/>
                <a:ea typeface="微软雅黑" pitchFamily="34" charset="-122"/>
                <a:cs typeface="宋体" pitchFamily="2" charset="-122"/>
              </a:rPr>
              <a:t>将</a:t>
            </a:r>
            <a:r>
              <a:rPr lang="zh-CN" sz="2000" dirty="0">
                <a:latin typeface="微软雅黑" pitchFamily="34" charset="-122"/>
                <a:ea typeface="微软雅黑" pitchFamily="34" charset="-122"/>
                <a:cs typeface="宋体" pitchFamily="2" charset="-122"/>
              </a:rPr>
              <a:t>被校表装上电池，进行零欧姆点调节，对各电阻挡都要调节零欧姆点。若调节零欧姆调节旋钮，指针不能指到零欧姆位置上，则可能是电池电量不足，应予以更换</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也有可能是调零电位器有故障。</a:t>
            </a:r>
            <a:r>
              <a:rPr lang="zh-CN" altLang="en-US" sz="2000" dirty="0">
                <a:latin typeface="微软雅黑" pitchFamily="34" charset="-122"/>
                <a:ea typeface="微软雅黑" pitchFamily="34" charset="-122"/>
              </a:rPr>
              <a:t> </a:t>
            </a:r>
          </a:p>
        </p:txBody>
      </p:sp>
      <p:sp>
        <p:nvSpPr>
          <p:cNvPr id="10" name="Rectangle 1"/>
          <p:cNvSpPr>
            <a:spLocks noChangeArrowheads="1"/>
          </p:cNvSpPr>
          <p:nvPr/>
        </p:nvSpPr>
        <p:spPr bwMode="auto">
          <a:xfrm>
            <a:off x="467544" y="3861048"/>
            <a:ext cx="8429625"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buFontTx/>
              <a:buNone/>
              <a:defRPr/>
            </a:pPr>
            <a:r>
              <a:rPr lang="zh-CN" altLang="en-US" sz="2000" dirty="0" smtClean="0">
                <a:latin typeface="微软雅黑" pitchFamily="34" charset="-122"/>
                <a:ea typeface="微软雅黑" pitchFamily="34" charset="-122"/>
                <a:cs typeface="宋体" pitchFamily="2" charset="-122"/>
              </a:rPr>
              <a:t>      取</a:t>
            </a:r>
            <a:r>
              <a:rPr lang="zh-CN" altLang="en-US" sz="2000" dirty="0">
                <a:latin typeface="微软雅黑" pitchFamily="34" charset="-122"/>
                <a:ea typeface="微软雅黑" pitchFamily="34" charset="-122"/>
                <a:cs typeface="宋体" pitchFamily="2" charset="-122"/>
              </a:rPr>
              <a:t>标准电阻箱的阻值为</a:t>
            </a:r>
            <a:r>
              <a:rPr lang="en-US" altLang="zh-CN" sz="2000" dirty="0">
                <a:latin typeface="微软雅黑" pitchFamily="34" charset="-122"/>
                <a:ea typeface="微软雅黑" pitchFamily="34" charset="-122"/>
                <a:cs typeface="宋体" pitchFamily="2" charset="-122"/>
              </a:rPr>
              <a:t>15 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165 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1.78 </a:t>
            </a:r>
            <a:r>
              <a:rPr lang="en-US" altLang="zh-CN" sz="2000" dirty="0" err="1">
                <a:latin typeface="微软雅黑" pitchFamily="34" charset="-122"/>
                <a:ea typeface="微软雅黑" pitchFamily="34" charset="-122"/>
                <a:cs typeface="宋体" pitchFamily="2" charset="-122"/>
              </a:rPr>
              <a:t>kΩ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55.4 </a:t>
            </a:r>
            <a:r>
              <a:rPr lang="en-US" altLang="zh-CN" sz="2000" dirty="0" err="1">
                <a:latin typeface="微软雅黑" pitchFamily="34" charset="-122"/>
                <a:ea typeface="微软雅黑" pitchFamily="34" charset="-122"/>
                <a:cs typeface="宋体" pitchFamily="2" charset="-122"/>
              </a:rPr>
              <a:t>kΩ</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和</a:t>
            </a:r>
            <a:r>
              <a:rPr lang="en-US" altLang="zh-CN" sz="2000" dirty="0">
                <a:latin typeface="微软雅黑" pitchFamily="34" charset="-122"/>
                <a:ea typeface="微软雅黑" pitchFamily="34" charset="-122"/>
                <a:cs typeface="宋体" pitchFamily="2" charset="-122"/>
              </a:rPr>
              <a:t>141 </a:t>
            </a:r>
            <a:r>
              <a:rPr lang="en-US" altLang="zh-CN" sz="2000" dirty="0" err="1">
                <a:latin typeface="微软雅黑" pitchFamily="34" charset="-122"/>
                <a:ea typeface="微软雅黑" pitchFamily="34" charset="-122"/>
                <a:cs typeface="宋体" pitchFamily="2" charset="-122"/>
              </a:rPr>
              <a:t>kΩ</a:t>
            </a:r>
            <a:r>
              <a:rPr lang="zh-CN" altLang="en-US" sz="2000" dirty="0">
                <a:latin typeface="微软雅黑" pitchFamily="34" charset="-122"/>
                <a:ea typeface="微软雅黑" pitchFamily="34" charset="-122"/>
                <a:cs typeface="宋体" pitchFamily="2" charset="-122"/>
              </a:rPr>
              <a:t>，将被校表置于</a:t>
            </a:r>
            <a:r>
              <a:rPr lang="en-US" altLang="zh-CN" sz="2000" dirty="0">
                <a:latin typeface="微软雅黑" pitchFamily="34" charset="-122"/>
                <a:ea typeface="微软雅黑" pitchFamily="34" charset="-122"/>
                <a:cs typeface="宋体" pitchFamily="2" charset="-122"/>
              </a:rPr>
              <a:t>R×1 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R×10 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R×100 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R×1 </a:t>
            </a:r>
            <a:r>
              <a:rPr lang="en-US" altLang="zh-CN" sz="2000" dirty="0" err="1">
                <a:latin typeface="微软雅黑" pitchFamily="34" charset="-122"/>
                <a:ea typeface="微软雅黑" pitchFamily="34" charset="-122"/>
                <a:cs typeface="宋体" pitchFamily="2" charset="-122"/>
              </a:rPr>
              <a:t>kΩ</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R×10 </a:t>
            </a:r>
            <a:r>
              <a:rPr lang="en-US" altLang="zh-CN" sz="2000" dirty="0" err="1">
                <a:latin typeface="微软雅黑" pitchFamily="34" charset="-122"/>
                <a:ea typeface="微软雅黑" pitchFamily="34" charset="-122"/>
                <a:cs typeface="宋体" pitchFamily="2" charset="-122"/>
              </a:rPr>
              <a:t>kΩ</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挡，分别测量上述五个中心电阻值，读取测量数据，记入表中。</a:t>
            </a:r>
          </a:p>
        </p:txBody>
      </p:sp>
      <p:sp>
        <p:nvSpPr>
          <p:cNvPr id="8"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4569104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2" name="Rectangle 149"/>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graphicFrame>
        <p:nvGraphicFramePr>
          <p:cNvPr id="8" name="Group 124"/>
          <p:cNvGraphicFramePr>
            <a:graphicFrameLocks noGrp="1"/>
          </p:cNvGraphicFramePr>
          <p:nvPr>
            <p:ph idx="4294967295"/>
            <p:extLst>
              <p:ext uri="{D42A27DB-BD31-4B8C-83A1-F6EECF244321}">
                <p14:modId xmlns:p14="http://schemas.microsoft.com/office/powerpoint/2010/main" val="2377954003"/>
              </p:ext>
            </p:extLst>
          </p:nvPr>
        </p:nvGraphicFramePr>
        <p:xfrm>
          <a:off x="899592" y="2564904"/>
          <a:ext cx="7651589" cy="3400366"/>
        </p:xfrm>
        <a:graphic>
          <a:graphicData uri="http://schemas.openxmlformats.org/drawingml/2006/table">
            <a:tbl>
              <a:tblPr/>
              <a:tblGrid>
                <a:gridCol w="2551611"/>
                <a:gridCol w="2548367"/>
                <a:gridCol w="2551611"/>
              </a:tblGrid>
              <a:tr h="811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标准电阻箱的阻值</a:t>
                      </a:r>
                      <a:endParaRPr kumimoji="0" lang="zh-CN" altLang="en-US"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被校表测量值</a:t>
                      </a:r>
                      <a:endParaRPr kumimoji="0" lang="zh-CN" altLang="en-US"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误差大小</a:t>
                      </a:r>
                      <a:endParaRPr kumimoji="0" lang="zh-CN" altLang="en-US"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7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15 Ω</a:t>
                      </a:r>
                      <a:endParaRPr kumimoji="0" lang="en-US"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7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165 Ω</a:t>
                      </a:r>
                      <a:endParaRPr kumimoji="0" lang="en-US"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7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1.78 </a:t>
                      </a:r>
                      <a:r>
                        <a:rPr kumimoji="0" lang="en-US" altLang="zh-CN" sz="2000" b="0"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kΩ</a:t>
                      </a:r>
                      <a:endParaRPr kumimoji="0" lang="en-US"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7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55.4 </a:t>
                      </a:r>
                      <a:r>
                        <a:rPr kumimoji="0" lang="en-US" altLang="zh-CN" sz="2000" b="0"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kΩ</a:t>
                      </a:r>
                      <a:endParaRPr kumimoji="0" lang="en-US"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7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141 </a:t>
                      </a:r>
                      <a:r>
                        <a:rPr kumimoji="0" lang="en-US" altLang="zh-CN" sz="2000" b="0" i="0" u="none" strike="noStrike" cap="none" normalizeH="0" baseline="0" dirty="0" err="1" smtClean="0">
                          <a:ln>
                            <a:noFill/>
                          </a:ln>
                          <a:solidFill>
                            <a:schemeClr val="tx1"/>
                          </a:solidFill>
                          <a:effectLst/>
                          <a:latin typeface="Times New Roman" pitchFamily="18" charset="0"/>
                          <a:ea typeface="微软雅黑" pitchFamily="34" charset="-122"/>
                          <a:cs typeface="Times New Roman" pitchFamily="18" charset="0"/>
                        </a:rPr>
                        <a:t>kΩ</a:t>
                      </a:r>
                      <a:endParaRPr kumimoji="0" lang="en-US"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charset="0"/>
                        <a:ea typeface="微软雅黑"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 name="矩形 18"/>
          <p:cNvSpPr>
            <a:spLocks noChangeArrowheads="1"/>
          </p:cNvSpPr>
          <p:nvPr/>
        </p:nvSpPr>
        <p:spPr bwMode="auto">
          <a:xfrm>
            <a:off x="4139952" y="2132856"/>
            <a:ext cx="1889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rgbClr val="C00000"/>
                </a:solidFill>
                <a:ea typeface="微软雅黑" pitchFamily="34" charset="-122"/>
              </a:rPr>
              <a:t>电阻挡校试</a:t>
            </a:r>
            <a:endParaRPr lang="zh-CN" altLang="en-US" b="1" dirty="0">
              <a:solidFill>
                <a:srgbClr val="C00000"/>
              </a:solidFill>
              <a:ea typeface="微软雅黑" pitchFamily="34" charset="-122"/>
            </a:endParaRPr>
          </a:p>
        </p:txBody>
      </p:sp>
      <p:sp>
        <p:nvSpPr>
          <p:cNvPr id="9" name="Rectangle 2"/>
          <p:cNvSpPr>
            <a:spLocks noChangeArrowheads="1"/>
          </p:cNvSpPr>
          <p:nvPr/>
        </p:nvSpPr>
        <p:spPr bwMode="auto">
          <a:xfrm>
            <a:off x="611560" y="1340768"/>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进行电阻挡的校试</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7318546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2" name="Rectangle 149"/>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4" name="矩形 18"/>
          <p:cNvSpPr>
            <a:spLocks noChangeArrowheads="1"/>
          </p:cNvSpPr>
          <p:nvPr/>
        </p:nvSpPr>
        <p:spPr bwMode="auto">
          <a:xfrm>
            <a:off x="3062176" y="1938482"/>
            <a:ext cx="2445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smtClean="0">
                <a:ea typeface="微软雅黑" pitchFamily="34" charset="-122"/>
              </a:rPr>
              <a:t>电阻挡常见故障分析</a:t>
            </a:r>
            <a:endParaRPr lang="zh-CN" altLang="en-US" dirty="0">
              <a:ea typeface="微软雅黑" pitchFamily="34" charset="-122"/>
            </a:endParaRPr>
          </a:p>
        </p:txBody>
      </p:sp>
      <p:pic>
        <p:nvPicPr>
          <p:cNvPr id="10" name="Picture 2"/>
          <p:cNvPicPr>
            <a:picLocks noChangeAspect="1" noChangeArrowheads="1"/>
          </p:cNvPicPr>
          <p:nvPr/>
        </p:nvPicPr>
        <p:blipFill>
          <a:blip r:embed="rId2"/>
          <a:srcRect/>
          <a:stretch>
            <a:fillRect/>
          </a:stretch>
        </p:blipFill>
        <p:spPr bwMode="auto">
          <a:xfrm>
            <a:off x="1143025" y="2492896"/>
            <a:ext cx="6857950" cy="296854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Rectangle 2"/>
          <p:cNvSpPr>
            <a:spLocks noChangeArrowheads="1"/>
          </p:cNvSpPr>
          <p:nvPr/>
        </p:nvSpPr>
        <p:spPr bwMode="auto">
          <a:xfrm>
            <a:off x="611560" y="1340768"/>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进行电阻挡的校试</a:t>
            </a:r>
            <a:endParaRPr lang="zh-CN" altLang="en-US" sz="2400" b="1" dirty="0">
              <a:solidFill>
                <a:schemeClr val="tx1"/>
              </a:solidFill>
              <a:latin typeface="微软雅黑" pitchFamily="34" charset="-122"/>
              <a:ea typeface="微软雅黑" pitchFamily="34" charset="-122"/>
            </a:endParaRPr>
          </a:p>
        </p:txBody>
      </p:sp>
      <p:sp>
        <p:nvSpPr>
          <p:cNvPr id="9"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215875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12" name="Rectangle 149"/>
          <p:cNvSpPr>
            <a:spLocks noChangeArrowheads="1"/>
          </p:cNvSpPr>
          <p:nvPr/>
        </p:nvSpPr>
        <p:spPr bwMode="auto">
          <a:xfrm>
            <a:off x="1314450" y="28796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dirty="0">
              <a:ea typeface="微软雅黑" pitchFamily="34" charset="-122"/>
            </a:endParaRPr>
          </a:p>
        </p:txBody>
      </p:sp>
      <p:sp>
        <p:nvSpPr>
          <p:cNvPr id="8" name="Rectangle 1"/>
          <p:cNvSpPr>
            <a:spLocks noChangeArrowheads="1"/>
          </p:cNvSpPr>
          <p:nvPr/>
        </p:nvSpPr>
        <p:spPr bwMode="auto">
          <a:xfrm>
            <a:off x="392906" y="1844824"/>
            <a:ext cx="8358188" cy="424731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sz="2000" dirty="0">
                <a:latin typeface="微软雅黑" pitchFamily="34" charset="-122"/>
                <a:ea typeface="微软雅黑" pitchFamily="34" charset="-122"/>
                <a:cs typeface="宋体" pitchFamily="2" charset="-122"/>
              </a:rPr>
              <a:t>在以上几个部分的调试结束，电路均正常后，做以下工作。</a:t>
            </a:r>
            <a:endParaRPr lang="zh-CN"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）将万用表组装好后，将量程开关分别置电阻</a:t>
            </a:r>
            <a:r>
              <a:rPr lang="zh-CN" altLang="en-US" sz="2000" i="1" dirty="0">
                <a:latin typeface="微软雅黑" pitchFamily="34" charset="-122"/>
                <a:ea typeface="微软雅黑" pitchFamily="34" charset="-122"/>
                <a:cs typeface="Times New Roman" pitchFamily="18" charset="0"/>
              </a:rPr>
              <a:t> </a:t>
            </a:r>
            <a:r>
              <a:rPr lang="en-US" altLang="zh-CN" sz="2000" i="1" dirty="0">
                <a:latin typeface="微软雅黑" pitchFamily="34" charset="-122"/>
                <a:ea typeface="微软雅黑" pitchFamily="34" charset="-122"/>
                <a:cs typeface="Times New Roman" pitchFamily="18" charset="0"/>
              </a:rPr>
              <a:t>R</a:t>
            </a:r>
            <a:r>
              <a:rPr lang="en-US" altLang="zh-CN" sz="2000" dirty="0">
                <a:latin typeface="微软雅黑" pitchFamily="34" charset="-122"/>
                <a:ea typeface="微软雅黑" pitchFamily="34" charset="-122"/>
                <a:cs typeface="宋体" pitchFamily="2" charset="-122"/>
              </a:rPr>
              <a:t>×1</a:t>
            </a:r>
            <a:r>
              <a:rPr lang="en-US" altLang="zh-CN" sz="2000" dirty="0">
                <a:latin typeface="微软雅黑" pitchFamily="34" charset="-122"/>
                <a:ea typeface="微软雅黑" pitchFamily="34" charset="-122"/>
                <a:cs typeface="Symbol" pitchFamily="18" charset="2"/>
              </a:rPr>
              <a:t> W</a:t>
            </a:r>
            <a:r>
              <a:rPr lang="zh-CN" altLang="en-US" sz="2000" dirty="0">
                <a:latin typeface="微软雅黑" pitchFamily="34" charset="-122"/>
                <a:ea typeface="微软雅黑" pitchFamily="34" charset="-122"/>
                <a:cs typeface="宋体" pitchFamily="2" charset="-122"/>
              </a:rPr>
              <a:t>挡和</a:t>
            </a:r>
            <a:r>
              <a:rPr lang="zh-CN" altLang="en-US" sz="2000" i="1" dirty="0">
                <a:latin typeface="微软雅黑" pitchFamily="34" charset="-122"/>
                <a:ea typeface="微软雅黑" pitchFamily="34" charset="-122"/>
                <a:cs typeface="Times New Roman" pitchFamily="18" charset="0"/>
              </a:rPr>
              <a:t> </a:t>
            </a:r>
            <a:r>
              <a:rPr lang="en-US" altLang="zh-CN" sz="2000" i="1" dirty="0">
                <a:latin typeface="微软雅黑" pitchFamily="34" charset="-122"/>
                <a:ea typeface="微软雅黑" pitchFamily="34" charset="-122"/>
                <a:cs typeface="Times New Roman" pitchFamily="18" charset="0"/>
              </a:rPr>
              <a:t>R</a:t>
            </a:r>
            <a:r>
              <a:rPr lang="en-US" altLang="zh-CN" sz="2000" dirty="0">
                <a:latin typeface="微软雅黑" pitchFamily="34" charset="-122"/>
                <a:ea typeface="微软雅黑" pitchFamily="34" charset="-122"/>
                <a:cs typeface="宋体" pitchFamily="2" charset="-122"/>
              </a:rPr>
              <a:t>×10 K </a:t>
            </a:r>
            <a:r>
              <a:rPr lang="zh-CN" altLang="en-US" sz="2000" dirty="0">
                <a:latin typeface="微软雅黑" pitchFamily="34" charset="-122"/>
                <a:ea typeface="微软雅黑" pitchFamily="34" charset="-122"/>
                <a:cs typeface="宋体" pitchFamily="2" charset="-122"/>
              </a:rPr>
              <a:t>挡，红黑表棒短接，观察指针变化情况，检查电阻挡是否正常。</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）将开关置直流电压档，直接测稳压电源的输出电压，观察结果是否正确。</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）将开关置交流电压 </a:t>
            </a:r>
            <a:r>
              <a:rPr lang="en-US" altLang="zh-CN" sz="2000" dirty="0">
                <a:latin typeface="微软雅黑" pitchFamily="34" charset="-122"/>
                <a:ea typeface="微软雅黑" pitchFamily="34" charset="-122"/>
                <a:cs typeface="宋体" pitchFamily="2" charset="-122"/>
              </a:rPr>
              <a:t>250 V </a:t>
            </a:r>
            <a:r>
              <a:rPr lang="zh-CN" altLang="en-US" sz="2000" dirty="0">
                <a:latin typeface="微软雅黑" pitchFamily="34" charset="-122"/>
                <a:ea typeface="微软雅黑" pitchFamily="34" charset="-122"/>
                <a:cs typeface="宋体" pitchFamily="2" charset="-122"/>
              </a:rPr>
              <a:t>挡，测工作台电源电压，是否在 </a:t>
            </a:r>
            <a:r>
              <a:rPr lang="en-US" altLang="zh-CN" sz="2000" dirty="0">
                <a:latin typeface="微软雅黑" pitchFamily="34" charset="-122"/>
                <a:ea typeface="微软雅黑" pitchFamily="34" charset="-122"/>
                <a:cs typeface="宋体" pitchFamily="2" charset="-122"/>
              </a:rPr>
              <a:t>220 V </a:t>
            </a:r>
            <a:r>
              <a:rPr lang="zh-CN" altLang="en-US" sz="2000" dirty="0">
                <a:latin typeface="微软雅黑" pitchFamily="34" charset="-122"/>
                <a:ea typeface="微软雅黑" pitchFamily="34" charset="-122"/>
                <a:cs typeface="宋体" pitchFamily="2" charset="-122"/>
              </a:rPr>
              <a:t>左右。</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）若有故障，按上述单元电路，先找出故障所在单元，按原理图逐一检查，直至故障排除。</a:t>
            </a:r>
            <a:r>
              <a:rPr lang="zh-CN" altLang="en-US" sz="2000" dirty="0">
                <a:latin typeface="微软雅黑" pitchFamily="34" charset="-122"/>
                <a:ea typeface="微软雅黑" pitchFamily="34" charset="-122"/>
              </a:rPr>
              <a:t> </a:t>
            </a:r>
          </a:p>
        </p:txBody>
      </p:sp>
      <p:sp>
        <p:nvSpPr>
          <p:cNvPr id="7" name="Rectangle 2"/>
          <p:cNvSpPr>
            <a:spLocks noChangeArrowheads="1"/>
          </p:cNvSpPr>
          <p:nvPr/>
        </p:nvSpPr>
        <p:spPr bwMode="auto">
          <a:xfrm>
            <a:off x="611560" y="1340768"/>
            <a:ext cx="273630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5. </a:t>
            </a:r>
            <a:r>
              <a:rPr lang="zh-CN" altLang="en-US" sz="2400" b="1" dirty="0">
                <a:solidFill>
                  <a:schemeClr val="tx1"/>
                </a:solidFill>
                <a:latin typeface="微软雅黑" pitchFamily="34" charset="-122"/>
                <a:ea typeface="微软雅黑" pitchFamily="34" charset="-122"/>
              </a:rPr>
              <a:t>进行整机调试</a:t>
            </a:r>
          </a:p>
        </p:txBody>
      </p:sp>
      <p:sp>
        <p:nvSpPr>
          <p:cNvPr id="9" name="AutoShape 8"/>
          <p:cNvSpPr>
            <a:spLocks noChangeArrowheads="1"/>
          </p:cNvSpPr>
          <p:nvPr/>
        </p:nvSpPr>
        <p:spPr bwMode="gray">
          <a:xfrm>
            <a:off x="2917608" y="620688"/>
            <a:ext cx="38146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六、万用表的调试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285667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23528" y="1268760"/>
            <a:ext cx="8229600"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5" name="Rectangle 14"/>
          <p:cNvSpPr>
            <a:spLocks noChangeArrowheads="1"/>
          </p:cNvSpPr>
          <p:nvPr/>
        </p:nvSpPr>
        <p:spPr bwMode="auto">
          <a:xfrm>
            <a:off x="1125234" y="1556792"/>
            <a:ext cx="6830466"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indent="266700">
              <a:lnSpc>
                <a:spcPct val="150000"/>
              </a:lnSpc>
              <a:defRPr/>
            </a:pPr>
            <a:r>
              <a:rPr lang="en-US" altLang="zh-CN" sz="2400" b="1" dirty="0" smtClean="0">
                <a:ea typeface="微软雅黑" pitchFamily="34" charset="-122"/>
              </a:rPr>
              <a:t>1.  </a:t>
            </a:r>
            <a:r>
              <a:rPr lang="zh-CN" altLang="en-US" sz="2400" b="1" dirty="0" smtClean="0">
                <a:ea typeface="微软雅黑" pitchFamily="34" charset="-122"/>
              </a:rPr>
              <a:t>上交</a:t>
            </a:r>
            <a:r>
              <a:rPr lang="zh-CN" altLang="en-US" sz="2400" b="1" dirty="0">
                <a:ea typeface="微软雅黑" pitchFamily="34" charset="-122"/>
              </a:rPr>
              <a:t>学生工作页；</a:t>
            </a:r>
          </a:p>
          <a:p>
            <a:pPr indent="266700">
              <a:lnSpc>
                <a:spcPct val="150000"/>
              </a:lnSpc>
              <a:defRPr/>
            </a:pPr>
            <a:r>
              <a:rPr lang="en-US" altLang="zh-CN" sz="2400" b="1" dirty="0" smtClean="0">
                <a:ea typeface="微软雅黑" pitchFamily="34" charset="-122"/>
              </a:rPr>
              <a:t>2.  </a:t>
            </a:r>
            <a:r>
              <a:rPr lang="zh-CN" altLang="en-US" sz="2400" b="1" dirty="0" smtClean="0">
                <a:ea typeface="微软雅黑" pitchFamily="34" charset="-122"/>
              </a:rPr>
              <a:t>各组成员自评。</a:t>
            </a:r>
            <a:endParaRPr lang="en-US" altLang="zh-CN" sz="2400" b="1" dirty="0" smtClean="0">
              <a:ea typeface="微软雅黑" pitchFamily="34" charset="-122"/>
            </a:endParaRPr>
          </a:p>
          <a:p>
            <a:pPr indent="266700">
              <a:lnSpc>
                <a:spcPct val="150000"/>
              </a:lnSpc>
              <a:defRPr/>
            </a:pPr>
            <a:r>
              <a:rPr lang="en-US" altLang="zh-CN" sz="2400" b="1" dirty="0" smtClean="0">
                <a:ea typeface="微软雅黑" pitchFamily="34" charset="-122"/>
              </a:rPr>
              <a:t>3.   </a:t>
            </a:r>
            <a:r>
              <a:rPr lang="zh-CN" altLang="en-US" sz="2400" b="1" dirty="0" smtClean="0">
                <a:ea typeface="微软雅黑" pitchFamily="34" charset="-122"/>
              </a:rPr>
              <a:t>由组长进行汇报，全班同学边听边提问题，</a:t>
            </a:r>
            <a:endParaRPr lang="en-US" altLang="zh-CN" sz="2400" b="1" dirty="0" smtClean="0">
              <a:ea typeface="微软雅黑" pitchFamily="34" charset="-122"/>
            </a:endParaRPr>
          </a:p>
          <a:p>
            <a:pPr indent="266700">
              <a:lnSpc>
                <a:spcPct val="150000"/>
              </a:lnSpc>
              <a:defRPr/>
            </a:pPr>
            <a:r>
              <a:rPr lang="zh-CN" altLang="en-US" sz="2400" b="1" dirty="0" smtClean="0">
                <a:ea typeface="微软雅黑" pitchFamily="34" charset="-122"/>
              </a:rPr>
              <a:t>小组</a:t>
            </a:r>
            <a:r>
              <a:rPr lang="zh-CN" altLang="en-US" sz="2400" b="1" dirty="0">
                <a:ea typeface="微软雅黑" pitchFamily="34" charset="-122"/>
              </a:rPr>
              <a:t>互</a:t>
            </a:r>
            <a:r>
              <a:rPr lang="zh-CN" altLang="en-US" sz="2400" b="1" dirty="0" smtClean="0">
                <a:ea typeface="微软雅黑" pitchFamily="34" charset="-122"/>
              </a:rPr>
              <a:t>评；</a:t>
            </a:r>
            <a:endParaRPr lang="zh-CN" altLang="en-US" sz="2400" b="1" dirty="0">
              <a:ea typeface="微软雅黑" pitchFamily="34" charset="-122"/>
            </a:endParaRPr>
          </a:p>
          <a:p>
            <a:pPr indent="266700">
              <a:lnSpc>
                <a:spcPct val="150000"/>
              </a:lnSpc>
              <a:defRPr/>
            </a:pPr>
            <a:r>
              <a:rPr lang="en-US" altLang="zh-CN" sz="2400" b="1" dirty="0" smtClean="0">
                <a:ea typeface="微软雅黑" pitchFamily="34" charset="-122"/>
              </a:rPr>
              <a:t>4.  </a:t>
            </a:r>
            <a:r>
              <a:rPr lang="zh-CN" altLang="en-US" sz="2400" b="1" dirty="0" smtClean="0">
                <a:ea typeface="微软雅黑" pitchFamily="34" charset="-122"/>
              </a:rPr>
              <a:t>教师评价，最终评选出优秀的小组进行奖励。</a:t>
            </a:r>
            <a:endParaRPr lang="zh-CN" altLang="en-US" sz="2400" b="1" dirty="0">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项目评价</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10533199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23528" y="1268760"/>
            <a:ext cx="8229600"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5" name="Rectangle 1"/>
          <p:cNvSpPr>
            <a:spLocks noChangeArrowheads="1"/>
          </p:cNvSpPr>
          <p:nvPr/>
        </p:nvSpPr>
        <p:spPr bwMode="auto">
          <a:xfrm>
            <a:off x="467544" y="1196752"/>
            <a:ext cx="85725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dirty="0">
                <a:latin typeface="微软雅黑" pitchFamily="34" charset="-122"/>
                <a:ea typeface="微软雅黑" pitchFamily="34" charset="-122"/>
                <a:cs typeface="宋体" charset="-122"/>
              </a:rPr>
              <a:t>本</a:t>
            </a:r>
            <a:r>
              <a:rPr lang="zh-CN" dirty="0" smtClean="0">
                <a:latin typeface="微软雅黑" pitchFamily="34" charset="-122"/>
                <a:ea typeface="微软雅黑" pitchFamily="34" charset="-122"/>
                <a:cs typeface="宋体" charset="-122"/>
              </a:rPr>
              <a:t>项目</a:t>
            </a:r>
            <a:r>
              <a:rPr lang="zh-CN" altLang="en-US" dirty="0" smtClean="0">
                <a:latin typeface="微软雅黑" pitchFamily="34" charset="-122"/>
                <a:ea typeface="微软雅黑" pitchFamily="34" charset="-122"/>
                <a:cs typeface="宋体" charset="-122"/>
              </a:rPr>
              <a:t>主要是完成</a:t>
            </a:r>
            <a:r>
              <a:rPr lang="en-US" altLang="zh-CN" dirty="0" smtClean="0">
                <a:latin typeface="微软雅黑" pitchFamily="34" charset="-122"/>
                <a:ea typeface="微软雅黑" pitchFamily="34" charset="-122"/>
                <a:cs typeface="宋体" charset="-122"/>
              </a:rPr>
              <a:t>MF-47</a:t>
            </a:r>
            <a:r>
              <a:rPr lang="zh-CN" altLang="en-US" dirty="0" smtClean="0">
                <a:latin typeface="微软雅黑" pitchFamily="34" charset="-122"/>
                <a:ea typeface="微软雅黑" pitchFamily="34" charset="-122"/>
                <a:cs typeface="宋体" charset="-122"/>
              </a:rPr>
              <a:t>型万用表的组装</a:t>
            </a:r>
            <a:r>
              <a:rPr lang="zh-CN" dirty="0" smtClean="0">
                <a:latin typeface="微软雅黑" pitchFamily="34" charset="-122"/>
                <a:ea typeface="微软雅黑" pitchFamily="34" charset="-122"/>
                <a:cs typeface="宋体" charset="-122"/>
              </a:rPr>
              <a:t>，</a:t>
            </a:r>
            <a:r>
              <a:rPr lang="zh-CN" altLang="en-US" dirty="0" smtClean="0">
                <a:latin typeface="微软雅黑" pitchFamily="34" charset="-122"/>
                <a:ea typeface="微软雅黑" pitchFamily="34" charset="-122"/>
                <a:cs typeface="宋体" charset="-122"/>
              </a:rPr>
              <a:t>主要内容有：</a:t>
            </a:r>
            <a:endParaRPr lang="en-US" altLang="zh-CN" dirty="0" smtClean="0">
              <a:latin typeface="微软雅黑" pitchFamily="34" charset="-122"/>
              <a:ea typeface="微软雅黑" pitchFamily="34" charset="-122"/>
              <a:cs typeface="宋体" charset="-122"/>
            </a:endParaRPr>
          </a:p>
          <a:p>
            <a:pPr eaLnBrk="0" hangingPunct="0">
              <a:lnSpc>
                <a:spcPct val="150000"/>
              </a:lnSpc>
            </a:pPr>
            <a:r>
              <a:rPr lang="en-US" altLang="zh-CN" dirty="0" smtClean="0">
                <a:latin typeface="微软雅黑" pitchFamily="34" charset="-122"/>
                <a:ea typeface="微软雅黑" pitchFamily="34" charset="-122"/>
                <a:cs typeface="宋体" charset="-122"/>
              </a:rPr>
              <a:t>1. </a:t>
            </a:r>
            <a:r>
              <a:rPr lang="zh-CN" altLang="en-US" dirty="0" smtClean="0">
                <a:latin typeface="微软雅黑" pitchFamily="34" charset="-122"/>
                <a:ea typeface="微软雅黑" pitchFamily="34" charset="-122"/>
                <a:cs typeface="宋体" charset="-122"/>
              </a:rPr>
              <a:t>电阻</a:t>
            </a:r>
            <a:r>
              <a:rPr lang="zh-CN" altLang="en-US" dirty="0">
                <a:latin typeface="微软雅黑" pitchFamily="34" charset="-122"/>
                <a:ea typeface="微软雅黑" pitchFamily="34" charset="-122"/>
                <a:cs typeface="宋体" charset="-122"/>
              </a:rPr>
              <a:t>在安放时色环读取顺序要一致。</a:t>
            </a:r>
          </a:p>
          <a:p>
            <a:pPr>
              <a:lnSpc>
                <a:spcPct val="150000"/>
              </a:lnSpc>
            </a:pPr>
            <a:r>
              <a:rPr lang="en-US" altLang="zh-CN" dirty="0" smtClean="0">
                <a:latin typeface="微软雅黑" pitchFamily="34" charset="-122"/>
                <a:ea typeface="微软雅黑" pitchFamily="34" charset="-122"/>
                <a:cs typeface="宋体" charset="-122"/>
              </a:rPr>
              <a:t>2. </a:t>
            </a:r>
            <a:r>
              <a:rPr lang="zh-CN" altLang="en-US" dirty="0" smtClean="0">
                <a:latin typeface="微软雅黑" pitchFamily="34" charset="-122"/>
                <a:ea typeface="微软雅黑" pitchFamily="34" charset="-122"/>
                <a:cs typeface="宋体" charset="-122"/>
              </a:rPr>
              <a:t>档</a:t>
            </a:r>
            <a:r>
              <a:rPr lang="zh-CN" altLang="en-US" dirty="0">
                <a:latin typeface="微软雅黑" pitchFamily="34" charset="-122"/>
                <a:ea typeface="微软雅黑" pitchFamily="34" charset="-122"/>
                <a:cs typeface="宋体" charset="-122"/>
              </a:rPr>
              <a:t>位开关大旋钮安装要说清所用材料名称及安装步骤。</a:t>
            </a:r>
          </a:p>
          <a:p>
            <a:pPr>
              <a:lnSpc>
                <a:spcPct val="150000"/>
              </a:lnSpc>
            </a:pPr>
            <a:r>
              <a:rPr lang="en-US" altLang="zh-CN" dirty="0" smtClean="0">
                <a:latin typeface="微软雅黑" pitchFamily="34" charset="-122"/>
                <a:ea typeface="微软雅黑" pitchFamily="34" charset="-122"/>
                <a:cs typeface="宋体" charset="-122"/>
              </a:rPr>
              <a:t>3. </a:t>
            </a:r>
            <a:r>
              <a:rPr lang="zh-CN" altLang="en-US" dirty="0" smtClean="0">
                <a:latin typeface="微软雅黑" pitchFamily="34" charset="-122"/>
                <a:ea typeface="微软雅黑" pitchFamily="34" charset="-122"/>
                <a:cs typeface="宋体" charset="-122"/>
              </a:rPr>
              <a:t>焊接</a:t>
            </a:r>
            <a:r>
              <a:rPr lang="zh-CN" altLang="en-US" dirty="0">
                <a:latin typeface="微软雅黑" pitchFamily="34" charset="-122"/>
                <a:ea typeface="微软雅黑" pitchFamily="34" charset="-122"/>
                <a:cs typeface="宋体" charset="-122"/>
              </a:rPr>
              <a:t>准备工作，焊接要求在工作中认真体会并总结要有条理，尽量详细。</a:t>
            </a:r>
          </a:p>
          <a:p>
            <a:pPr>
              <a:lnSpc>
                <a:spcPct val="150000"/>
              </a:lnSpc>
            </a:pPr>
            <a:r>
              <a:rPr lang="en-US" altLang="zh-CN" dirty="0" smtClean="0">
                <a:latin typeface="微软雅黑" pitchFamily="34" charset="-122"/>
                <a:ea typeface="微软雅黑" pitchFamily="34" charset="-122"/>
                <a:cs typeface="宋体" charset="-122"/>
              </a:rPr>
              <a:t>4. </a:t>
            </a:r>
            <a:r>
              <a:rPr lang="zh-CN" altLang="en-US" dirty="0" smtClean="0">
                <a:latin typeface="微软雅黑" pitchFamily="34" charset="-122"/>
                <a:ea typeface="微软雅黑" pitchFamily="34" charset="-122"/>
                <a:cs typeface="宋体" charset="-122"/>
              </a:rPr>
              <a:t>调整</a:t>
            </a:r>
            <a:r>
              <a:rPr lang="zh-CN" altLang="en-US" dirty="0">
                <a:latin typeface="微软雅黑" pitchFamily="34" charset="-122"/>
                <a:ea typeface="微软雅黑" pitchFamily="34" charset="-122"/>
                <a:cs typeface="宋体" charset="-122"/>
              </a:rPr>
              <a:t>、安装电刷旋钮时器材名称及安装步骤不能出错、遗漏。</a:t>
            </a:r>
          </a:p>
          <a:p>
            <a:pPr>
              <a:lnSpc>
                <a:spcPct val="150000"/>
              </a:lnSpc>
            </a:pPr>
            <a:r>
              <a:rPr lang="en-US" altLang="zh-CN" dirty="0" smtClean="0">
                <a:latin typeface="微软雅黑" pitchFamily="34" charset="-122"/>
                <a:ea typeface="微软雅黑" pitchFamily="34" charset="-122"/>
                <a:cs typeface="宋体" charset="-122"/>
              </a:rPr>
              <a:t>5. </a:t>
            </a:r>
            <a:r>
              <a:rPr lang="zh-CN" altLang="en-US" dirty="0" smtClean="0">
                <a:latin typeface="微软雅黑" pitchFamily="34" charset="-122"/>
                <a:ea typeface="微软雅黑" pitchFamily="34" charset="-122"/>
                <a:cs typeface="宋体" charset="-122"/>
              </a:rPr>
              <a:t>二极管</a:t>
            </a:r>
            <a:r>
              <a:rPr lang="zh-CN" altLang="en-US" dirty="0">
                <a:latin typeface="微软雅黑" pitchFamily="34" charset="-122"/>
                <a:ea typeface="微软雅黑" pitchFamily="34" charset="-122"/>
                <a:cs typeface="宋体" charset="-122"/>
              </a:rPr>
              <a:t>和电解电容的焊接要注意极性、将字弯在外面、位置正确、高度合适、焊</a:t>
            </a:r>
          </a:p>
          <a:p>
            <a:pPr>
              <a:lnSpc>
                <a:spcPct val="150000"/>
              </a:lnSpc>
            </a:pPr>
            <a:r>
              <a:rPr lang="zh-CN" altLang="en-US" dirty="0">
                <a:latin typeface="微软雅黑" pitchFamily="34" charset="-122"/>
                <a:ea typeface="微软雅黑" pitchFamily="34" charset="-122"/>
                <a:cs typeface="宋体" charset="-122"/>
              </a:rPr>
              <a:t>点牢固美观。</a:t>
            </a:r>
          </a:p>
          <a:p>
            <a:pPr>
              <a:lnSpc>
                <a:spcPct val="150000"/>
              </a:lnSpc>
            </a:pPr>
            <a:r>
              <a:rPr lang="en-US" altLang="zh-CN" dirty="0" smtClean="0">
                <a:latin typeface="微软雅黑" pitchFamily="34" charset="-122"/>
                <a:ea typeface="微软雅黑" pitchFamily="34" charset="-122"/>
                <a:cs typeface="宋体" charset="-122"/>
              </a:rPr>
              <a:t>6. </a:t>
            </a:r>
            <a:r>
              <a:rPr lang="zh-CN" altLang="en-US" dirty="0" smtClean="0">
                <a:latin typeface="微软雅黑" pitchFamily="34" charset="-122"/>
                <a:ea typeface="微软雅黑" pitchFamily="34" charset="-122"/>
                <a:cs typeface="宋体" charset="-122"/>
              </a:rPr>
              <a:t>调整</a:t>
            </a:r>
            <a:r>
              <a:rPr lang="zh-CN" altLang="en-US" dirty="0">
                <a:latin typeface="微软雅黑" pitchFamily="34" charset="-122"/>
                <a:ea typeface="微软雅黑" pitchFamily="34" charset="-122"/>
                <a:cs typeface="宋体" charset="-122"/>
              </a:rPr>
              <a:t>、安装电池极板时极片插入松紧适中、焊接表面的处理方法及位置正确、电</a:t>
            </a:r>
          </a:p>
          <a:p>
            <a:pPr>
              <a:lnSpc>
                <a:spcPct val="150000"/>
              </a:lnSpc>
            </a:pPr>
            <a:r>
              <a:rPr lang="zh-CN" altLang="en-US" dirty="0">
                <a:latin typeface="微软雅黑" pitchFamily="34" charset="-122"/>
                <a:ea typeface="微软雅黑" pitchFamily="34" charset="-122"/>
                <a:cs typeface="宋体" charset="-122"/>
              </a:rPr>
              <a:t>线长短选择正确。</a:t>
            </a:r>
          </a:p>
          <a:p>
            <a:pPr>
              <a:lnSpc>
                <a:spcPct val="150000"/>
              </a:lnSpc>
            </a:pPr>
            <a:r>
              <a:rPr lang="en-US" altLang="zh-CN" dirty="0" smtClean="0">
                <a:latin typeface="微软雅黑" pitchFamily="34" charset="-122"/>
                <a:ea typeface="微软雅黑" pitchFamily="34" charset="-122"/>
                <a:cs typeface="宋体" charset="-122"/>
              </a:rPr>
              <a:t>7. </a:t>
            </a:r>
            <a:r>
              <a:rPr lang="zh-CN" altLang="en-US" dirty="0" smtClean="0">
                <a:latin typeface="微软雅黑" pitchFamily="34" charset="-122"/>
                <a:ea typeface="微软雅黑" pitchFamily="34" charset="-122"/>
                <a:cs typeface="宋体" charset="-122"/>
              </a:rPr>
              <a:t>焊接</a:t>
            </a:r>
            <a:r>
              <a:rPr lang="zh-CN" altLang="en-US" dirty="0">
                <a:latin typeface="微软雅黑" pitchFamily="34" charset="-122"/>
                <a:ea typeface="微软雅黑" pitchFamily="34" charset="-122"/>
                <a:cs typeface="宋体" charset="-122"/>
              </a:rPr>
              <a:t>时要防止烫坏表箱及电线、焊点牢固美观。</a:t>
            </a:r>
          </a:p>
          <a:p>
            <a:pPr>
              <a:lnSpc>
                <a:spcPct val="150000"/>
              </a:lnSpc>
            </a:pPr>
            <a:r>
              <a:rPr lang="en-US" altLang="zh-CN" dirty="0" smtClean="0">
                <a:latin typeface="微软雅黑" pitchFamily="34" charset="-122"/>
                <a:ea typeface="微软雅黑" pitchFamily="34" charset="-122"/>
                <a:cs typeface="宋体" charset="-122"/>
              </a:rPr>
              <a:t>8. </a:t>
            </a:r>
            <a:r>
              <a:rPr lang="zh-CN" altLang="en-US" dirty="0" smtClean="0">
                <a:latin typeface="微软雅黑" pitchFamily="34" charset="-122"/>
                <a:ea typeface="微软雅黑" pitchFamily="34" charset="-122"/>
                <a:cs typeface="宋体" charset="-122"/>
              </a:rPr>
              <a:t>整机</a:t>
            </a:r>
            <a:r>
              <a:rPr lang="zh-CN" altLang="en-US" dirty="0">
                <a:latin typeface="微软雅黑" pitchFamily="34" charset="-122"/>
                <a:ea typeface="微软雅黑" pitchFamily="34" charset="-122"/>
                <a:cs typeface="宋体" charset="-122"/>
              </a:rPr>
              <a:t>组装完毕要对各个档位进行调试。</a:t>
            </a: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项目总结</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34112230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924944"/>
            <a:ext cx="8884072" cy="815975"/>
          </a:xfrm>
          <a:prstGeom prst="rect">
            <a:avLst/>
          </a:prstGeom>
          <a:noFill/>
          <a:ln w="9525">
            <a:noFill/>
            <a:miter lim="800000"/>
            <a:headEnd/>
            <a:tailEnd/>
          </a:ln>
          <a:effectLst>
            <a:outerShdw blurRad="76200" dist="12700" dir="2700000" sy="-23000" kx="-800400" algn="bl" rotWithShape="0">
              <a:prstClr val="black">
                <a:alpha val="20000"/>
              </a:prstClr>
            </a:outerShdw>
            <a:reflection stA="50000" endA="300" endPos="55000" dir="5400000" sy="-100000" algn="bl" rotWithShape="0"/>
          </a:effectLst>
        </p:spPr>
        <p:txBody>
          <a:bodyPr anchor="ctr"/>
          <a:lstStyle/>
          <a:p>
            <a:pPr algn="ctr" fontAlgn="auto">
              <a:lnSpc>
                <a:spcPct val="75000"/>
              </a:lnSpc>
              <a:spcBef>
                <a:spcPts val="0"/>
              </a:spcBef>
              <a:spcAft>
                <a:spcPts val="0"/>
              </a:spcAft>
            </a:pPr>
            <a:r>
              <a:rPr lang="en-US" altLang="ko-KR" sz="7200" kern="0" dirty="0" smtClean="0">
                <a:solidFill>
                  <a:sysClr val="windowText" lastClr="000000"/>
                </a:solidFill>
                <a:latin typeface="Aharoni" pitchFamily="2" charset="-79"/>
                <a:ea typeface="Gulim" pitchFamily="34" charset="-127"/>
                <a:cs typeface="Aharoni" pitchFamily="2" charset="-79"/>
              </a:rPr>
              <a:t>THANK </a:t>
            </a:r>
            <a:r>
              <a:rPr lang="en-US" altLang="ko-KR" sz="7200" kern="0" dirty="0">
                <a:solidFill>
                  <a:srgbClr val="FF6600"/>
                </a:solidFill>
                <a:latin typeface="Aharoni" pitchFamily="2" charset="-79"/>
                <a:ea typeface="Gulim" pitchFamily="34" charset="-127"/>
                <a:cs typeface="Aharoni" pitchFamily="2" charset="-79"/>
              </a:rPr>
              <a:t>YOU</a:t>
            </a:r>
          </a:p>
        </p:txBody>
      </p:sp>
      <p:cxnSp>
        <p:nvCxnSpPr>
          <p:cNvPr id="4" name="直接连接符 3"/>
          <p:cNvCxnSpPr/>
          <p:nvPr/>
        </p:nvCxnSpPr>
        <p:spPr>
          <a:xfrm>
            <a:off x="1691680" y="2564904"/>
            <a:ext cx="54726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55676"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63688"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41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67544" y="1844824"/>
            <a:ext cx="5307904" cy="1161256"/>
          </a:xfrm>
          <a:prstGeom prst="rect">
            <a:avLst/>
          </a:prstGeom>
        </p:spPr>
        <p:txBody>
          <a:bodyPr/>
          <a:lstStyle/>
          <a:p>
            <a:r>
              <a:rPr lang="zh-CN" altLang="en-US" sz="2400" b="1" dirty="0" smtClean="0">
                <a:latin typeface="微软雅黑" pitchFamily="34" charset="-122"/>
                <a:ea typeface="微软雅黑" pitchFamily="34" charset="-122"/>
              </a:rPr>
              <a:t>主要内容：</a:t>
            </a:r>
            <a:endParaRPr lang="zh-CN" altLang="en-US" sz="2400" b="1" dirty="0">
              <a:latin typeface="微软雅黑" pitchFamily="34" charset="-122"/>
              <a:ea typeface="微软雅黑" pitchFamily="34" charset="-122"/>
            </a:endParaRPr>
          </a:p>
        </p:txBody>
      </p:sp>
      <p:sp>
        <p:nvSpPr>
          <p:cNvPr id="3" name="内容占位符 2"/>
          <p:cNvSpPr>
            <a:spLocks noGrp="1"/>
          </p:cNvSpPr>
          <p:nvPr>
            <p:ph idx="4294967295"/>
          </p:nvPr>
        </p:nvSpPr>
        <p:spPr>
          <a:xfrm>
            <a:off x="1835696" y="2348880"/>
            <a:ext cx="5954960" cy="3381324"/>
          </a:xfrm>
          <a:prstGeom prst="rect">
            <a:avLst/>
          </a:prstGeom>
        </p:spPr>
        <p:txBody>
          <a:bodyPr/>
          <a:lstStyle/>
          <a:p>
            <a:pPr>
              <a:buClr>
                <a:schemeClr val="accent4">
                  <a:lumMod val="85000"/>
                  <a:lumOff val="15000"/>
                </a:schemeClr>
              </a:buClr>
              <a:buFont typeface="Wingdings" pitchFamily="2" charset="2"/>
              <a:buChar char="l"/>
            </a:pPr>
            <a:r>
              <a:rPr lang="en-US" altLang="zh-CN" sz="2400" dirty="0" smtClean="0">
                <a:latin typeface="微软雅黑" pitchFamily="34" charset="-122"/>
                <a:ea typeface="微软雅黑" pitchFamily="34" charset="-122"/>
              </a:rPr>
              <a:t>THT</a:t>
            </a:r>
            <a:r>
              <a:rPr lang="zh-CN" altLang="en-US" sz="2400" dirty="0" smtClean="0">
                <a:latin typeface="微软雅黑" pitchFamily="34" charset="-122"/>
                <a:ea typeface="微软雅黑" pitchFamily="34" charset="-122"/>
              </a:rPr>
              <a:t>工艺简介</a:t>
            </a:r>
            <a:endParaRPr lang="en-US" altLang="zh-CN" sz="2400" dirty="0" smtClean="0">
              <a:latin typeface="微软雅黑" pitchFamily="34" charset="-122"/>
              <a:ea typeface="微软雅黑" pitchFamily="34" charset="-122"/>
            </a:endParaRPr>
          </a:p>
          <a:p>
            <a:pPr>
              <a:buClr>
                <a:schemeClr val="accent4">
                  <a:lumMod val="85000"/>
                  <a:lumOff val="15000"/>
                </a:schemeClr>
              </a:buClr>
              <a:buFont typeface="Wingdings" pitchFamily="2" charset="2"/>
              <a:buChar char="l"/>
            </a:pPr>
            <a:r>
              <a:rPr lang="zh-CN" altLang="en-US" sz="2400" dirty="0" smtClean="0">
                <a:latin typeface="微软雅黑" pitchFamily="34" charset="-122"/>
                <a:ea typeface="微软雅黑" pitchFamily="34" charset="-122"/>
              </a:rPr>
              <a:t>识别常用电子安装小配件</a:t>
            </a:r>
            <a:endParaRPr lang="en-US" altLang="zh-CN" sz="2400" dirty="0" smtClean="0">
              <a:latin typeface="微软雅黑" pitchFamily="34" charset="-122"/>
              <a:ea typeface="微软雅黑" pitchFamily="34" charset="-122"/>
            </a:endParaRPr>
          </a:p>
          <a:p>
            <a:pPr>
              <a:buClr>
                <a:schemeClr val="accent4">
                  <a:lumMod val="85000"/>
                  <a:lumOff val="15000"/>
                </a:schemeClr>
              </a:buClr>
              <a:buFont typeface="Wingdings" pitchFamily="2" charset="2"/>
              <a:buChar char="l"/>
            </a:pPr>
            <a:r>
              <a:rPr lang="zh-CN" altLang="en-US" sz="2400" dirty="0" smtClean="0">
                <a:latin typeface="微软雅黑" pitchFamily="34" charset="-122"/>
                <a:ea typeface="微软雅黑" pitchFamily="34" charset="-122"/>
              </a:rPr>
              <a:t>常用绝缘材料</a:t>
            </a:r>
            <a:endParaRPr lang="en-US" altLang="zh-CN" sz="2400" dirty="0" smtClean="0">
              <a:latin typeface="微软雅黑" pitchFamily="34" charset="-122"/>
              <a:ea typeface="微软雅黑" pitchFamily="34" charset="-122"/>
            </a:endParaRPr>
          </a:p>
          <a:p>
            <a:pPr>
              <a:buClr>
                <a:schemeClr val="accent4">
                  <a:lumMod val="85000"/>
                  <a:lumOff val="15000"/>
                </a:schemeClr>
              </a:buClr>
              <a:buFont typeface="Wingdings" pitchFamily="2" charset="2"/>
              <a:buChar char="l"/>
            </a:pPr>
            <a:r>
              <a:rPr lang="zh-CN" altLang="en-US" sz="2400" dirty="0" smtClean="0">
                <a:latin typeface="微软雅黑" pitchFamily="34" charset="-122"/>
                <a:ea typeface="微软雅黑" pitchFamily="34" charset="-122"/>
              </a:rPr>
              <a:t>常用清洗剂</a:t>
            </a:r>
            <a:endParaRPr lang="en-US" altLang="zh-CN" sz="2400" dirty="0" smtClean="0">
              <a:latin typeface="微软雅黑" pitchFamily="34" charset="-122"/>
              <a:ea typeface="微软雅黑" pitchFamily="34" charset="-122"/>
            </a:endParaRPr>
          </a:p>
          <a:p>
            <a:pPr>
              <a:buClr>
                <a:schemeClr val="accent4">
                  <a:lumMod val="85000"/>
                  <a:lumOff val="15000"/>
                </a:schemeClr>
              </a:buClr>
              <a:buFont typeface="Wingdings" pitchFamily="2" charset="2"/>
              <a:buChar char="l"/>
            </a:pPr>
            <a:r>
              <a:rPr lang="zh-CN" altLang="en-US" sz="2400" dirty="0" smtClean="0">
                <a:latin typeface="微软雅黑" pitchFamily="34" charset="-122"/>
                <a:ea typeface="微软雅黑" pitchFamily="34" charset="-122"/>
              </a:rPr>
              <a:t>常用线材</a:t>
            </a:r>
            <a:endParaRPr lang="en-US" altLang="zh-CN" sz="2400" dirty="0" smtClean="0">
              <a:latin typeface="微软雅黑" pitchFamily="34" charset="-122"/>
              <a:ea typeface="微软雅黑" pitchFamily="34" charset="-122"/>
            </a:endParaRPr>
          </a:p>
          <a:p>
            <a:pPr>
              <a:buClr>
                <a:schemeClr val="accent4">
                  <a:lumMod val="85000"/>
                  <a:lumOff val="15000"/>
                </a:schemeClr>
              </a:buClr>
              <a:buFont typeface="Wingdings" pitchFamily="2" charset="2"/>
              <a:buChar char="l"/>
            </a:pPr>
            <a:r>
              <a:rPr lang="zh-CN" altLang="en-US" sz="2400" dirty="0" smtClean="0">
                <a:latin typeface="微软雅黑" pitchFamily="34" charset="-122"/>
                <a:ea typeface="微软雅黑" pitchFamily="34" charset="-122"/>
              </a:rPr>
              <a:t>机电元件</a:t>
            </a:r>
            <a:endParaRPr lang="en-US" altLang="zh-CN" sz="2400" dirty="0" smtClean="0">
              <a:latin typeface="微软雅黑" pitchFamily="34" charset="-122"/>
              <a:ea typeface="微软雅黑" pitchFamily="34" charset="-122"/>
            </a:endParaRPr>
          </a:p>
          <a:p>
            <a:pPr>
              <a:buClr>
                <a:schemeClr val="accent4">
                  <a:lumMod val="85000"/>
                  <a:lumOff val="15000"/>
                </a:schemeClr>
              </a:buClr>
              <a:buFont typeface="Wingdings" pitchFamily="2" charset="2"/>
              <a:buChar char="l"/>
            </a:pPr>
            <a:r>
              <a:rPr lang="zh-CN" altLang="en-US" sz="2400" dirty="0" smtClean="0">
                <a:latin typeface="微软雅黑" pitchFamily="34" charset="-122"/>
                <a:ea typeface="微软雅黑" pitchFamily="34" charset="-122"/>
              </a:rPr>
              <a:t>万用表的分析</a:t>
            </a:r>
            <a:endParaRPr lang="en-US" altLang="zh-CN" sz="2400" dirty="0" smtClean="0">
              <a:latin typeface="微软雅黑" pitchFamily="34" charset="-122"/>
              <a:ea typeface="微软雅黑" pitchFamily="34" charset="-122"/>
            </a:endParaRPr>
          </a:p>
          <a:p>
            <a:pPr marL="0" indent="0">
              <a:buNone/>
            </a:pPr>
            <a:endParaRPr lang="zh-CN" altLang="en-US" sz="2400" dirty="0">
              <a:latin typeface="微软雅黑" pitchFamily="34" charset="-122"/>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a:solidFill>
                  <a:srgbClr val="FFC000"/>
                </a:solidFill>
                <a:latin typeface="微软雅黑" pitchFamily="34" charset="-122"/>
                <a:ea typeface="微软雅黑" pitchFamily="34" charset="-122"/>
              </a:rPr>
              <a:t>知识链接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825380" y="620688"/>
            <a:ext cx="369083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一、</a:t>
            </a:r>
            <a:r>
              <a:rPr lang="en-US" altLang="zh-CN" sz="2400" b="1" dirty="0" smtClean="0">
                <a:solidFill>
                  <a:schemeClr val="tx1"/>
                </a:solidFill>
                <a:latin typeface="微软雅黑" pitchFamily="34" charset="-122"/>
                <a:ea typeface="微软雅黑" pitchFamily="34" charset="-122"/>
              </a:rPr>
              <a:t>THT</a:t>
            </a:r>
            <a:r>
              <a:rPr lang="zh-CN" altLang="en-US" sz="2400" b="1" dirty="0" smtClean="0">
                <a:solidFill>
                  <a:schemeClr val="tx1"/>
                </a:solidFill>
                <a:latin typeface="微软雅黑" pitchFamily="34" charset="-122"/>
                <a:ea typeface="微软雅黑" pitchFamily="34" charset="-122"/>
              </a:rPr>
              <a:t>工艺简介</a:t>
            </a:r>
            <a:endParaRPr lang="zh-CN" altLang="en-US" sz="2400" b="1" dirty="0">
              <a:solidFill>
                <a:schemeClr val="tx1"/>
              </a:solidFill>
              <a:latin typeface="微软雅黑" pitchFamily="34" charset="-122"/>
              <a:ea typeface="微软雅黑" pitchFamily="34" charset="-122"/>
            </a:endParaRPr>
          </a:p>
        </p:txBody>
      </p:sp>
      <p:sp>
        <p:nvSpPr>
          <p:cNvPr id="9" name="矩形 17"/>
          <p:cNvSpPr>
            <a:spLocks noChangeArrowheads="1"/>
          </p:cNvSpPr>
          <p:nvPr/>
        </p:nvSpPr>
        <p:spPr bwMode="auto">
          <a:xfrm>
            <a:off x="679450" y="1484784"/>
            <a:ext cx="8001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THT(Through Hole Technology) </a:t>
            </a:r>
            <a:r>
              <a:rPr lang="zh-CN" altLang="en-US" sz="2000" dirty="0">
                <a:latin typeface="微软雅黑" pitchFamily="34" charset="-122"/>
                <a:ea typeface="微软雅黑" pitchFamily="34" charset="-122"/>
              </a:rPr>
              <a:t>为穿孔插装技术，它是一种传统的元件装联技术，是将有引线的元器件插放到设计好的连接导线电路和安装孔的</a:t>
            </a:r>
            <a:r>
              <a:rPr lang="en-US" sz="2000" dirty="0">
                <a:latin typeface="微软雅黑" pitchFamily="34" charset="-122"/>
                <a:ea typeface="微软雅黑" pitchFamily="34" charset="-122"/>
              </a:rPr>
              <a:t> </a:t>
            </a:r>
            <a:r>
              <a:rPr lang="en-US" altLang="zh-CN" sz="2000" dirty="0">
                <a:latin typeface="微软雅黑" pitchFamily="34" charset="-122"/>
                <a:ea typeface="微软雅黑" pitchFamily="34" charset="-122"/>
              </a:rPr>
              <a:t>PCB </a:t>
            </a:r>
            <a:r>
              <a:rPr lang="zh-CN" altLang="en-US" sz="2000" dirty="0">
                <a:latin typeface="微软雅黑" pitchFamily="34" charset="-122"/>
                <a:ea typeface="微软雅黑" pitchFamily="34" charset="-122"/>
              </a:rPr>
              <a:t>板上面，元件固定后在基板的另一面采用手工焊接或者波峰自动焊接等方式进行焊接，使元器件和</a:t>
            </a:r>
            <a:r>
              <a:rPr lang="en-US" sz="2000" dirty="0">
                <a:latin typeface="微软雅黑" pitchFamily="34" charset="-122"/>
                <a:ea typeface="微软雅黑" pitchFamily="34" charset="-122"/>
              </a:rPr>
              <a:t> </a:t>
            </a:r>
            <a:r>
              <a:rPr lang="en-US" altLang="zh-CN" sz="2000" dirty="0">
                <a:latin typeface="微软雅黑" pitchFamily="34" charset="-122"/>
                <a:ea typeface="微软雅黑" pitchFamily="34" charset="-122"/>
              </a:rPr>
              <a:t>PCB </a:t>
            </a:r>
            <a:r>
              <a:rPr lang="zh-CN" altLang="en-US" sz="2000" dirty="0">
                <a:latin typeface="微软雅黑" pitchFamily="34" charset="-122"/>
                <a:ea typeface="微软雅黑" pitchFamily="34" charset="-122"/>
              </a:rPr>
              <a:t>板之间形成可靠的电气连接。</a:t>
            </a:r>
          </a:p>
        </p:txBody>
      </p:sp>
      <p:sp>
        <p:nvSpPr>
          <p:cNvPr id="10" name="Rectangle 24"/>
          <p:cNvSpPr>
            <a:spLocks noChangeArrowheads="1"/>
          </p:cNvSpPr>
          <p:nvPr/>
        </p:nvSpPr>
        <p:spPr bwMode="auto">
          <a:xfrm>
            <a:off x="695528" y="3863900"/>
            <a:ext cx="8143875"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smtClean="0">
                <a:solidFill>
                  <a:srgbClr val="231F20"/>
                </a:solidFill>
                <a:latin typeface="微软雅黑" pitchFamily="34" charset="-122"/>
                <a:ea typeface="微软雅黑" pitchFamily="34" charset="-122"/>
                <a:cs typeface="宋体" pitchFamily="2" charset="-122"/>
              </a:rPr>
              <a:t>    </a:t>
            </a:r>
            <a:r>
              <a:rPr lang="zh-CN" sz="2000" dirty="0" smtClean="0">
                <a:solidFill>
                  <a:srgbClr val="231F20"/>
                </a:solidFill>
                <a:latin typeface="微软雅黑" pitchFamily="34" charset="-122"/>
                <a:ea typeface="微软雅黑" pitchFamily="34" charset="-122"/>
                <a:cs typeface="宋体" pitchFamily="2" charset="-122"/>
              </a:rPr>
              <a:t>一般</a:t>
            </a:r>
            <a:r>
              <a:rPr lang="zh-CN" sz="2000" dirty="0">
                <a:solidFill>
                  <a:srgbClr val="231F20"/>
                </a:solidFill>
                <a:latin typeface="微软雅黑" pitchFamily="34" charset="-122"/>
                <a:ea typeface="微软雅黑" pitchFamily="34" charset="-122"/>
                <a:cs typeface="宋体" pitchFamily="2" charset="-122"/>
              </a:rPr>
              <a:t>在</a:t>
            </a:r>
            <a:r>
              <a:rPr lang="zh-CN" altLang="en-US" sz="2000" dirty="0">
                <a:solidFill>
                  <a:srgbClr val="231F20"/>
                </a:solidFill>
                <a:latin typeface="微软雅黑" pitchFamily="34" charset="-122"/>
                <a:ea typeface="微软雅黑" pitchFamily="34" charset="-122"/>
                <a:cs typeface="宋体" pitchFamily="2" charset="-122"/>
              </a:rPr>
              <a:t> </a:t>
            </a:r>
            <a:r>
              <a:rPr lang="en-US" altLang="zh-CN" sz="2000" dirty="0">
                <a:solidFill>
                  <a:srgbClr val="231F20"/>
                </a:solidFill>
                <a:latin typeface="微软雅黑" pitchFamily="34" charset="-122"/>
                <a:ea typeface="微软雅黑" pitchFamily="34" charset="-122"/>
                <a:cs typeface="宋体" pitchFamily="2" charset="-122"/>
              </a:rPr>
              <a:t>THT </a:t>
            </a:r>
            <a:r>
              <a:rPr lang="zh-CN" altLang="en-US" sz="2000" dirty="0">
                <a:solidFill>
                  <a:srgbClr val="231F20"/>
                </a:solidFill>
                <a:latin typeface="微软雅黑" pitchFamily="34" charset="-122"/>
                <a:ea typeface="微软雅黑" pitchFamily="34" charset="-122"/>
                <a:cs typeface="宋体" pitchFamily="2" charset="-122"/>
              </a:rPr>
              <a:t>工艺中，元器件的主体和焊点分别分布在基板的两侧，但是，由于元器件的大小和引线问题，当电路密集到一定程度后，无法满足工艺要求，因此，在传统的穿孔插装技术上逐渐发展起来了 </a:t>
            </a:r>
            <a:r>
              <a:rPr lang="en-US" altLang="zh-CN" sz="2000" dirty="0">
                <a:solidFill>
                  <a:srgbClr val="231F20"/>
                </a:solidFill>
                <a:latin typeface="微软雅黑" pitchFamily="34" charset="-122"/>
                <a:ea typeface="微软雅黑" pitchFamily="34" charset="-122"/>
                <a:cs typeface="宋体" pitchFamily="2" charset="-122"/>
              </a:rPr>
              <a:t>SMT </a:t>
            </a:r>
            <a:r>
              <a:rPr lang="zh-CN" altLang="en-US" sz="2000" dirty="0">
                <a:solidFill>
                  <a:srgbClr val="231F20"/>
                </a:solidFill>
                <a:latin typeface="微软雅黑" pitchFamily="34" charset="-122"/>
                <a:ea typeface="微软雅黑" pitchFamily="34" charset="-122"/>
                <a:cs typeface="宋体" pitchFamily="2" charset="-122"/>
              </a:rPr>
              <a:t>表面贴装技术。</a:t>
            </a:r>
            <a:r>
              <a:rPr lang="zh-CN" altLang="en-US" sz="2000" dirty="0">
                <a:latin typeface="微软雅黑" pitchFamily="34" charset="-122"/>
                <a:ea typeface="微软雅黑" pitchFamily="34" charset="-122"/>
              </a:rPr>
              <a:t> </a:t>
            </a:r>
          </a:p>
        </p:txBody>
      </p:sp>
    </p:spTree>
    <p:extLst>
      <p:ext uri="{BB962C8B-B14F-4D97-AF65-F5344CB8AC3E}">
        <p14:creationId xmlns:p14="http://schemas.microsoft.com/office/powerpoint/2010/main" val="381211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a:spLocks noChangeArrowheads="1"/>
          </p:cNvSpPr>
          <p:nvPr/>
        </p:nvSpPr>
        <p:spPr bwMode="gray">
          <a:xfrm>
            <a:off x="205172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、识别常用电子安装小配件</a:t>
            </a:r>
            <a:endParaRPr lang="zh-CN" altLang="en-US" sz="2400" b="1" dirty="0">
              <a:solidFill>
                <a:schemeClr val="tx1"/>
              </a:solidFill>
              <a:latin typeface="微软雅黑" pitchFamily="34" charset="-122"/>
              <a:ea typeface="微软雅黑" pitchFamily="34" charset="-122"/>
            </a:endParaRPr>
          </a:p>
        </p:txBody>
      </p:sp>
      <p:sp>
        <p:nvSpPr>
          <p:cNvPr id="9"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sz="2400" dirty="0" smtClean="0">
                <a:latin typeface="微软雅黑" pitchFamily="34" charset="-122"/>
                <a:ea typeface="微软雅黑" pitchFamily="34" charset="-122"/>
              </a:rPr>
              <a:t>在万用表装配中需要使用大量的电子小配件，这些配件都有着不同的作用。</a:t>
            </a:r>
            <a:endParaRPr lang="en-US" altLang="zh-CN" sz="2400" dirty="0" smtClean="0">
              <a:latin typeface="微软雅黑" pitchFamily="34" charset="-122"/>
              <a:ea typeface="微软雅黑" pitchFamily="34" charset="-122"/>
            </a:endParaRPr>
          </a:p>
          <a:p>
            <a:endParaRPr lang="en-US" altLang="zh-CN" dirty="0">
              <a:ea typeface="微软雅黑" pitchFamily="34" charset="-122"/>
            </a:endParaRPr>
          </a:p>
          <a:p>
            <a:endParaRPr lang="en-US" altLang="zh-CN" dirty="0" smtClean="0">
              <a:ea typeface="微软雅黑" pitchFamily="34" charset="-122"/>
            </a:endParaRPr>
          </a:p>
          <a:p>
            <a:endParaRPr lang="en-US" altLang="zh-CN" dirty="0">
              <a:ea typeface="微软雅黑" pitchFamily="34" charset="-122"/>
            </a:endParaRPr>
          </a:p>
          <a:p>
            <a:endParaRPr lang="en-US" altLang="zh-CN" dirty="0" smtClean="0">
              <a:ea typeface="微软雅黑" pitchFamily="34" charset="-122"/>
            </a:endParaRPr>
          </a:p>
          <a:p>
            <a:endParaRPr lang="en-US" altLang="zh-CN" dirty="0">
              <a:ea typeface="微软雅黑" pitchFamily="34" charset="-122"/>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708275"/>
            <a:ext cx="2303463"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21" descr="DSCF0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781300"/>
            <a:ext cx="2592387"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2" descr="各种规格扎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781300"/>
            <a:ext cx="22320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1187450" y="5013325"/>
            <a:ext cx="1439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焊片</a:t>
            </a:r>
          </a:p>
        </p:txBody>
      </p:sp>
      <p:sp>
        <p:nvSpPr>
          <p:cNvPr id="14" name="Text Box 8"/>
          <p:cNvSpPr txBox="1">
            <a:spLocks noChangeArrowheads="1"/>
          </p:cNvSpPr>
          <p:nvPr/>
        </p:nvSpPr>
        <p:spPr bwMode="auto">
          <a:xfrm>
            <a:off x="3851275" y="4941888"/>
            <a:ext cx="1441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latin typeface="微软雅黑" pitchFamily="34" charset="-122"/>
                <a:ea typeface="微软雅黑" pitchFamily="34" charset="-122"/>
              </a:rPr>
              <a:t>散热器 </a:t>
            </a:r>
          </a:p>
        </p:txBody>
      </p:sp>
      <p:sp>
        <p:nvSpPr>
          <p:cNvPr id="15" name="Text Box 9"/>
          <p:cNvSpPr txBox="1">
            <a:spLocks noChangeArrowheads="1"/>
          </p:cNvSpPr>
          <p:nvPr/>
        </p:nvSpPr>
        <p:spPr bwMode="auto">
          <a:xfrm>
            <a:off x="6804025" y="4941888"/>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tx1"/>
                </a:solidFill>
                <a:ea typeface="微软雅黑" pitchFamily="34" charset="-122"/>
              </a:rPr>
              <a:t>扎线带 </a:t>
            </a:r>
          </a:p>
        </p:txBody>
      </p:sp>
    </p:spTree>
    <p:extLst>
      <p:ext uri="{BB962C8B-B14F-4D97-AF65-F5344CB8AC3E}">
        <p14:creationId xmlns:p14="http://schemas.microsoft.com/office/powerpoint/2010/main" val="51970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2192</TotalTime>
  <Words>4011</Words>
  <Application>Microsoft Office PowerPoint</Application>
  <PresentationFormat>全屏显示(4:3)</PresentationFormat>
  <Paragraphs>419</Paragraphs>
  <Slides>68</Slides>
  <Notes>0</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68</vt:i4>
      </vt:variant>
    </vt:vector>
  </HeadingPairs>
  <TitlesOfParts>
    <vt:vector size="72" baseType="lpstr">
      <vt:lpstr>流畅</vt:lpstr>
      <vt:lpstr>1_流畅</vt:lpstr>
      <vt:lpstr>位图图像</vt:lpstr>
      <vt:lpstr>公式</vt:lpstr>
      <vt:lpstr>PowerPoint 演示文稿</vt:lpstr>
      <vt:lpstr>PowerPoint 演示文稿</vt:lpstr>
      <vt:lpstr>PowerPoint 演示文稿</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导线焊接的几种形式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彭建</cp:lastModifiedBy>
  <cp:revision>317</cp:revision>
  <dcterms:created xsi:type="dcterms:W3CDTF">2008-06-05T04:49:45Z</dcterms:created>
  <dcterms:modified xsi:type="dcterms:W3CDTF">2014-09-24T02:15:09Z</dcterms:modified>
</cp:coreProperties>
</file>