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53" r:id="rId2"/>
  </p:sldMasterIdLst>
  <p:notesMasterIdLst>
    <p:notesMasterId r:id="rId61"/>
  </p:notesMasterIdLst>
  <p:sldIdLst>
    <p:sldId id="504" r:id="rId3"/>
    <p:sldId id="256" r:id="rId4"/>
    <p:sldId id="282" r:id="rId5"/>
    <p:sldId id="286" r:id="rId6"/>
    <p:sldId id="293" r:id="rId7"/>
    <p:sldId id="296" r:id="rId8"/>
    <p:sldId id="298" r:id="rId9"/>
    <p:sldId id="349" r:id="rId10"/>
    <p:sldId id="452" r:id="rId11"/>
    <p:sldId id="453" r:id="rId12"/>
    <p:sldId id="455" r:id="rId13"/>
    <p:sldId id="456" r:id="rId14"/>
    <p:sldId id="457" r:id="rId15"/>
    <p:sldId id="460" r:id="rId16"/>
    <p:sldId id="462" r:id="rId17"/>
    <p:sldId id="461" r:id="rId18"/>
    <p:sldId id="463" r:id="rId19"/>
    <p:sldId id="464" r:id="rId20"/>
    <p:sldId id="465" r:id="rId21"/>
    <p:sldId id="466" r:id="rId22"/>
    <p:sldId id="467" r:id="rId23"/>
    <p:sldId id="468" r:id="rId24"/>
    <p:sldId id="469" r:id="rId25"/>
    <p:sldId id="470"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7" r:id="rId41"/>
    <p:sldId id="486" r:id="rId42"/>
    <p:sldId id="488" r:id="rId43"/>
    <p:sldId id="489" r:id="rId44"/>
    <p:sldId id="490" r:id="rId45"/>
    <p:sldId id="491" r:id="rId46"/>
    <p:sldId id="492" r:id="rId47"/>
    <p:sldId id="493" r:id="rId48"/>
    <p:sldId id="494" r:id="rId49"/>
    <p:sldId id="496" r:id="rId50"/>
    <p:sldId id="497" r:id="rId51"/>
    <p:sldId id="498" r:id="rId52"/>
    <p:sldId id="499" r:id="rId53"/>
    <p:sldId id="500" r:id="rId54"/>
    <p:sldId id="501" r:id="rId55"/>
    <p:sldId id="502" r:id="rId56"/>
    <p:sldId id="503" r:id="rId57"/>
    <p:sldId id="394" r:id="rId58"/>
    <p:sldId id="395" r:id="rId59"/>
    <p:sldId id="505" r:id="rId6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636" y="-96"/>
      </p:cViewPr>
      <p:guideLst>
        <p:guide orient="horz" pos="2160"/>
        <p:guide orient="horz" pos="2432"/>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itchFamily="34"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itchFamily="34" charset="-122"/>
              </a:defRPr>
            </a:lvl1pPr>
          </a:lstStyle>
          <a:p>
            <a:pPr>
              <a:defRPr/>
            </a:pPr>
            <a:fld id="{B96D022A-D747-43A4-8788-B86006E41700}" type="datetimeFigureOut">
              <a:rPr lang="zh-CN" altLang="en-US" smtClean="0"/>
              <a:pPr>
                <a:defRPr/>
              </a:pPr>
              <a:t>2014/9/24</a:t>
            </a:fld>
            <a:endParaRPr lang="zh-CN" altLang="en-US" dirty="0"/>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dirty="0" smtClean="0"/>
              <a:t>单击此处编辑母版文本样式</a:t>
            </a:r>
          </a:p>
          <a:p>
            <a:pPr lvl="1"/>
            <a:r>
              <a:rPr lang="zh-CN" altLang="en-US" noProof="0" dirty="0" smtClean="0"/>
              <a:t>第二级</a:t>
            </a:r>
          </a:p>
          <a:p>
            <a:pPr lvl="2"/>
            <a:r>
              <a:rPr lang="zh-CN" altLang="en-US" noProof="0" dirty="0" smtClean="0"/>
              <a:t>第三级</a:t>
            </a:r>
          </a:p>
          <a:p>
            <a:pPr lvl="3"/>
            <a:r>
              <a:rPr lang="zh-CN" altLang="en-US" noProof="0" dirty="0" smtClean="0"/>
              <a:t>第四级</a:t>
            </a:r>
          </a:p>
          <a:p>
            <a:pPr lvl="4"/>
            <a:r>
              <a:rPr lang="zh-CN" altLang="en-US" noProof="0" dirty="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itchFamily="34"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itchFamily="34" charset="-122"/>
              </a:defRPr>
            </a:lvl1pPr>
          </a:lstStyle>
          <a:p>
            <a:pPr>
              <a:defRPr/>
            </a:pPr>
            <a:fld id="{C1D9F786-0DE3-4FB6-B9CE-BB5CBE0430C9}" type="slidenum">
              <a:rPr lang="zh-CN" altLang="en-US" smtClean="0"/>
              <a:pPr>
                <a:defRPr/>
              </a:pPr>
              <a:t>‹#›</a:t>
            </a:fld>
            <a:endParaRPr lang="zh-CN" altLang="en-US" dirty="0"/>
          </a:p>
        </p:txBody>
      </p:sp>
    </p:spTree>
    <p:extLst>
      <p:ext uri="{BB962C8B-B14F-4D97-AF65-F5344CB8AC3E}">
        <p14:creationId xmlns:p14="http://schemas.microsoft.com/office/powerpoint/2010/main" val="19770670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1D9F786-0DE3-4FB6-B9CE-BB5CBE0430C9}" type="slidenum">
              <a:rPr lang="zh-CN" altLang="en-US" smtClean="0"/>
              <a:pPr>
                <a:defRPr/>
              </a:pPr>
              <a:t>12</a:t>
            </a:fld>
            <a:endParaRPr lang="zh-CN" altLang="en-US" dirty="0"/>
          </a:p>
        </p:txBody>
      </p:sp>
    </p:spTree>
    <p:extLst>
      <p:ext uri="{BB962C8B-B14F-4D97-AF65-F5344CB8AC3E}">
        <p14:creationId xmlns:p14="http://schemas.microsoft.com/office/powerpoint/2010/main" val="193381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pPr>
                <a:defRPr/>
              </a:pPr>
              <a:t>‹#›</a:t>
            </a:fld>
            <a:endParaRPr lang="zh-CN" altLang="en-US" dirty="0"/>
          </a:p>
        </p:txBody>
      </p:sp>
    </p:spTree>
    <p:extLst>
      <p:ext uri="{BB962C8B-B14F-4D97-AF65-F5344CB8AC3E}">
        <p14:creationId xmlns:p14="http://schemas.microsoft.com/office/powerpoint/2010/main" val="3411016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pPr>
                <a:defRPr/>
              </a:pPr>
              <a:t>‹#›</a:t>
            </a:fld>
            <a:endParaRPr lang="zh-CN" altLang="en-US" dirty="0"/>
          </a:p>
        </p:txBody>
      </p:sp>
    </p:spTree>
    <p:extLst>
      <p:ext uri="{BB962C8B-B14F-4D97-AF65-F5344CB8AC3E}">
        <p14:creationId xmlns:p14="http://schemas.microsoft.com/office/powerpoint/2010/main" val="3259811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pPr>
                <a:defRPr/>
              </a:pPr>
              <a:t>‹#›</a:t>
            </a:fld>
            <a:endParaRPr lang="zh-CN" altLang="en-US" dirty="0"/>
          </a:p>
        </p:txBody>
      </p:sp>
    </p:spTree>
    <p:extLst>
      <p:ext uri="{BB962C8B-B14F-4D97-AF65-F5344CB8AC3E}">
        <p14:creationId xmlns:p14="http://schemas.microsoft.com/office/powerpoint/2010/main" val="1428352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pPr>
                <a:defRPr/>
              </a:pPr>
              <a:t>2014/9/24</a:t>
            </a:fld>
            <a:endParaRPr lang="zh-CN" altLang="en-US" dirty="0"/>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pPr>
                <a:defRPr/>
              </a:pPr>
              <a:t>‹#›</a:t>
            </a:fld>
            <a:endParaRPr lang="zh-CN" altLang="en-US" dirty="0"/>
          </a:p>
        </p:txBody>
      </p:sp>
    </p:spTree>
    <p:extLst>
      <p:ext uri="{BB962C8B-B14F-4D97-AF65-F5344CB8AC3E}">
        <p14:creationId xmlns:p14="http://schemas.microsoft.com/office/powerpoint/2010/main" val="1438059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ea typeface="微软雅黑" pitchFamily="3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dirty="0" smtClean="0"/>
              <a:t>单击此处编辑母版副标题样式</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362FA5EC-5F98-432E-AEB4-D718D03A8399}"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FC0478B-D3CB-44D8-993C-F1E1A4F05440}"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706705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935163"/>
            <a:ext cx="8229600" cy="4389437"/>
          </a:xfrm>
          <a:prstGeom prst="rect">
            <a:avLst/>
          </a:prstGeom>
        </p:spPr>
        <p:txBody>
          <a:bodyPr/>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57208151-6A46-430B-B003-9BEB3305C7F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A590708D-EA16-40EE-9017-7B44BF7D431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66825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649339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206793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solidFill>
                  <a:srgbClr val="000000"/>
                </a:solidFill>
              </a:rPr>
              <a:pPr>
                <a:defRPr/>
              </a:pPr>
              <a:t>2014/9/24</a:t>
            </a:fld>
            <a:endParaRPr lang="zh-CN" altLang="en-US" dirty="0">
              <a:solidFill>
                <a:srgbClr val="000000"/>
              </a:solidFill>
            </a:endParaRPr>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16820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810223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solidFill>
                  <a:srgbClr val="000000"/>
                </a:solidFill>
              </a:rPr>
              <a:pPr>
                <a:defRPr/>
              </a:pPr>
              <a:t>2014/9/24</a:t>
            </a:fld>
            <a:endParaRPr lang="zh-CN" altLang="en-US" dirty="0">
              <a:solidFill>
                <a:srgbClr val="000000"/>
              </a:solidFill>
            </a:endParaRPr>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3715685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965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solidFill>
                  <a:srgbClr val="000000"/>
                </a:solidFill>
              </a:rPr>
              <a:pPr>
                <a:defRPr/>
              </a:pPr>
              <a:t>2014/9/24</a:t>
            </a:fld>
            <a:endParaRPr lang="zh-CN" altLang="en-US" dirty="0">
              <a:solidFill>
                <a:srgbClr val="000000"/>
              </a:solidFill>
            </a:endParaRPr>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5836596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Constantia"/>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solidFill>
                  <a:srgbClr val="000000"/>
                </a:solidFill>
              </a:rPr>
              <a:pPr>
                <a:defRPr/>
              </a:pPr>
              <a:t>2014/9/24</a:t>
            </a:fld>
            <a:endParaRPr lang="zh-CN" altLang="en-US" dirty="0">
              <a:solidFill>
                <a:srgbClr val="000000"/>
              </a:solidFill>
            </a:endParaRPr>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537750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935163"/>
            <a:ext cx="8229600" cy="4389437"/>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21BBA4BD-67D9-4074-A162-4430BEA1CAE1}"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4AB7C76-7607-4557-B949-C482C77786B2}"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1765787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a:prstGeom prst="rect">
            <a:avLst/>
          </a:prstGeom>
        </p:spPr>
        <p:txBody>
          <a:bodyPr vert="eaVert"/>
          <a:lstStyle>
            <a:lvl1pPr>
              <a:defRPr>
                <a:ea typeface="微软雅黑" pitchFamily="34" charset="-122"/>
              </a:defRPr>
            </a:lvl1pPr>
            <a:lvl2pPr>
              <a:defRPr>
                <a:ea typeface="微软雅黑" pitchFamily="34" charset="-122"/>
              </a:defRPr>
            </a:lvl2pPr>
            <a:lvl3pPr>
              <a:defRPr>
                <a:ea typeface="微软雅黑" pitchFamily="34" charset="-122"/>
              </a:defRPr>
            </a:lvl3pPr>
            <a:lvl4pPr>
              <a:defRPr>
                <a:ea typeface="微软雅黑" pitchFamily="34" charset="-122"/>
              </a:defRPr>
            </a:lvl4pPr>
            <a:lvl5pPr>
              <a:defRPr>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CFFDC73-9898-431C-A141-DA396098DE63}" type="datetimeFigureOut">
              <a:rPr lang="zh-CN" altLang="en-US" smtClean="0">
                <a:solidFill>
                  <a:srgbClr val="000000"/>
                </a:solidFill>
              </a:rPr>
              <a:pPr>
                <a:defRPr/>
              </a:pPr>
              <a:t>2014/9/24</a:t>
            </a:fld>
            <a:endParaRPr lang="zh-CN" altLang="en-US" dirty="0">
              <a:solidFill>
                <a:srgbClr val="000000"/>
              </a:solidFill>
            </a:endParaRPr>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3D3B63C5-F2F9-4147-80D5-CDD67A56A91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530381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850"/>
            <a:ext cx="82296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DA1D5B13-C514-480A-8697-970147E286FD}" type="datetimeFigureOut">
              <a:rPr lang="zh-CN" altLang="en-US" smtClean="0">
                <a:solidFill>
                  <a:srgbClr val="000000"/>
                </a:solidFill>
              </a:rPr>
              <a:pPr>
                <a:defRPr/>
              </a:pPr>
              <a:t>2014/9/24</a:t>
            </a:fld>
            <a:endParaRPr lang="zh-CN" altLang="en-US" dirty="0">
              <a:solidFill>
                <a:srgbClr val="000000"/>
              </a:solidFill>
            </a:endParaRPr>
          </a:p>
        </p:txBody>
      </p:sp>
      <p:sp>
        <p:nvSpPr>
          <p:cNvPr id="4" name="页脚占位符 3"/>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solidFill>
                <a:srgbClr val="000000"/>
              </a:solidFill>
            </a:endParaRPr>
          </a:p>
        </p:txBody>
      </p:sp>
      <p:sp>
        <p:nvSpPr>
          <p:cNvPr id="5" name="灯片编号占位符 4"/>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39C571D-E982-4FBA-8CED-C254C6085166}" type="slidenum">
              <a:rPr lang="zh-CN" altLang="en-US" smtClean="0">
                <a:solidFill>
                  <a:srgbClr val="000000"/>
                </a:solidFill>
              </a:rPr>
              <a:pPr>
                <a:defRPr/>
              </a:pPr>
              <a:t>‹#›</a:t>
            </a:fld>
            <a:endParaRPr lang="zh-CN" altLang="en-US" dirty="0">
              <a:solidFill>
                <a:srgbClr val="000000"/>
              </a:solidFill>
            </a:endParaRPr>
          </a:p>
        </p:txBody>
      </p:sp>
    </p:spTree>
    <p:extLst>
      <p:ext uri="{BB962C8B-B14F-4D97-AF65-F5344CB8AC3E}">
        <p14:creationId xmlns:p14="http://schemas.microsoft.com/office/powerpoint/2010/main" val="277825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prstGeom prst="rect">
            <a:avLst/>
          </a:prstGeo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a:prstGeom prst="rect">
            <a:avLst/>
          </a:prstGeom>
        </p:spPr>
        <p:txBody>
          <a:bodyPr lIns="45720" rIns="45720"/>
          <a:lstStyle>
            <a:lvl1pPr marL="0" indent="0">
              <a:buNone/>
              <a:defRPr sz="2200">
                <a:solidFill>
                  <a:schemeClr val="tx1"/>
                </a:solidFill>
                <a:ea typeface="微软雅黑" pitchFamily="34" charset="-122"/>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dirty="0" smtClean="0"/>
              <a:t>单击此处编辑母版文本样式</a:t>
            </a:r>
          </a:p>
        </p:txBody>
      </p:sp>
      <p:sp>
        <p:nvSpPr>
          <p:cNvPr id="4"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1A21779-67D3-49D4-B21D-5E572F52568F}" type="datetimeFigureOut">
              <a:rPr lang="zh-CN" altLang="en-US" smtClean="0"/>
              <a:pPr>
                <a:defRPr/>
              </a:pPr>
              <a:t>2014/9/24</a:t>
            </a:fld>
            <a:endParaRPr lang="zh-CN" altLang="en-US" dirty="0"/>
          </a:p>
        </p:txBody>
      </p:sp>
      <p:sp>
        <p:nvSpPr>
          <p:cNvPr id="5"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6"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D927945-B44B-49F3-8E73-7BC9E1BE4A7A}" type="slidenum">
              <a:rPr lang="zh-CN" altLang="en-US" smtClean="0"/>
              <a:pPr>
                <a:defRPr/>
              </a:pPr>
              <a:t>‹#›</a:t>
            </a:fld>
            <a:endParaRPr lang="zh-CN" altLang="en-US" dirty="0"/>
          </a:p>
        </p:txBody>
      </p:sp>
    </p:spTree>
    <p:extLst>
      <p:ext uri="{BB962C8B-B14F-4D97-AF65-F5344CB8AC3E}">
        <p14:creationId xmlns:p14="http://schemas.microsoft.com/office/powerpoint/2010/main" val="34219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4" name="内容占位符 3"/>
          <p:cNvSpPr>
            <a:spLocks noGrp="1"/>
          </p:cNvSpPr>
          <p:nvPr>
            <p:ph sz="half" idx="2"/>
          </p:nvPr>
        </p:nvSpPr>
        <p:spPr>
          <a:xfrm>
            <a:off x="4648200" y="1920085"/>
            <a:ext cx="4038600" cy="4434840"/>
          </a:xfrm>
          <a:prstGeom prst="rect">
            <a:avLst/>
          </a:prstGeom>
        </p:spPr>
        <p:txBody>
          <a:bodyPr/>
          <a:lstStyle>
            <a:lvl1pPr>
              <a:defRPr sz="2600">
                <a:ea typeface="微软雅黑" pitchFamily="34" charset="-122"/>
              </a:defRPr>
            </a:lvl1pPr>
            <a:lvl2pPr>
              <a:defRPr sz="2400">
                <a:ea typeface="微软雅黑" pitchFamily="34" charset="-122"/>
              </a:defRPr>
            </a:lvl2pPr>
            <a:lvl3pPr>
              <a:defRPr sz="2000">
                <a:ea typeface="微软雅黑" pitchFamily="34" charset="-122"/>
              </a:defRPr>
            </a:lvl3pPr>
            <a:lvl4pPr>
              <a:defRPr sz="18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87FA7CF-AA9C-44FA-8632-8C6B5F739B0A}"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52CB0A49-6BDE-4D11-8566-EC881B55FB4B}" type="slidenum">
              <a:rPr lang="zh-CN" altLang="en-US" smtClean="0"/>
              <a:pPr>
                <a:defRPr/>
              </a:pPr>
              <a:t>‹#›</a:t>
            </a:fld>
            <a:endParaRPr lang="zh-CN" altLang="en-US" dirty="0"/>
          </a:p>
        </p:txBody>
      </p:sp>
    </p:spTree>
    <p:extLst>
      <p:ext uri="{BB962C8B-B14F-4D97-AF65-F5344CB8AC3E}">
        <p14:creationId xmlns:p14="http://schemas.microsoft.com/office/powerpoint/2010/main" val="2289355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a:prstGeom prst="rect">
            <a:avLst/>
          </a:prstGeom>
        </p:spPr>
        <p:txBody>
          <a:bodyPr lIns="45720" tIns="0" rIns="45720" bIns="0" anchor="ctr">
            <a:noAutofit/>
          </a:bodyP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4" name="文本占位符 3"/>
          <p:cNvSpPr>
            <a:spLocks noGrp="1"/>
          </p:cNvSpPr>
          <p:nvPr>
            <p:ph type="body" sz="half" idx="3"/>
          </p:nvPr>
        </p:nvSpPr>
        <p:spPr>
          <a:xfrm>
            <a:off x="4645025" y="1859757"/>
            <a:ext cx="4041775" cy="654843"/>
          </a:xfrm>
          <a:prstGeom prst="rect">
            <a:avLst/>
          </a:prstGeom>
        </p:spPr>
        <p:txBody>
          <a:bodyPr lIns="45720" tIns="0" rIns="45720" bIns="0" anchor="ctr"/>
          <a:lstStyle>
            <a:lvl1pPr marL="0" indent="0">
              <a:buNone/>
              <a:defRPr sz="2400" b="1" cap="none" baseline="0">
                <a:solidFill>
                  <a:schemeClr val="tx2"/>
                </a:solidFill>
                <a:effectLst/>
                <a:ea typeface="微软雅黑" pitchFamily="34" charset="-122"/>
              </a:defRPr>
            </a:lvl1pPr>
            <a:lvl2pPr>
              <a:buNone/>
              <a:defRPr sz="2000" b="1"/>
            </a:lvl2pPr>
            <a:lvl3pPr>
              <a:buNone/>
              <a:defRPr sz="1800" b="1"/>
            </a:lvl3pPr>
            <a:lvl4pPr>
              <a:buNone/>
              <a:defRPr sz="1600" b="1"/>
            </a:lvl4pPr>
            <a:lvl5pPr>
              <a:buNone/>
              <a:defRPr sz="1600" b="1"/>
            </a:lvl5pPr>
          </a:lstStyle>
          <a:p>
            <a:pPr lvl="0"/>
            <a:r>
              <a:rPr lang="zh-CN" altLang="en-US" dirty="0" smtClean="0"/>
              <a:t>单击此处编辑母版文本样式</a:t>
            </a:r>
          </a:p>
        </p:txBody>
      </p:sp>
      <p:sp>
        <p:nvSpPr>
          <p:cNvPr id="5" name="内容占位符 4"/>
          <p:cNvSpPr>
            <a:spLocks noGrp="1"/>
          </p:cNvSpPr>
          <p:nvPr>
            <p:ph sz="quarter" idx="2"/>
          </p:nvPr>
        </p:nvSpPr>
        <p:spPr>
          <a:xfrm>
            <a:off x="457200" y="2514600"/>
            <a:ext cx="4040188"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6" name="内容占位符 5"/>
          <p:cNvSpPr>
            <a:spLocks noGrp="1"/>
          </p:cNvSpPr>
          <p:nvPr>
            <p:ph sz="quarter" idx="4"/>
          </p:nvPr>
        </p:nvSpPr>
        <p:spPr>
          <a:xfrm>
            <a:off x="4645025" y="2514600"/>
            <a:ext cx="4041775" cy="3845720"/>
          </a:xfrm>
          <a:prstGeom prst="rect">
            <a:avLst/>
          </a:prstGeom>
        </p:spPr>
        <p:txBody>
          <a:bodyPr tIns="0"/>
          <a:lstStyle>
            <a:lvl1pPr>
              <a:defRPr sz="2200">
                <a:ea typeface="微软雅黑" pitchFamily="34" charset="-122"/>
              </a:defRPr>
            </a:lvl1pPr>
            <a:lvl2pPr>
              <a:defRPr sz="2000">
                <a:ea typeface="微软雅黑" pitchFamily="34" charset="-122"/>
              </a:defRPr>
            </a:lvl2pPr>
            <a:lvl3pPr>
              <a:defRPr sz="1800">
                <a:ea typeface="微软雅黑" pitchFamily="34" charset="-122"/>
              </a:defRPr>
            </a:lvl3pPr>
            <a:lvl4pPr>
              <a:defRPr sz="1600">
                <a:ea typeface="微软雅黑" pitchFamily="34" charset="-122"/>
              </a:defRPr>
            </a:lvl4pPr>
            <a:lvl5pPr>
              <a:defRPr sz="16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7"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FDDD6220-7162-461F-BDA5-C0FB74BF841A}" type="datetimeFigureOut">
              <a:rPr lang="zh-CN" altLang="en-US" smtClean="0"/>
              <a:pPr>
                <a:defRPr/>
              </a:pPr>
              <a:t>2014/9/24</a:t>
            </a:fld>
            <a:endParaRPr lang="zh-CN" altLang="en-US" dirty="0"/>
          </a:p>
        </p:txBody>
      </p:sp>
      <p:sp>
        <p:nvSpPr>
          <p:cNvPr id="8"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9"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C2FEC3B8-9D77-4747-B5C0-E85610564BB8}" type="slidenum">
              <a:rPr lang="zh-CN" altLang="en-US" smtClean="0"/>
              <a:pPr>
                <a:defRPr/>
              </a:pPr>
              <a:t>‹#›</a:t>
            </a:fld>
            <a:endParaRPr lang="zh-CN" altLang="en-US" dirty="0"/>
          </a:p>
        </p:txBody>
      </p:sp>
    </p:spTree>
    <p:extLst>
      <p:ext uri="{BB962C8B-B14F-4D97-AF65-F5344CB8AC3E}">
        <p14:creationId xmlns:p14="http://schemas.microsoft.com/office/powerpoint/2010/main" val="1044794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a:prstGeom prst="rect">
            <a:avLst/>
          </a:prstGeo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6C090A30-C6EA-45C4-BD08-BF7CC8712541}" type="datetimeFigureOut">
              <a:rPr lang="zh-CN" altLang="en-US" smtClean="0"/>
              <a:pPr>
                <a:defRPr/>
              </a:pPr>
              <a:t>2014/9/24</a:t>
            </a:fld>
            <a:endParaRPr lang="zh-CN" altLang="en-US" dirty="0"/>
          </a:p>
        </p:txBody>
      </p:sp>
      <p:sp>
        <p:nvSpPr>
          <p:cNvPr id="4"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5"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49E00CAC-C428-4F0D-9788-E49E3A0E7354}" type="slidenum">
              <a:rPr lang="zh-CN" altLang="en-US" smtClean="0"/>
              <a:pPr>
                <a:defRPr/>
              </a:pPr>
              <a:t>‹#›</a:t>
            </a:fld>
            <a:endParaRPr lang="zh-CN" altLang="en-US" dirty="0"/>
          </a:p>
        </p:txBody>
      </p:sp>
    </p:spTree>
    <p:extLst>
      <p:ext uri="{BB962C8B-B14F-4D97-AF65-F5344CB8AC3E}">
        <p14:creationId xmlns:p14="http://schemas.microsoft.com/office/powerpoint/2010/main" val="257155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A5E2CFAF-497C-44EE-877A-55C0B3DFA548}" type="datetimeFigureOut">
              <a:rPr lang="zh-CN" altLang="en-US" smtClean="0"/>
              <a:pPr>
                <a:defRPr/>
              </a:pPr>
              <a:t>2014/9/24</a:t>
            </a:fld>
            <a:endParaRPr lang="zh-CN" altLang="en-US" dirty="0"/>
          </a:p>
        </p:txBody>
      </p:sp>
      <p:sp>
        <p:nvSpPr>
          <p:cNvPr id="3"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4"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21F4992A-2794-4A0E-A95D-C931C4952F8D}" type="slidenum">
              <a:rPr lang="zh-CN" altLang="en-US" smtClean="0"/>
              <a:pPr>
                <a:defRPr/>
              </a:pPr>
              <a:t>‹#›</a:t>
            </a:fld>
            <a:endParaRPr lang="zh-CN" altLang="en-US" dirty="0"/>
          </a:p>
        </p:txBody>
      </p:sp>
    </p:spTree>
    <p:extLst>
      <p:ext uri="{BB962C8B-B14F-4D97-AF65-F5344CB8AC3E}">
        <p14:creationId xmlns:p14="http://schemas.microsoft.com/office/powerpoint/2010/main" val="9074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a:prstGeom prst="rect">
            <a:avLst/>
          </a:prstGeo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a:prstGeom prst="rect">
            <a:avLst/>
          </a:prstGeom>
        </p:spPr>
        <p:txBody>
          <a:bodyPr lIns="18288" rIns="18288"/>
          <a:lstStyle>
            <a:lvl1pPr marL="0" indent="0" algn="l">
              <a:buNone/>
              <a:defRPr sz="1400">
                <a:ea typeface="微软雅黑" pitchFamily="34" charset="-122"/>
              </a:defRPr>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dirty="0" smtClean="0"/>
              <a:t>单击此处编辑母版文本样式</a:t>
            </a:r>
          </a:p>
        </p:txBody>
      </p:sp>
      <p:sp>
        <p:nvSpPr>
          <p:cNvPr id="4" name="内容占位符 3"/>
          <p:cNvSpPr>
            <a:spLocks noGrp="1"/>
          </p:cNvSpPr>
          <p:nvPr>
            <p:ph sz="half" idx="1"/>
          </p:nvPr>
        </p:nvSpPr>
        <p:spPr>
          <a:xfrm>
            <a:off x="3575050" y="1676400"/>
            <a:ext cx="5111750" cy="4572000"/>
          </a:xfrm>
          <a:prstGeom prst="rect">
            <a:avLst/>
          </a:prstGeom>
        </p:spPr>
        <p:txBody>
          <a:bodyPr tIns="0"/>
          <a:lstStyle>
            <a:lvl1pPr>
              <a:defRPr sz="2800">
                <a:ea typeface="微软雅黑" pitchFamily="34" charset="-122"/>
              </a:defRPr>
            </a:lvl1pPr>
            <a:lvl2pPr>
              <a:defRPr sz="2600">
                <a:ea typeface="微软雅黑" pitchFamily="34" charset="-122"/>
              </a:defRPr>
            </a:lvl2pPr>
            <a:lvl3pPr>
              <a:defRPr sz="2400">
                <a:ea typeface="微软雅黑" pitchFamily="34" charset="-122"/>
              </a:defRPr>
            </a:lvl3pPr>
            <a:lvl4pPr>
              <a:defRPr sz="2000">
                <a:ea typeface="微软雅黑" pitchFamily="34" charset="-122"/>
              </a:defRPr>
            </a:lvl4pPr>
            <a:lvl5pPr>
              <a:defRPr sz="1800">
                <a:ea typeface="微软雅黑" pitchFamily="34"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日期占位符 9"/>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7BF7E477-CC78-4F56-9FAD-66780F943AD1}" type="datetimeFigureOut">
              <a:rPr lang="zh-CN" altLang="en-US" smtClean="0"/>
              <a:pPr>
                <a:defRPr/>
              </a:pPr>
              <a:t>2014/9/24</a:t>
            </a:fld>
            <a:endParaRPr lang="zh-CN" altLang="en-US" dirty="0"/>
          </a:p>
        </p:txBody>
      </p:sp>
      <p:sp>
        <p:nvSpPr>
          <p:cNvPr id="6" name="页脚占位符 21"/>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7" name="灯片编号占位符 17"/>
          <p:cNvSpPr>
            <a:spLocks noGrp="1"/>
          </p:cNvSpPr>
          <p:nvPr>
            <p:ph type="sldNum" sz="quarter" idx="12"/>
          </p:nvPr>
        </p:nvSpPr>
        <p:spPr>
          <a:xfrm>
            <a:off x="7924800" y="6356350"/>
            <a:ext cx="762000" cy="365125"/>
          </a:xfrm>
          <a:prstGeom prst="rect">
            <a:avLst/>
          </a:prstGeom>
        </p:spPr>
        <p:txBody>
          <a:bodyPr/>
          <a:lstStyle>
            <a:lvl1pPr>
              <a:defRPr>
                <a:ea typeface="微软雅黑" pitchFamily="34" charset="-122"/>
              </a:defRPr>
            </a:lvl1pPr>
          </a:lstStyle>
          <a:p>
            <a:pPr>
              <a:defRPr/>
            </a:pPr>
            <a:fld id="{0835FAC2-D1E8-4255-B93B-7C8F0A8CA25F}" type="slidenum">
              <a:rPr lang="zh-CN" altLang="en-US" smtClean="0"/>
              <a:pPr>
                <a:defRPr/>
              </a:pPr>
              <a:t>‹#›</a:t>
            </a:fld>
            <a:endParaRPr lang="zh-CN" altLang="en-US" dirty="0"/>
          </a:p>
        </p:txBody>
      </p:sp>
    </p:spTree>
    <p:extLst>
      <p:ext uri="{BB962C8B-B14F-4D97-AF65-F5344CB8AC3E}">
        <p14:creationId xmlns:p14="http://schemas.microsoft.com/office/powerpoint/2010/main" val="354431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5" name="单圆角矩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8" name="任意多边形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2" name="标题 1"/>
          <p:cNvSpPr>
            <a:spLocks noGrp="1"/>
          </p:cNvSpPr>
          <p:nvPr>
            <p:ph type="title"/>
          </p:nvPr>
        </p:nvSpPr>
        <p:spPr>
          <a:xfrm>
            <a:off x="609600" y="1176996"/>
            <a:ext cx="2212848" cy="1582621"/>
          </a:xfrm>
          <a:prstGeom prst="rect">
            <a:avLst/>
          </a:prstGeo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a:prstGeom prst="rect">
            <a:avLst/>
          </a:prstGeom>
        </p:spPr>
        <p:txBody>
          <a:bodyPr lIns="64008" rIns="45720"/>
          <a:lstStyle>
            <a:lvl1pPr marL="0" indent="0" algn="l">
              <a:spcBef>
                <a:spcPts val="250"/>
              </a:spcBef>
              <a:buFontTx/>
              <a:buNone/>
              <a:defRPr sz="1300">
                <a:ea typeface="微软雅黑" pitchFamily="34" charset="-122"/>
              </a:defRPr>
            </a:lvl1pPr>
            <a:lvl2pPr>
              <a:defRPr sz="1200"/>
            </a:lvl2pPr>
            <a:lvl3pPr>
              <a:defRPr sz="1000"/>
            </a:lvl3pPr>
            <a:lvl4pPr>
              <a:defRPr sz="900"/>
            </a:lvl4pPr>
            <a:lvl5pPr>
              <a:defRPr sz="900"/>
            </a:lvl5pPr>
          </a:lstStyle>
          <a:p>
            <a:pPr lvl="0"/>
            <a:r>
              <a:rPr lang="zh-CN" altLang="en-US" dirty="0" smtClean="0"/>
              <a:t>单击此处编辑母版文本样式</a:t>
            </a:r>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ea typeface="微软雅黑" pitchFamily="34" charset="-122"/>
              </a:defRPr>
            </a:lvl1pPr>
          </a:lstStyle>
          <a:p>
            <a:pPr lvl="0"/>
            <a:r>
              <a:rPr lang="zh-CN" altLang="en-US" noProof="0" dirty="0" smtClean="0"/>
              <a:t>单击图标添加图片</a:t>
            </a:r>
            <a:endParaRPr lang="en-US" noProof="0" dirty="0"/>
          </a:p>
        </p:txBody>
      </p:sp>
      <p:sp>
        <p:nvSpPr>
          <p:cNvPr id="9" name="日期占位符 4"/>
          <p:cNvSpPr>
            <a:spLocks noGrp="1"/>
          </p:cNvSpPr>
          <p:nvPr>
            <p:ph type="dt" sz="half" idx="10"/>
          </p:nvPr>
        </p:nvSpPr>
        <p:spPr>
          <a:xfrm>
            <a:off x="457200" y="6356350"/>
            <a:ext cx="2133600" cy="365125"/>
          </a:xfrm>
          <a:prstGeom prst="rect">
            <a:avLst/>
          </a:prstGeom>
        </p:spPr>
        <p:txBody>
          <a:bodyPr/>
          <a:lstStyle>
            <a:lvl1pPr>
              <a:defRPr>
                <a:ea typeface="微软雅黑" pitchFamily="34" charset="-122"/>
              </a:defRPr>
            </a:lvl1pPr>
          </a:lstStyle>
          <a:p>
            <a:pPr>
              <a:defRPr/>
            </a:pPr>
            <a:fld id="{4588DDC0-F982-4982-AD88-21E1D0624954}" type="datetimeFigureOut">
              <a:rPr lang="zh-CN" altLang="en-US" smtClean="0"/>
              <a:pPr>
                <a:defRPr/>
              </a:pPr>
              <a:t>2014/9/24</a:t>
            </a:fld>
            <a:endParaRPr lang="zh-CN" altLang="en-US" dirty="0"/>
          </a:p>
        </p:txBody>
      </p:sp>
      <p:sp>
        <p:nvSpPr>
          <p:cNvPr id="10" name="页脚占位符 5"/>
          <p:cNvSpPr>
            <a:spLocks noGrp="1"/>
          </p:cNvSpPr>
          <p:nvPr>
            <p:ph type="ftr" sz="quarter" idx="11"/>
          </p:nvPr>
        </p:nvSpPr>
        <p:spPr>
          <a:xfrm>
            <a:off x="2667000" y="6356350"/>
            <a:ext cx="3352800" cy="365125"/>
          </a:xfrm>
          <a:prstGeom prst="rect">
            <a:avLst/>
          </a:prstGeom>
        </p:spPr>
        <p:txBody>
          <a:bodyPr/>
          <a:lstStyle>
            <a:lvl1pPr>
              <a:defRPr>
                <a:ea typeface="微软雅黑" pitchFamily="34" charset="-122"/>
              </a:defRPr>
            </a:lvl1pPr>
          </a:lstStyle>
          <a:p>
            <a:pPr>
              <a:defRPr/>
            </a:pPr>
            <a:endParaRPr lang="zh-CN" altLang="en-US" dirty="0"/>
          </a:p>
        </p:txBody>
      </p:sp>
      <p:sp>
        <p:nvSpPr>
          <p:cNvPr id="11" name="灯片编号占位符 6"/>
          <p:cNvSpPr>
            <a:spLocks noGrp="1"/>
          </p:cNvSpPr>
          <p:nvPr>
            <p:ph type="sldNum" sz="quarter" idx="12"/>
          </p:nvPr>
        </p:nvSpPr>
        <p:spPr>
          <a:xfrm>
            <a:off x="8077200" y="6356350"/>
            <a:ext cx="609600" cy="365125"/>
          </a:xfrm>
          <a:prstGeom prst="rect">
            <a:avLst/>
          </a:prstGeom>
        </p:spPr>
        <p:txBody>
          <a:bodyPr/>
          <a:lstStyle>
            <a:lvl1pPr>
              <a:defRPr>
                <a:ea typeface="微软雅黑" pitchFamily="34" charset="-122"/>
              </a:defRPr>
            </a:lvl1pPr>
          </a:lstStyle>
          <a:p>
            <a:pPr>
              <a:defRPr/>
            </a:pPr>
            <a:fld id="{9524B3CA-E27D-48CB-A254-E514B827A8A7}" type="slidenum">
              <a:rPr lang="zh-CN" altLang="en-US" smtClean="0"/>
              <a:pPr>
                <a:defRPr/>
              </a:pPr>
              <a:t>‹#›</a:t>
            </a:fld>
            <a:endParaRPr lang="zh-CN" altLang="en-US" dirty="0"/>
          </a:p>
        </p:txBody>
      </p:sp>
    </p:spTree>
    <p:extLst>
      <p:ext uri="{BB962C8B-B14F-4D97-AF65-F5344CB8AC3E}">
        <p14:creationId xmlns:p14="http://schemas.microsoft.com/office/powerpoint/2010/main" val="4166242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microsoft.com/office/2007/relationships/hdphoto" Target="../media/hdphoto1.wdp"/><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latin typeface="华文细黑" pitchFamily="2" charset="-122"/>
                <a:ea typeface="华文细黑" pitchFamily="2" charset="-122"/>
              </a:rPr>
              <a:t>《</a:t>
            </a:r>
            <a:r>
              <a:rPr lang="zh-CN" altLang="en-US" dirty="0" smtClean="0">
                <a:latin typeface="华文细黑" pitchFamily="2" charset="-122"/>
                <a:ea typeface="华文细黑" pitchFamily="2" charset="-122"/>
              </a:rPr>
              <a:t>电子产品装配技术</a:t>
            </a:r>
            <a:r>
              <a:rPr lang="en-US" altLang="zh-CN" dirty="0" smtClean="0">
                <a:latin typeface="华文细黑" pitchFamily="2" charset="-122"/>
                <a:ea typeface="华文细黑" pitchFamily="2" charset="-122"/>
              </a:rPr>
              <a:t>》</a:t>
            </a:r>
            <a:endParaRPr lang="zh-CN" altLang="en-US" dirty="0">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51" r:id="rId9"/>
    <p:sldLayoutId id="2147483849" r:id="rId10"/>
    <p:sldLayoutId id="2147483850" r:id="rId11"/>
    <p:sldLayoutId id="2147483852" r:id="rId12"/>
  </p:sldLayoutIdLst>
  <p:timing>
    <p:tnLst>
      <p:par>
        <p:cTn id="1" dur="indefinite" restart="never" nodeType="tmRoot"/>
      </p:par>
    </p:tnLst>
  </p:timing>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6" descr="责任未来PPT内页1"/>
          <p:cNvPicPr>
            <a:picLocks noChangeAspect="1" noChangeArrowheads="1"/>
          </p:cNvPicPr>
          <p:nvPr userDrawn="1"/>
        </p:nvPicPr>
        <p:blipFill>
          <a:blip r:embed="rId14" cstate="print">
            <a:extLst>
              <a:ext uri="{BEBA8EAE-BF5A-486C-A8C5-ECC9F3942E4B}">
                <a14:imgProps xmlns:a14="http://schemas.microsoft.com/office/drawing/2010/main">
                  <a14:imgLayer r:embed="rId15">
                    <a14:imgEffect>
                      <a14:brightnessContrast contrast="-40000"/>
                    </a14:imgEffect>
                  </a14:imgLayer>
                </a14:imgProps>
              </a:ext>
            </a:extLst>
          </a:blip>
          <a:srcRect/>
          <a:stretch>
            <a:fillRect/>
          </a:stretch>
        </p:blipFill>
        <p:spPr bwMode="auto">
          <a:xfrm>
            <a:off x="0" y="1772816"/>
            <a:ext cx="9144000" cy="5085184"/>
          </a:xfrm>
          <a:prstGeom prst="rect">
            <a:avLst/>
          </a:prstGeom>
          <a:noFill/>
          <a:ln w="9525">
            <a:noFill/>
            <a:miter lim="800000"/>
            <a:headEnd/>
            <a:tailEnd/>
          </a:ln>
        </p:spPr>
      </p:pic>
      <p:cxnSp>
        <p:nvCxnSpPr>
          <p:cNvPr id="23" name="直接连接符 22"/>
          <p:cNvCxnSpPr/>
          <p:nvPr userDrawn="1"/>
        </p:nvCxnSpPr>
        <p:spPr>
          <a:xfrm>
            <a:off x="0" y="6309320"/>
            <a:ext cx="9144000" cy="0"/>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userDrawn="1"/>
        </p:nvSpPr>
        <p:spPr>
          <a:xfrm>
            <a:off x="6588224" y="6381328"/>
            <a:ext cx="2483768" cy="369332"/>
          </a:xfrm>
          <a:prstGeom prst="rect">
            <a:avLst/>
          </a:prstGeom>
          <a:noFill/>
        </p:spPr>
        <p:txBody>
          <a:bodyPr wrap="square" rtlCol="0">
            <a:spAutoFit/>
          </a:bodyPr>
          <a:lstStyle/>
          <a:p>
            <a:r>
              <a:rPr lang="en-US" altLang="zh-CN" dirty="0" smtClean="0">
                <a:solidFill>
                  <a:srgbClr val="000000"/>
                </a:solidFill>
                <a:latin typeface="华文细黑" pitchFamily="2" charset="-122"/>
                <a:ea typeface="华文细黑" pitchFamily="2" charset="-122"/>
              </a:rPr>
              <a:t>《</a:t>
            </a:r>
            <a:r>
              <a:rPr lang="zh-CN" altLang="en-US" dirty="0" smtClean="0">
                <a:solidFill>
                  <a:srgbClr val="000000"/>
                </a:solidFill>
                <a:latin typeface="华文细黑" pitchFamily="2" charset="-122"/>
                <a:ea typeface="华文细黑" pitchFamily="2" charset="-122"/>
              </a:rPr>
              <a:t>电子产品装配技术</a:t>
            </a:r>
            <a:r>
              <a:rPr lang="en-US" altLang="zh-CN" dirty="0" smtClean="0">
                <a:solidFill>
                  <a:srgbClr val="000000"/>
                </a:solidFill>
                <a:latin typeface="华文细黑" pitchFamily="2" charset="-122"/>
                <a:ea typeface="华文细黑" pitchFamily="2" charset="-122"/>
              </a:rPr>
              <a:t>》</a:t>
            </a:r>
            <a:endParaRPr lang="zh-CN" altLang="en-US" dirty="0">
              <a:solidFill>
                <a:srgbClr val="000000"/>
              </a:solidFill>
              <a:latin typeface="华文细黑" pitchFamily="2" charset="-122"/>
              <a:ea typeface="华文细黑" pitchFamily="2" charset="-122"/>
            </a:endParaRPr>
          </a:p>
        </p:txBody>
      </p:sp>
      <p:sp>
        <p:nvSpPr>
          <p:cNvPr id="11" name="任意多边形 10"/>
          <p:cNvSpPr>
            <a:spLocks/>
          </p:cNvSpPr>
          <p:nvPr userDrawn="1"/>
        </p:nvSpPr>
        <p:spPr bwMode="auto">
          <a:xfrm>
            <a:off x="0" y="0"/>
            <a:ext cx="9144000" cy="836712"/>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100000">
                <a:srgbClr val="CCFFFF"/>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sp>
        <p:nvSpPr>
          <p:cNvPr id="12" name="任意多边形 11"/>
          <p:cNvSpPr>
            <a:spLocks/>
          </p:cNvSpPr>
          <p:nvPr userDrawn="1"/>
        </p:nvSpPr>
        <p:spPr bwMode="auto">
          <a:xfrm>
            <a:off x="4427984" y="0"/>
            <a:ext cx="4320480" cy="44678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solidFill>
            <a:schemeClr val="accent1">
              <a:alpha val="52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微软雅黑" pitchFamily="34" charset="-122"/>
            </a:endParaRPr>
          </a:p>
        </p:txBody>
      </p:sp>
      <p:grpSp>
        <p:nvGrpSpPr>
          <p:cNvPr id="13" name="组合 12"/>
          <p:cNvGrpSpPr/>
          <p:nvPr userDrawn="1"/>
        </p:nvGrpSpPr>
        <p:grpSpPr>
          <a:xfrm>
            <a:off x="107504" y="116632"/>
            <a:ext cx="3049323" cy="523220"/>
            <a:chOff x="3232980" y="1556792"/>
            <a:chExt cx="3188001" cy="671799"/>
          </a:xfrm>
        </p:grpSpPr>
        <p:sp>
          <p:nvSpPr>
            <p:cNvPr id="18" name="TextBox 7"/>
            <p:cNvSpPr txBox="1">
              <a:spLocks noChangeArrowheads="1"/>
            </p:cNvSpPr>
            <p:nvPr/>
          </p:nvSpPr>
          <p:spPr bwMode="auto">
            <a:xfrm>
              <a:off x="3684677" y="1556792"/>
              <a:ext cx="2736304" cy="6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800" b="1">
                  <a:solidFill>
                    <a:srgbClr val="0000CC"/>
                  </a:solidFill>
                  <a:latin typeface="Times New Roman" pitchFamily="18" charset="0"/>
                  <a:ea typeface="宋体" pitchFamily="2" charset="-122"/>
                </a:defRPr>
              </a:lvl1pPr>
              <a:lvl2pPr marL="742950" indent="-285750">
                <a:defRPr kumimoji="1" sz="2800" b="1">
                  <a:solidFill>
                    <a:srgbClr val="0000CC"/>
                  </a:solidFill>
                  <a:latin typeface="Times New Roman" pitchFamily="18" charset="0"/>
                  <a:ea typeface="宋体" pitchFamily="2" charset="-122"/>
                </a:defRPr>
              </a:lvl2pPr>
              <a:lvl3pPr marL="1143000" indent="-228600">
                <a:defRPr kumimoji="1" sz="2800" b="1">
                  <a:solidFill>
                    <a:srgbClr val="0000CC"/>
                  </a:solidFill>
                  <a:latin typeface="Times New Roman" pitchFamily="18" charset="0"/>
                  <a:ea typeface="宋体" pitchFamily="2" charset="-122"/>
                </a:defRPr>
              </a:lvl3pPr>
              <a:lvl4pPr marL="1600200" indent="-228600">
                <a:defRPr kumimoji="1" sz="2800" b="1">
                  <a:solidFill>
                    <a:srgbClr val="0000CC"/>
                  </a:solidFill>
                  <a:latin typeface="Times New Roman" pitchFamily="18" charset="0"/>
                  <a:ea typeface="宋体" pitchFamily="2" charset="-122"/>
                </a:defRPr>
              </a:lvl4pPr>
              <a:lvl5pPr marL="2057400" indent="-228600">
                <a:defRPr kumimoji="1" sz="2800" b="1">
                  <a:solidFill>
                    <a:srgbClr val="0000CC"/>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rgbClr val="0000CC"/>
                  </a:solidFill>
                  <a:latin typeface="Times New Roman" pitchFamily="18" charset="0"/>
                  <a:ea typeface="宋体" pitchFamily="2" charset="-122"/>
                </a:defRPr>
              </a:lvl9pPr>
            </a:lstStyle>
            <a:p>
              <a:r>
                <a:rPr lang="zh-CN" altLang="en-US" sz="2000" dirty="0">
                  <a:solidFill>
                    <a:srgbClr val="002060"/>
                  </a:solidFill>
                  <a:latin typeface="方正舒体" pitchFamily="2" charset="-122"/>
                  <a:ea typeface="方正舒体" pitchFamily="2" charset="-122"/>
                </a:rPr>
                <a:t>霍山县高级职业</a:t>
              </a:r>
              <a:r>
                <a:rPr lang="zh-CN" altLang="en-US" sz="2000" dirty="0" smtClean="0">
                  <a:solidFill>
                    <a:srgbClr val="002060"/>
                  </a:solidFill>
                  <a:latin typeface="方正舒体" pitchFamily="2" charset="-122"/>
                  <a:ea typeface="方正舒体" pitchFamily="2" charset="-122"/>
                </a:rPr>
                <a:t>中学</a:t>
              </a:r>
              <a:endParaRPr lang="en-US" altLang="zh-CN" sz="2000" dirty="0" smtClean="0">
                <a:solidFill>
                  <a:srgbClr val="002060"/>
                </a:solidFill>
                <a:latin typeface="方正舒体" pitchFamily="2" charset="-122"/>
                <a:ea typeface="方正舒体" pitchFamily="2" charset="-122"/>
              </a:endParaRPr>
            </a:p>
            <a:p>
              <a:r>
                <a:rPr lang="en-US" altLang="zh-CN" sz="800" b="0" u="none" dirty="0" smtClean="0">
                  <a:solidFill>
                    <a:srgbClr val="252753"/>
                  </a:solidFill>
                  <a:latin typeface="Aharoni" pitchFamily="2" charset="-79"/>
                  <a:cs typeface="Aharoni" pitchFamily="2" charset="-79"/>
                </a:rPr>
                <a:t> Huo shan </a:t>
              </a:r>
              <a:r>
                <a:rPr lang="en-US" altLang="zh-CN" sz="800" b="0" dirty="0">
                  <a:solidFill>
                    <a:srgbClr val="252753"/>
                  </a:solidFill>
                  <a:latin typeface="Aharoni" pitchFamily="2" charset="-79"/>
                  <a:cs typeface="Aharoni" pitchFamily="2" charset="-79"/>
                </a:rPr>
                <a:t>county senior vocational </a:t>
              </a:r>
              <a:r>
                <a:rPr lang="en-US" altLang="zh-CN" sz="800" b="0" dirty="0" smtClean="0">
                  <a:solidFill>
                    <a:srgbClr val="252753"/>
                  </a:solidFill>
                  <a:latin typeface="Aharoni" pitchFamily="2" charset="-79"/>
                  <a:cs typeface="Aharoni" pitchFamily="2" charset="-79"/>
                </a:rPr>
                <a:t>middle school</a:t>
              </a:r>
              <a:endParaRPr lang="en-US" altLang="zh-CN" sz="800" b="0" dirty="0" smtClean="0">
                <a:solidFill>
                  <a:srgbClr val="252753"/>
                </a:solidFill>
                <a:latin typeface="Aharoni" pitchFamily="2" charset="-79"/>
                <a:ea typeface="方正舒体" pitchFamily="2" charset="-122"/>
                <a:cs typeface="Aharoni" pitchFamily="2" charset="-79"/>
              </a:endParaRPr>
            </a:p>
          </p:txBody>
        </p:sp>
        <p:pic>
          <p:nvPicPr>
            <p:cNvPr id="22"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232980" y="1581634"/>
              <a:ext cx="553146" cy="555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25" name="直接连接符 24"/>
          <p:cNvCxnSpPr/>
          <p:nvPr userDrawn="1"/>
        </p:nvCxnSpPr>
        <p:spPr>
          <a:xfrm>
            <a:off x="683568" y="620688"/>
            <a:ext cx="846043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87305"/>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p:titleStyle>
    <p:body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3"/>
          <p:cNvSpPr txBox="1">
            <a:spLocks/>
          </p:cNvSpPr>
          <p:nvPr/>
        </p:nvSpPr>
        <p:spPr bwMode="auto">
          <a:xfrm>
            <a:off x="2123728" y="2564904"/>
            <a:ext cx="495007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45720" rIns="0" bIns="0" numCol="1" anchor="b" anchorCtr="0" compatLnSpc="1">
            <a:prstTxWarp prst="textNoShape">
              <a:avLst/>
            </a:prstTxWarp>
            <a:sp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gn="ctr" fontAlgn="auto">
              <a:spcBef>
                <a:spcPts val="0"/>
              </a:spcBef>
              <a:spcAft>
                <a:spcPts val="0"/>
              </a:spcAft>
              <a:defRPr/>
            </a:pPr>
            <a:r>
              <a:rPr lang="zh-CN" altLang="en-US" sz="4800" b="1" cap="all" dirty="0" smtClean="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rPr>
              <a:t>电子产品装配技术</a:t>
            </a:r>
            <a:endParaRPr lang="zh-CN" altLang="en-US" sz="4800" b="1" cap="all" dirty="0">
              <a:ln w="9000" cmpd="sng">
                <a:solidFill>
                  <a:srgbClr val="000000">
                    <a:shade val="50000"/>
                    <a:satMod val="120000"/>
                  </a:srgbClr>
                </a:solidFill>
                <a:prstDash val="solid"/>
              </a:ln>
              <a:gradFill>
                <a:gsLst>
                  <a:gs pos="0">
                    <a:srgbClr val="000000">
                      <a:shade val="20000"/>
                      <a:satMod val="245000"/>
                    </a:srgbClr>
                  </a:gs>
                  <a:gs pos="43000">
                    <a:srgbClr val="000000">
                      <a:satMod val="255000"/>
                    </a:srgbClr>
                  </a:gs>
                  <a:gs pos="48000">
                    <a:srgbClr val="000000">
                      <a:shade val="85000"/>
                      <a:satMod val="255000"/>
                    </a:srgbClr>
                  </a:gs>
                  <a:gs pos="100000">
                    <a:srgbClr val="000000">
                      <a:shade val="20000"/>
                      <a:satMod val="245000"/>
                    </a:srgbClr>
                  </a:gs>
                </a:gsLst>
                <a:lin ang="5400000"/>
              </a:gra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4025293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106640070"/>
              </p:ext>
            </p:extLst>
          </p:nvPr>
        </p:nvGraphicFramePr>
        <p:xfrm>
          <a:off x="785813" y="2276873"/>
          <a:ext cx="7572374" cy="4032448"/>
        </p:xfrm>
        <a:graphic>
          <a:graphicData uri="http://schemas.openxmlformats.org/drawingml/2006/table">
            <a:tbl>
              <a:tblPr/>
              <a:tblGrid>
                <a:gridCol w="627032"/>
                <a:gridCol w="1214939"/>
                <a:gridCol w="864096"/>
                <a:gridCol w="1290394"/>
                <a:gridCol w="1070311"/>
                <a:gridCol w="1252801"/>
                <a:gridCol w="1252801"/>
              </a:tblGrid>
              <a:tr h="381814">
                <a:tc>
                  <a:txBody>
                    <a:bodyPr/>
                    <a:lstStyle/>
                    <a:p>
                      <a:pPr algn="ctr">
                        <a:lnSpc>
                          <a:spcPts val="1200"/>
                        </a:lnSpc>
                        <a:spcAft>
                          <a:spcPts val="0"/>
                        </a:spcAft>
                      </a:pPr>
                      <a:r>
                        <a:rPr lang="zh-CN" sz="1400" kern="0" dirty="0">
                          <a:latin typeface="Calibri"/>
                          <a:ea typeface="微软雅黑" pitchFamily="34" charset="-122"/>
                          <a:cs typeface="宋体"/>
                        </a:rPr>
                        <a:t>安装技术</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年</a:t>
                      </a:r>
                      <a:r>
                        <a:rPr lang="en-US" sz="1400" kern="0" dirty="0">
                          <a:latin typeface="Calibri"/>
                          <a:ea typeface="微软雅黑" pitchFamily="34" charset="-122"/>
                          <a:cs typeface="宋体"/>
                        </a:rPr>
                        <a:t>  </a:t>
                      </a:r>
                      <a:r>
                        <a:rPr lang="zh-CN" sz="1400" kern="0" dirty="0">
                          <a:latin typeface="Calibri"/>
                          <a:ea typeface="微软雅黑" pitchFamily="34" charset="-122"/>
                          <a:cs typeface="宋体"/>
                        </a:rPr>
                        <a:t>代</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技术缩写</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代表元器件</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安装基板</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安装方法</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焊接技术</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46640">
                <a:tc rowSpan="2">
                  <a:txBody>
                    <a:bodyPr/>
                    <a:lstStyle/>
                    <a:p>
                      <a:pPr algn="ctr">
                        <a:lnSpc>
                          <a:spcPts val="1200"/>
                        </a:lnSpc>
                        <a:spcAft>
                          <a:spcPts val="0"/>
                        </a:spcAft>
                      </a:pPr>
                      <a:r>
                        <a:rPr lang="zh-CN" sz="1400" kern="0" dirty="0">
                          <a:latin typeface="Calibri"/>
                          <a:ea typeface="微软雅黑" pitchFamily="34" charset="-122"/>
                          <a:cs typeface="宋体"/>
                        </a:rPr>
                        <a:t>通孔组装技术</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0" dirty="0">
                          <a:latin typeface="微软雅黑" pitchFamily="34" charset="-122"/>
                          <a:ea typeface="微软雅黑" pitchFamily="34" charset="-122"/>
                          <a:cs typeface="宋体"/>
                        </a:rPr>
                        <a:t>20</a:t>
                      </a:r>
                      <a:r>
                        <a:rPr lang="zh-CN" sz="1400" kern="0" dirty="0">
                          <a:latin typeface="Calibri"/>
                          <a:ea typeface="微软雅黑" pitchFamily="34" charset="-122"/>
                          <a:cs typeface="宋体"/>
                        </a:rPr>
                        <a:t>世纪</a:t>
                      </a:r>
                      <a:r>
                        <a:rPr lang="en-US" sz="1400" kern="0" dirty="0">
                          <a:latin typeface="金山简魏碑"/>
                          <a:ea typeface="微软雅黑" pitchFamily="34" charset="-122"/>
                          <a:cs typeface="宋体"/>
                        </a:rPr>
                        <a:t>60</a:t>
                      </a:r>
                      <a:r>
                        <a:rPr lang="zh-CN" sz="1400" kern="0" dirty="0">
                          <a:latin typeface="Calibri"/>
                          <a:ea typeface="微软雅黑" pitchFamily="34" charset="-122"/>
                          <a:cs typeface="宋体"/>
                        </a:rPr>
                        <a:t>～</a:t>
                      </a:r>
                      <a:r>
                        <a:rPr lang="en-US" sz="1400" kern="0" dirty="0">
                          <a:latin typeface="金山简魏碑"/>
                          <a:ea typeface="微软雅黑" pitchFamily="34" charset="-122"/>
                          <a:cs typeface="宋体"/>
                        </a:rPr>
                        <a:t>70</a:t>
                      </a:r>
                      <a:r>
                        <a:rPr lang="zh-CN" sz="1400" kern="0" dirty="0">
                          <a:latin typeface="Calibri"/>
                          <a:ea typeface="微软雅黑" pitchFamily="34" charset="-122"/>
                          <a:cs typeface="宋体"/>
                        </a:rPr>
                        <a:t>年代至今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algn="ctr">
                        <a:lnSpc>
                          <a:spcPts val="1200"/>
                        </a:lnSpc>
                        <a:spcAft>
                          <a:spcPts val="0"/>
                        </a:spcAft>
                      </a:pPr>
                      <a:r>
                        <a:rPr lang="en-US" sz="1400" kern="0" dirty="0">
                          <a:latin typeface="金山简魏碑"/>
                          <a:ea typeface="微软雅黑" pitchFamily="34" charset="-122"/>
                          <a:cs typeface="宋体"/>
                        </a:rPr>
                        <a:t>THT</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晶体管，轴向引线元件</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单、双面</a:t>
                      </a:r>
                      <a:r>
                        <a:rPr lang="en-US" sz="1400" kern="0" dirty="0">
                          <a:latin typeface="金山简魏碑"/>
                          <a:ea typeface="微软雅黑" pitchFamily="34" charset="-122"/>
                          <a:cs typeface="宋体"/>
                        </a:rPr>
                        <a:t>PCB</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手工／半自动插装</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手工焊，浸焊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15427">
                <a:tc vMerge="1">
                  <a:txBody>
                    <a:bodyPr/>
                    <a:lstStyle/>
                    <a:p>
                      <a:endParaRPr lang="zh-CN" altLang="en-US"/>
                    </a:p>
                  </a:txBody>
                  <a:tcPr/>
                </a:tc>
                <a:tc>
                  <a:txBody>
                    <a:bodyPr/>
                    <a:lstStyle/>
                    <a:p>
                      <a:pPr algn="ctr">
                        <a:lnSpc>
                          <a:spcPts val="1200"/>
                        </a:lnSpc>
                        <a:spcAft>
                          <a:spcPts val="0"/>
                        </a:spcAft>
                      </a:pPr>
                      <a:r>
                        <a:rPr lang="en-US" sz="1400" kern="0" dirty="0">
                          <a:latin typeface="微软雅黑" pitchFamily="34" charset="-122"/>
                          <a:ea typeface="微软雅黑" pitchFamily="34" charset="-122"/>
                          <a:cs typeface="宋体"/>
                        </a:rPr>
                        <a:t>20</a:t>
                      </a:r>
                      <a:r>
                        <a:rPr lang="zh-CN" sz="1400" kern="0" dirty="0">
                          <a:latin typeface="Calibri"/>
                          <a:ea typeface="微软雅黑" pitchFamily="34" charset="-122"/>
                          <a:cs typeface="宋体"/>
                        </a:rPr>
                        <a:t>世纪</a:t>
                      </a:r>
                      <a:r>
                        <a:rPr lang="en-US" sz="1400" kern="0" dirty="0">
                          <a:latin typeface="金山简魏碑"/>
                          <a:ea typeface="微软雅黑" pitchFamily="34" charset="-122"/>
                          <a:cs typeface="宋体"/>
                        </a:rPr>
                        <a:t>70~80</a:t>
                      </a:r>
                      <a:r>
                        <a:rPr lang="zh-CN" sz="1400" kern="0" dirty="0">
                          <a:latin typeface="Calibri"/>
                          <a:ea typeface="微软雅黑" pitchFamily="34" charset="-122"/>
                          <a:cs typeface="宋体"/>
                        </a:rPr>
                        <a:t>年代至今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vMerge="1">
                  <a:txBody>
                    <a:bodyPr/>
                    <a:lstStyle/>
                    <a:p>
                      <a:endParaRPr lang="zh-CN" altLang="en-US"/>
                    </a:p>
                  </a:txBody>
                  <a:tcPr/>
                </a:tc>
                <a:tc>
                  <a:txBody>
                    <a:bodyPr/>
                    <a:lstStyle/>
                    <a:p>
                      <a:pPr algn="ctr">
                        <a:lnSpc>
                          <a:spcPts val="1200"/>
                        </a:lnSpc>
                        <a:spcAft>
                          <a:spcPts val="0"/>
                        </a:spcAft>
                      </a:pPr>
                      <a:r>
                        <a:rPr lang="zh-CN" sz="1400" kern="0" dirty="0">
                          <a:latin typeface="Calibri"/>
                          <a:ea typeface="微软雅黑" pitchFamily="34" charset="-122"/>
                          <a:cs typeface="宋体"/>
                        </a:rPr>
                        <a:t>单、双列直插</a:t>
                      </a:r>
                      <a:r>
                        <a:rPr lang="en-US" sz="1400" kern="0" dirty="0">
                          <a:latin typeface="金山简魏碑"/>
                          <a:ea typeface="微软雅黑" pitchFamily="34" charset="-122"/>
                          <a:cs typeface="宋体"/>
                        </a:rPr>
                        <a:t>IC</a:t>
                      </a:r>
                      <a:r>
                        <a:rPr lang="zh-CN" sz="1400" kern="0" dirty="0">
                          <a:latin typeface="金山简魏碑"/>
                          <a:ea typeface="微软雅黑" pitchFamily="34" charset="-122"/>
                          <a:cs typeface="宋体"/>
                        </a:rPr>
                        <a:t>，</a:t>
                      </a:r>
                      <a:r>
                        <a:rPr lang="zh-CN" sz="1400" kern="0" dirty="0">
                          <a:latin typeface="Calibri"/>
                          <a:ea typeface="微软雅黑" pitchFamily="34" charset="-122"/>
                          <a:cs typeface="宋体"/>
                        </a:rPr>
                        <a:t>轴向引线元器件编带</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单面及多层</a:t>
                      </a:r>
                      <a:r>
                        <a:rPr lang="en-US" sz="1400" kern="0" dirty="0">
                          <a:latin typeface="金山简魏碑"/>
                          <a:ea typeface="微软雅黑" pitchFamily="34" charset="-122"/>
                          <a:cs typeface="宋体"/>
                        </a:rPr>
                        <a:t>PCB</a:t>
                      </a:r>
                      <a:r>
                        <a:rPr lang="zh-CN" sz="1400" kern="0" dirty="0">
                          <a:latin typeface="金山简魏碑"/>
                          <a:ea typeface="微软雅黑" pitchFamily="34" charset="-122"/>
                          <a:cs typeface="宋体"/>
                        </a:rPr>
                        <a:t>，面积较大</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b="1" kern="0" dirty="0">
                          <a:latin typeface="Calibri"/>
                          <a:ea typeface="微软雅黑" pitchFamily="34" charset="-122"/>
                          <a:cs typeface="宋体"/>
                        </a:rPr>
                        <a:t>穿孔插入——</a:t>
                      </a:r>
                      <a:endParaRPr lang="zh-CN" sz="1400" kern="100" dirty="0">
                        <a:latin typeface="Calibri"/>
                        <a:ea typeface="微软雅黑" pitchFamily="34" charset="-122"/>
                        <a:cs typeface="Times New Roman"/>
                      </a:endParaRPr>
                    </a:p>
                    <a:p>
                      <a:pPr algn="ctr">
                        <a:lnSpc>
                          <a:spcPts val="1200"/>
                        </a:lnSpc>
                        <a:spcAft>
                          <a:spcPts val="0"/>
                        </a:spcAft>
                      </a:pPr>
                      <a:r>
                        <a:rPr lang="zh-CN" sz="1400" kern="0" dirty="0">
                          <a:latin typeface="Calibri"/>
                          <a:ea typeface="微软雅黑" pitchFamily="34" charset="-122"/>
                          <a:cs typeface="宋体"/>
                        </a:rPr>
                        <a:t>自动插装</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波峰焊，浸焊，手工焊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788567">
                <a:tc>
                  <a:txBody>
                    <a:bodyPr/>
                    <a:lstStyle/>
                    <a:p>
                      <a:pPr algn="ctr">
                        <a:lnSpc>
                          <a:spcPts val="1200"/>
                        </a:lnSpc>
                        <a:spcAft>
                          <a:spcPts val="0"/>
                        </a:spcAft>
                      </a:pPr>
                      <a:r>
                        <a:rPr lang="zh-CN" sz="1400" kern="0" dirty="0">
                          <a:latin typeface="Calibri"/>
                          <a:ea typeface="微软雅黑" pitchFamily="34" charset="-122"/>
                          <a:cs typeface="宋体"/>
                        </a:rPr>
                        <a:t>表面组装技术</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0" dirty="0">
                          <a:latin typeface="微软雅黑" pitchFamily="34" charset="-122"/>
                          <a:ea typeface="微软雅黑" pitchFamily="34" charset="-122"/>
                          <a:cs typeface="宋体"/>
                        </a:rPr>
                        <a:t>20</a:t>
                      </a:r>
                      <a:r>
                        <a:rPr lang="zh-CN" sz="1400" kern="0" dirty="0">
                          <a:latin typeface="Calibri"/>
                          <a:ea typeface="微软雅黑" pitchFamily="34" charset="-122"/>
                          <a:cs typeface="宋体"/>
                        </a:rPr>
                        <a:t>世纪</a:t>
                      </a:r>
                      <a:r>
                        <a:rPr lang="en-US" sz="1400" kern="0" dirty="0">
                          <a:latin typeface="金山简魏碑"/>
                          <a:ea typeface="微软雅黑" pitchFamily="34" charset="-122"/>
                          <a:cs typeface="宋体"/>
                        </a:rPr>
                        <a:t>80</a:t>
                      </a:r>
                      <a:r>
                        <a:rPr lang="zh-CN" sz="1400" kern="0" dirty="0">
                          <a:latin typeface="Calibri"/>
                          <a:ea typeface="微软雅黑" pitchFamily="34" charset="-122"/>
                          <a:cs typeface="宋体"/>
                        </a:rPr>
                        <a:t>年代开始至今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en-US" sz="1400" kern="0" dirty="0">
                          <a:latin typeface="金山简魏碑"/>
                          <a:ea typeface="微软雅黑" pitchFamily="34" charset="-122"/>
                          <a:cs typeface="宋体"/>
                        </a:rPr>
                        <a:t>SMT</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Times New Roman"/>
                        </a:rPr>
                        <a:t>无源表面安装元件</a:t>
                      </a:r>
                      <a:r>
                        <a:rPr lang="en-US" sz="1400" kern="0" dirty="0">
                          <a:latin typeface="Calibri"/>
                          <a:ea typeface="微软雅黑" pitchFamily="34" charset="-122"/>
                          <a:cs typeface="Times New Roman"/>
                        </a:rPr>
                        <a:t>SMC</a:t>
                      </a:r>
                      <a:r>
                        <a:rPr lang="zh-CN" sz="1400" kern="0" dirty="0">
                          <a:latin typeface="Calibri"/>
                          <a:ea typeface="微软雅黑" pitchFamily="34" charset="-122"/>
                          <a:cs typeface="Times New Roman"/>
                        </a:rPr>
                        <a:t>，如电阻、电容等</a:t>
                      </a:r>
                      <a:r>
                        <a:rPr lang="zh-CN" sz="1400" kern="0" dirty="0">
                          <a:latin typeface="Calibri"/>
                          <a:ea typeface="金山简魏碑"/>
                          <a:cs typeface="宋体"/>
                        </a:rPr>
                        <a:t> </a:t>
                      </a:r>
                      <a:endParaRPr lang="zh-CN" sz="1400" kern="100" dirty="0">
                        <a:latin typeface="Calibri"/>
                        <a:ea typeface="微软雅黑" pitchFamily="34" charset="-122"/>
                        <a:cs typeface="Times New Roman"/>
                      </a:endParaRPr>
                    </a:p>
                    <a:p>
                      <a:pPr algn="ctr">
                        <a:lnSpc>
                          <a:spcPts val="1200"/>
                        </a:lnSpc>
                        <a:spcAft>
                          <a:spcPts val="0"/>
                        </a:spcAft>
                      </a:pPr>
                      <a:r>
                        <a:rPr lang="zh-CN" sz="1400" kern="0" dirty="0">
                          <a:latin typeface="Calibri"/>
                          <a:ea typeface="微软雅黑" pitchFamily="34" charset="-122"/>
                          <a:cs typeface="Times New Roman"/>
                        </a:rPr>
                        <a:t>有源表面安装器件</a:t>
                      </a:r>
                      <a:r>
                        <a:rPr lang="en-US" sz="1400" kern="0" dirty="0">
                          <a:latin typeface="Calibri"/>
                          <a:ea typeface="微软雅黑" pitchFamily="34" charset="-122"/>
                          <a:cs typeface="Times New Roman"/>
                        </a:rPr>
                        <a:t>SMD</a:t>
                      </a:r>
                      <a:r>
                        <a:rPr lang="zh-CN" sz="1400" kern="0" dirty="0">
                          <a:latin typeface="Calibri"/>
                          <a:ea typeface="微软雅黑" pitchFamily="34" charset="-122"/>
                          <a:cs typeface="Times New Roman"/>
                        </a:rPr>
                        <a:t>，如二极管、三极管等</a:t>
                      </a:r>
                      <a:endParaRPr lang="zh-CN" sz="1400" kern="100" dirty="0">
                        <a:latin typeface="Calibri"/>
                        <a:ea typeface="微软雅黑" pitchFamily="34" charset="-122"/>
                        <a:cs typeface="Times New Roman"/>
                      </a:endParaRPr>
                    </a:p>
                    <a:p>
                      <a:pPr algn="ctr">
                        <a:lnSpc>
                          <a:spcPts val="1200"/>
                        </a:lnSpc>
                        <a:spcAft>
                          <a:spcPts val="0"/>
                        </a:spcAft>
                      </a:pPr>
                      <a:r>
                        <a:rPr lang="zh-CN" sz="1400" kern="0" dirty="0">
                          <a:latin typeface="Calibri"/>
                          <a:ea typeface="微软雅黑" pitchFamily="34" charset="-122"/>
                          <a:cs typeface="Times New Roman"/>
                        </a:rPr>
                        <a:t>集成电路</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kern="0" dirty="0">
                          <a:latin typeface="Calibri"/>
                          <a:ea typeface="微软雅黑" pitchFamily="34" charset="-122"/>
                          <a:cs typeface="宋体"/>
                        </a:rPr>
                        <a:t>高质量</a:t>
                      </a:r>
                      <a:r>
                        <a:rPr lang="en-US" sz="1400" kern="0" dirty="0">
                          <a:latin typeface="金山简魏碑"/>
                          <a:ea typeface="微软雅黑" pitchFamily="34" charset="-122"/>
                          <a:cs typeface="宋体"/>
                        </a:rPr>
                        <a:t>SMB</a:t>
                      </a:r>
                      <a:endParaRPr lang="zh-CN" sz="1400" kern="100" dirty="0">
                        <a:latin typeface="Calibri"/>
                        <a:ea typeface="微软雅黑" pitchFamily="34" charset="-122"/>
                        <a:cs typeface="Times New Roman"/>
                      </a:endParaRPr>
                    </a:p>
                    <a:p>
                      <a:pPr algn="ctr">
                        <a:lnSpc>
                          <a:spcPts val="1200"/>
                        </a:lnSpc>
                        <a:spcAft>
                          <a:spcPts val="0"/>
                        </a:spcAft>
                      </a:pPr>
                      <a:r>
                        <a:rPr lang="zh-CN" sz="1400" kern="0" dirty="0">
                          <a:latin typeface="金山简魏碑"/>
                          <a:ea typeface="微软雅黑" pitchFamily="34" charset="-122"/>
                          <a:cs typeface="宋体"/>
                        </a:rPr>
                        <a:t>面积较</a:t>
                      </a:r>
                      <a:r>
                        <a:rPr lang="zh-CN" sz="1400" b="1" kern="0" dirty="0">
                          <a:latin typeface="Calibri"/>
                          <a:ea typeface="微软雅黑" pitchFamily="34" charset="-122"/>
                          <a:cs typeface="宋体"/>
                        </a:rPr>
                        <a:t>小，缩小比约</a:t>
                      </a:r>
                      <a:r>
                        <a:rPr lang="en-US" sz="1400" b="1" kern="0" dirty="0">
                          <a:latin typeface="Calibri"/>
                          <a:ea typeface="微软雅黑" pitchFamily="34" charset="-122"/>
                          <a:cs typeface="宋体"/>
                        </a:rPr>
                        <a:t>1</a:t>
                      </a:r>
                      <a:r>
                        <a:rPr lang="zh-CN" sz="1400" b="1" kern="0" dirty="0">
                          <a:latin typeface="Calibri"/>
                          <a:ea typeface="微软雅黑" pitchFamily="34" charset="-122"/>
                          <a:cs typeface="宋体"/>
                        </a:rPr>
                        <a:t>：</a:t>
                      </a:r>
                      <a:r>
                        <a:rPr lang="en-US" sz="1400" b="1" kern="0" dirty="0">
                          <a:latin typeface="Calibri"/>
                          <a:ea typeface="微软雅黑" pitchFamily="34" charset="-122"/>
                          <a:cs typeface="宋体"/>
                        </a:rPr>
                        <a:t>3~1</a:t>
                      </a:r>
                      <a:r>
                        <a:rPr lang="zh-CN" sz="1400" b="1" kern="0" dirty="0">
                          <a:latin typeface="Calibri"/>
                          <a:ea typeface="微软雅黑" pitchFamily="34" charset="-122"/>
                          <a:cs typeface="宋体"/>
                        </a:rPr>
                        <a:t>：</a:t>
                      </a:r>
                      <a:r>
                        <a:rPr lang="en-US" sz="1400" b="1" kern="0" dirty="0">
                          <a:latin typeface="Calibri"/>
                          <a:ea typeface="微软雅黑" pitchFamily="34" charset="-122"/>
                          <a:cs typeface="宋体"/>
                        </a:rPr>
                        <a:t>10</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200"/>
                        </a:lnSpc>
                        <a:spcAft>
                          <a:spcPts val="0"/>
                        </a:spcAft>
                      </a:pPr>
                      <a:r>
                        <a:rPr lang="zh-CN" sz="1400" b="1" kern="0" dirty="0">
                          <a:latin typeface="Calibri"/>
                          <a:ea typeface="微软雅黑" pitchFamily="34" charset="-122"/>
                          <a:cs typeface="宋体"/>
                        </a:rPr>
                        <a:t>表面安装（贴装）——</a:t>
                      </a:r>
                      <a:endParaRPr lang="zh-CN" sz="1400" kern="100" dirty="0">
                        <a:latin typeface="Calibri"/>
                        <a:ea typeface="微软雅黑" pitchFamily="34" charset="-122"/>
                        <a:cs typeface="Times New Roman"/>
                      </a:endParaRPr>
                    </a:p>
                    <a:p>
                      <a:pPr algn="ctr">
                        <a:lnSpc>
                          <a:spcPts val="1200"/>
                        </a:lnSpc>
                        <a:spcAft>
                          <a:spcPts val="0"/>
                        </a:spcAft>
                      </a:pPr>
                      <a:r>
                        <a:rPr lang="zh-CN" sz="1400" kern="0" dirty="0">
                          <a:latin typeface="Calibri"/>
                          <a:ea typeface="微软雅黑" pitchFamily="34" charset="-122"/>
                          <a:cs typeface="宋体"/>
                        </a:rPr>
                        <a:t>自动贴片机，生产效率高</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1200"/>
                        </a:lnSpc>
                        <a:spcAft>
                          <a:spcPts val="0"/>
                        </a:spcAft>
                      </a:pPr>
                      <a:r>
                        <a:rPr lang="zh-CN" sz="1400" kern="0" dirty="0">
                          <a:latin typeface="Calibri"/>
                          <a:ea typeface="微软雅黑" pitchFamily="34" charset="-122"/>
                          <a:cs typeface="宋体"/>
                        </a:rPr>
                        <a:t>波峰焊，再流焊</a:t>
                      </a:r>
                      <a:endParaRPr lang="zh-CN" sz="1400" kern="100" dirty="0">
                        <a:latin typeface="Calibri"/>
                        <a:ea typeface="微软雅黑" pitchFamily="34" charset="-122"/>
                        <a:cs typeface="Times New Roman"/>
                      </a:endParaRPr>
                    </a:p>
                  </a:txBody>
                  <a:tcPr marL="54901" marR="54901"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2"/>
          <p:cNvSpPr>
            <a:spLocks noChangeArrowheads="1"/>
          </p:cNvSpPr>
          <p:nvPr/>
        </p:nvSpPr>
        <p:spPr bwMode="auto">
          <a:xfrm>
            <a:off x="694662" y="1257602"/>
            <a:ext cx="387733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2.THT</a:t>
            </a:r>
            <a:r>
              <a:rPr lang="zh-CN" altLang="en-US" sz="2400" b="1" dirty="0" smtClean="0">
                <a:solidFill>
                  <a:schemeClr val="tx1"/>
                </a:solidFill>
                <a:latin typeface="微软雅黑" pitchFamily="34" charset="-122"/>
                <a:ea typeface="微软雅黑" pitchFamily="34" charset="-122"/>
              </a:rPr>
              <a:t>和</a:t>
            </a:r>
            <a:r>
              <a:rPr lang="en-US" altLang="zh-CN" sz="2400" b="1" dirty="0" smtClean="0">
                <a:solidFill>
                  <a:schemeClr val="tx1"/>
                </a:solidFill>
                <a:latin typeface="微软雅黑" pitchFamily="34" charset="-122"/>
                <a:ea typeface="微软雅黑" pitchFamily="34" charset="-122"/>
              </a:rPr>
              <a:t>SMT</a:t>
            </a:r>
            <a:r>
              <a:rPr lang="zh-CN" altLang="en-US" sz="2400" b="1" dirty="0" smtClean="0">
                <a:solidFill>
                  <a:schemeClr val="tx1"/>
                </a:solidFill>
                <a:latin typeface="微软雅黑" pitchFamily="34" charset="-122"/>
                <a:ea typeface="微软雅黑" pitchFamily="34" charset="-122"/>
              </a:rPr>
              <a:t>的对比</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070148"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一、</a:t>
            </a:r>
            <a:r>
              <a:rPr lang="zh-CN" altLang="en-US" sz="2400" b="1" dirty="0">
                <a:latin typeface="微软雅黑" pitchFamily="34" charset="-122"/>
                <a:ea typeface="微软雅黑" pitchFamily="34" charset="-122"/>
              </a:rPr>
              <a:t>表面组装技术（</a:t>
            </a:r>
            <a:r>
              <a:rPr lang="en-US" altLang="zh-CN" sz="2400" b="1" dirty="0">
                <a:latin typeface="微软雅黑" pitchFamily="34" charset="-122"/>
                <a:ea typeface="微软雅黑" pitchFamily="34" charset="-122"/>
              </a:rPr>
              <a:t>SMT</a:t>
            </a:r>
            <a:r>
              <a:rPr lang="zh-CN" altLang="en-US" sz="2400" b="1" dirty="0">
                <a:latin typeface="微软雅黑" pitchFamily="34" charset="-122"/>
                <a:ea typeface="微软雅黑" pitchFamily="34" charset="-122"/>
              </a:rPr>
              <a:t>）概述</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889501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179512" y="1844824"/>
            <a:ext cx="7072313" cy="1500187"/>
          </a:xfrm>
          <a:prstGeom prst="rect">
            <a:avLst/>
          </a:prstGeom>
          <a:noFill/>
          <a:ln w="9525">
            <a:noFill/>
            <a:miter lim="800000"/>
            <a:headEnd/>
            <a:tailEnd/>
          </a:ln>
        </p:spPr>
        <p:txBody>
          <a:bodyPr/>
          <a:lstStyle/>
          <a:p>
            <a:pPr marL="742950" lvl="1" indent="-285750" eaLnBrk="0" hangingPunct="0">
              <a:lnSpc>
                <a:spcPct val="90000"/>
              </a:lnSpc>
              <a:spcBef>
                <a:spcPct val="20000"/>
              </a:spcBef>
              <a:defRPr/>
            </a:pPr>
            <a:r>
              <a:rPr lang="en-US" altLang="zh-CN" sz="2000" b="1" kern="0" dirty="0" smtClean="0">
                <a:latin typeface="微软雅黑" pitchFamily="34" charset="-122"/>
                <a:ea typeface="微软雅黑" pitchFamily="34" charset="-122"/>
              </a:rPr>
              <a:t>(1</a:t>
            </a:r>
            <a:r>
              <a:rPr lang="en-US" altLang="zh-CN" sz="2000" b="1" kern="0" dirty="0">
                <a:latin typeface="微软雅黑" pitchFamily="34" charset="-122"/>
                <a:ea typeface="微软雅黑" pitchFamily="34" charset="-122"/>
              </a:rPr>
              <a:t>)</a:t>
            </a:r>
            <a:r>
              <a:rPr lang="zh-CN" altLang="en-US" sz="2000" b="1" kern="0" dirty="0" smtClean="0">
                <a:latin typeface="微软雅黑" pitchFamily="34" charset="-122"/>
                <a:ea typeface="微软雅黑" pitchFamily="34" charset="-122"/>
              </a:rPr>
              <a:t>元器件 </a:t>
            </a:r>
            <a:r>
              <a:rPr lang="en-US" altLang="zh-CN" sz="2000" b="1" kern="0" dirty="0">
                <a:latin typeface="微软雅黑" pitchFamily="34" charset="-122"/>
                <a:ea typeface="微软雅黑" pitchFamily="34" charset="-122"/>
              </a:rPr>
              <a:t>/</a:t>
            </a:r>
            <a:r>
              <a:rPr lang="zh-CN" altLang="en-US" sz="2000" b="1" kern="0" dirty="0">
                <a:latin typeface="微软雅黑" pitchFamily="34" charset="-122"/>
                <a:ea typeface="微软雅黑" pitchFamily="34" charset="-122"/>
              </a:rPr>
              <a:t>印制板   </a:t>
            </a:r>
            <a:r>
              <a:rPr lang="en-US" altLang="zh-CN" sz="2000" b="1" kern="0" dirty="0">
                <a:latin typeface="微软雅黑" pitchFamily="34" charset="-122"/>
                <a:ea typeface="微软雅黑" pitchFamily="34" charset="-122"/>
              </a:rPr>
              <a:t>SMC/SMD   SMB</a:t>
            </a:r>
          </a:p>
          <a:p>
            <a:pPr marL="742950" lvl="1" indent="-285750" eaLnBrk="0" hangingPunct="0">
              <a:lnSpc>
                <a:spcPct val="90000"/>
              </a:lnSpc>
              <a:spcBef>
                <a:spcPct val="20000"/>
              </a:spcBef>
              <a:defRPr/>
            </a:pPr>
            <a:r>
              <a:rPr lang="en-US" altLang="zh-CN" sz="2000" b="1" kern="0" dirty="0" smtClean="0">
                <a:latin typeface="微软雅黑" pitchFamily="34" charset="-122"/>
                <a:ea typeface="微软雅黑" pitchFamily="34" charset="-122"/>
              </a:rPr>
              <a:t>(2)</a:t>
            </a:r>
            <a:r>
              <a:rPr lang="zh-CN" altLang="en-US" sz="2000" b="1" kern="0" dirty="0" smtClean="0">
                <a:latin typeface="微软雅黑" pitchFamily="34" charset="-122"/>
                <a:ea typeface="微软雅黑" pitchFamily="34" charset="-122"/>
              </a:rPr>
              <a:t>工艺    </a:t>
            </a:r>
            <a:r>
              <a:rPr lang="zh-CN" altLang="en-US" sz="2000" b="1" kern="0" dirty="0">
                <a:latin typeface="微软雅黑" pitchFamily="34" charset="-122"/>
                <a:ea typeface="微软雅黑" pitchFamily="34" charset="-122"/>
              </a:rPr>
              <a:t>点胶  印刷   波峰焊</a:t>
            </a:r>
            <a:r>
              <a:rPr lang="en-US" altLang="zh-CN" sz="2000" b="1" kern="0" dirty="0">
                <a:latin typeface="微软雅黑" pitchFamily="34" charset="-122"/>
                <a:ea typeface="微软雅黑" pitchFamily="34" charset="-122"/>
              </a:rPr>
              <a:t>/</a:t>
            </a:r>
            <a:r>
              <a:rPr lang="zh-CN" altLang="en-US" sz="2000" b="1" kern="0" dirty="0" smtClean="0">
                <a:latin typeface="微软雅黑" pitchFamily="34" charset="-122"/>
                <a:ea typeface="微软雅黑" pitchFamily="34" charset="-122"/>
              </a:rPr>
              <a:t>再流焊</a:t>
            </a:r>
            <a:endParaRPr lang="en-US" altLang="zh-CN" sz="2000" b="1" kern="0" dirty="0" smtClean="0">
              <a:latin typeface="微软雅黑" pitchFamily="34" charset="-122"/>
              <a:ea typeface="微软雅黑" pitchFamily="34" charset="-122"/>
            </a:endParaRPr>
          </a:p>
          <a:p>
            <a:pPr marL="742950" lvl="1" indent="-285750" eaLnBrk="0" hangingPunct="0">
              <a:lnSpc>
                <a:spcPct val="90000"/>
              </a:lnSpc>
              <a:spcBef>
                <a:spcPct val="20000"/>
              </a:spcBef>
              <a:defRPr/>
            </a:pPr>
            <a:r>
              <a:rPr lang="en-US" altLang="zh-CN" sz="2000" b="1" kern="0" dirty="0" smtClean="0">
                <a:latin typeface="微软雅黑" pitchFamily="34" charset="-122"/>
                <a:ea typeface="微软雅黑" pitchFamily="34" charset="-122"/>
              </a:rPr>
              <a:t>(3)</a:t>
            </a:r>
            <a:r>
              <a:rPr lang="zh-CN" altLang="en-US" sz="2000" b="1" kern="0" dirty="0" smtClean="0">
                <a:latin typeface="微软雅黑" pitchFamily="34" charset="-122"/>
                <a:ea typeface="微软雅黑" pitchFamily="34" charset="-122"/>
              </a:rPr>
              <a:t>设备    印刷</a:t>
            </a:r>
            <a:r>
              <a:rPr lang="en-US" altLang="zh-CN" sz="2000" b="1" kern="0" dirty="0" smtClean="0">
                <a:latin typeface="微软雅黑" pitchFamily="34" charset="-122"/>
                <a:ea typeface="微软雅黑" pitchFamily="34" charset="-122"/>
              </a:rPr>
              <a:t>/</a:t>
            </a:r>
            <a:r>
              <a:rPr lang="zh-CN" altLang="en-US" sz="2000" b="1" kern="0" dirty="0" smtClean="0">
                <a:latin typeface="微软雅黑" pitchFamily="34" charset="-122"/>
                <a:ea typeface="微软雅黑" pitchFamily="34" charset="-122"/>
              </a:rPr>
              <a:t>贴片</a:t>
            </a:r>
            <a:r>
              <a:rPr lang="en-US" altLang="zh-CN" sz="2000" b="1" kern="0" dirty="0" smtClean="0">
                <a:latin typeface="微软雅黑" pitchFamily="34" charset="-122"/>
                <a:ea typeface="微软雅黑" pitchFamily="34" charset="-122"/>
              </a:rPr>
              <a:t>/</a:t>
            </a:r>
            <a:r>
              <a:rPr lang="zh-CN" altLang="en-US" sz="2000" b="1" kern="0" dirty="0" smtClean="0">
                <a:latin typeface="微软雅黑" pitchFamily="34" charset="-122"/>
                <a:ea typeface="微软雅黑" pitchFamily="34" charset="-122"/>
              </a:rPr>
              <a:t>焊接</a:t>
            </a:r>
            <a:r>
              <a:rPr lang="en-US" altLang="zh-CN" sz="2000" b="1" kern="0" dirty="0" smtClean="0">
                <a:latin typeface="微软雅黑" pitchFamily="34" charset="-122"/>
                <a:ea typeface="微软雅黑" pitchFamily="34" charset="-122"/>
              </a:rPr>
              <a:t>/</a:t>
            </a:r>
            <a:r>
              <a:rPr lang="zh-CN" altLang="en-US" sz="2000" b="1" kern="0" dirty="0" smtClean="0">
                <a:latin typeface="微软雅黑" pitchFamily="34" charset="-122"/>
                <a:ea typeface="微软雅黑" pitchFamily="34" charset="-122"/>
              </a:rPr>
              <a:t>检测</a:t>
            </a:r>
          </a:p>
          <a:p>
            <a:pPr marL="742950" lvl="1" indent="-285750" eaLnBrk="0" hangingPunct="0">
              <a:lnSpc>
                <a:spcPct val="90000"/>
              </a:lnSpc>
              <a:spcBef>
                <a:spcPct val="20000"/>
              </a:spcBef>
              <a:defRPr/>
            </a:pPr>
            <a:r>
              <a:rPr lang="zh-CN" altLang="en-US" sz="2000" kern="0" dirty="0" smtClean="0">
                <a:latin typeface="微软雅黑" pitchFamily="34" charset="-122"/>
                <a:ea typeface="微软雅黑" pitchFamily="34" charset="-122"/>
              </a:rPr>
              <a:t>      </a:t>
            </a:r>
            <a:endParaRPr lang="zh-CN" altLang="en-US" sz="2000" kern="0" dirty="0">
              <a:latin typeface="微软雅黑" pitchFamily="34" charset="-122"/>
              <a:ea typeface="微软雅黑" pitchFamily="34" charset="-122"/>
            </a:endParaRPr>
          </a:p>
          <a:p>
            <a:pPr marL="742950" lvl="1" indent="-285750" eaLnBrk="0" hangingPunct="0">
              <a:lnSpc>
                <a:spcPct val="90000"/>
              </a:lnSpc>
              <a:spcBef>
                <a:spcPct val="20000"/>
              </a:spcBef>
              <a:defRPr/>
            </a:pPr>
            <a:endParaRPr lang="zh-CN" altLang="en-US" sz="2000" kern="0" dirty="0">
              <a:latin typeface="微软雅黑" pitchFamily="34" charset="-122"/>
              <a:ea typeface="微软雅黑" pitchFamily="34" charset="-122"/>
            </a:endParaRPr>
          </a:p>
          <a:p>
            <a:pPr marL="742950" lvl="1" indent="-285750" eaLnBrk="0" hangingPunct="0">
              <a:lnSpc>
                <a:spcPct val="90000"/>
              </a:lnSpc>
              <a:spcBef>
                <a:spcPct val="20000"/>
              </a:spcBef>
              <a:defRPr/>
            </a:pPr>
            <a:endParaRPr lang="zh-CN" altLang="en-US" sz="2000" kern="0" dirty="0">
              <a:latin typeface="微软雅黑" pitchFamily="34" charset="-122"/>
              <a:ea typeface="微软雅黑" pitchFamily="34" charset="-122"/>
            </a:endParaRPr>
          </a:p>
          <a:p>
            <a:pPr marL="742950" lvl="1" indent="-285750" eaLnBrk="0" hangingPunct="0">
              <a:lnSpc>
                <a:spcPct val="90000"/>
              </a:lnSpc>
              <a:spcBef>
                <a:spcPct val="20000"/>
              </a:spcBef>
              <a:defRPr/>
            </a:pPr>
            <a:r>
              <a:rPr lang="zh-CN" altLang="en-US" sz="2000" kern="0" dirty="0">
                <a:latin typeface="微软雅黑" pitchFamily="34" charset="-122"/>
                <a:ea typeface="微软雅黑" pitchFamily="34" charset="-122"/>
              </a:rPr>
              <a:t>         </a:t>
            </a:r>
          </a:p>
          <a:p>
            <a:pPr marL="742950" lvl="1" indent="-285750" eaLnBrk="0" hangingPunct="0">
              <a:lnSpc>
                <a:spcPct val="90000"/>
              </a:lnSpc>
              <a:spcBef>
                <a:spcPct val="20000"/>
              </a:spcBef>
              <a:defRPr/>
            </a:pPr>
            <a:r>
              <a:rPr lang="zh-CN" altLang="en-US" sz="2000" kern="0" dirty="0">
                <a:latin typeface="微软雅黑" pitchFamily="34" charset="-122"/>
                <a:ea typeface="微软雅黑" pitchFamily="34" charset="-122"/>
              </a:rPr>
              <a:t>   </a:t>
            </a:r>
          </a:p>
          <a:p>
            <a:pPr marL="342900" indent="-342900" eaLnBrk="0" hangingPunct="0">
              <a:lnSpc>
                <a:spcPct val="90000"/>
              </a:lnSpc>
              <a:spcBef>
                <a:spcPct val="20000"/>
              </a:spcBef>
              <a:defRPr/>
            </a:pPr>
            <a:r>
              <a:rPr lang="zh-CN" altLang="en-US" sz="2000" kern="0" dirty="0">
                <a:latin typeface="微软雅黑" pitchFamily="34" charset="-122"/>
                <a:ea typeface="微软雅黑" pitchFamily="34" charset="-122"/>
              </a:rPr>
              <a:t>  </a:t>
            </a:r>
          </a:p>
        </p:txBody>
      </p:sp>
      <p:pic>
        <p:nvPicPr>
          <p:cNvPr id="8" name="Picture 4" descr="smt"/>
          <p:cNvPicPr>
            <a:picLocks noChangeAspect="1" noChangeArrowheads="1"/>
          </p:cNvPicPr>
          <p:nvPr/>
        </p:nvPicPr>
        <p:blipFill>
          <a:blip r:embed="rId2">
            <a:lum contrast="6000"/>
            <a:extLst>
              <a:ext uri="{28A0092B-C50C-407E-A947-70E740481C1C}">
                <a14:useLocalDpi xmlns:a14="http://schemas.microsoft.com/office/drawing/2010/main" val="0"/>
              </a:ext>
            </a:extLst>
          </a:blip>
          <a:srcRect b="9601"/>
          <a:stretch>
            <a:fillRect/>
          </a:stretch>
        </p:blipFill>
        <p:spPr bwMode="auto">
          <a:xfrm>
            <a:off x="1259632" y="3140969"/>
            <a:ext cx="5400600" cy="317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703291" y="1237951"/>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3.SMT</a:t>
            </a:r>
            <a:r>
              <a:rPr lang="zh-CN" altLang="en-US" sz="2400" b="1" dirty="0" smtClean="0">
                <a:solidFill>
                  <a:schemeClr val="tx1"/>
                </a:solidFill>
                <a:latin typeface="微软雅黑" pitchFamily="34" charset="-122"/>
                <a:ea typeface="微软雅黑" pitchFamily="34" charset="-122"/>
              </a:rPr>
              <a:t>的</a:t>
            </a:r>
            <a:r>
              <a:rPr lang="zh-CN" altLang="en-US" sz="2400" b="1" dirty="0">
                <a:solidFill>
                  <a:schemeClr val="tx1"/>
                </a:solidFill>
                <a:latin typeface="微软雅黑" pitchFamily="34" charset="-122"/>
                <a:ea typeface="微软雅黑" pitchFamily="34" charset="-122"/>
              </a:rPr>
              <a:t>内容</a:t>
            </a:r>
          </a:p>
        </p:txBody>
      </p:sp>
      <p:sp>
        <p:nvSpPr>
          <p:cNvPr id="9" name="AutoShape 8"/>
          <p:cNvSpPr>
            <a:spLocks noChangeArrowheads="1"/>
          </p:cNvSpPr>
          <p:nvPr/>
        </p:nvSpPr>
        <p:spPr bwMode="gray">
          <a:xfrm>
            <a:off x="2070148"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一、</a:t>
            </a:r>
            <a:r>
              <a:rPr lang="zh-CN" altLang="en-US" sz="2400" b="1" dirty="0">
                <a:latin typeface="微软雅黑" pitchFamily="34" charset="-122"/>
                <a:ea typeface="微软雅黑" pitchFamily="34" charset="-122"/>
              </a:rPr>
              <a:t>表面组装技术（</a:t>
            </a:r>
            <a:r>
              <a:rPr lang="en-US" altLang="zh-CN" sz="2400" b="1" dirty="0">
                <a:latin typeface="微软雅黑" pitchFamily="34" charset="-122"/>
                <a:ea typeface="微软雅黑" pitchFamily="34" charset="-122"/>
              </a:rPr>
              <a:t>SMT</a:t>
            </a:r>
            <a:r>
              <a:rPr lang="zh-CN" altLang="en-US" sz="2400" b="1" dirty="0">
                <a:latin typeface="微软雅黑" pitchFamily="34" charset="-122"/>
                <a:ea typeface="微软雅黑" pitchFamily="34" charset="-122"/>
              </a:rPr>
              <a:t>）概述</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15677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12"/>
          <p:cNvSpPr>
            <a:spLocks noChangeArrowheads="1"/>
          </p:cNvSpPr>
          <p:nvPr/>
        </p:nvSpPr>
        <p:spPr bwMode="auto">
          <a:xfrm>
            <a:off x="673947" y="2060848"/>
            <a:ext cx="288032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dirty="0">
                <a:latin typeface="微软雅黑" pitchFamily="34" charset="-122"/>
                <a:ea typeface="微软雅黑" pitchFamily="34" charset="-122"/>
              </a:rPr>
              <a:t>表面安装元器件基本上都是片状结构</a:t>
            </a:r>
            <a:r>
              <a:rPr lang="zh-CN" altLang="zh-CN"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pPr>
              <a:lnSpc>
                <a:spcPct val="150000"/>
              </a:lnSpc>
            </a:pPr>
            <a:endParaRPr lang="en-US" altLang="zh-CN" dirty="0">
              <a:latin typeface="微软雅黑" pitchFamily="34" charset="-122"/>
              <a:ea typeface="微软雅黑" pitchFamily="34" charset="-122"/>
            </a:endParaRPr>
          </a:p>
          <a:p>
            <a:pPr>
              <a:lnSpc>
                <a:spcPct val="150000"/>
              </a:lnSpc>
            </a:pPr>
            <a:r>
              <a:rPr lang="zh-CN" altLang="en-US" dirty="0">
                <a:latin typeface="微软雅黑" pitchFamily="34" charset="-122"/>
                <a:ea typeface="微软雅黑" pitchFamily="34" charset="-122"/>
              </a:rPr>
              <a:t>区分有源器件和无源器件的关键在于该元件的端口特性是否依赖于外部策动源，是则为有源器件，非则为无源器件。</a:t>
            </a:r>
          </a:p>
        </p:txBody>
      </p:sp>
      <p:pic>
        <p:nvPicPr>
          <p:cNvPr id="1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2" y="1765139"/>
            <a:ext cx="4383336" cy="447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611560" y="1340768"/>
            <a:ext cx="304357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1</a:t>
            </a:r>
            <a:r>
              <a:rPr lang="en-US" altLang="zh-CN" sz="2400" b="1" dirty="0" smtClean="0">
                <a:solidFill>
                  <a:schemeClr val="tx1"/>
                </a:solidFill>
                <a:latin typeface="微软雅黑" pitchFamily="34" charset="-122"/>
                <a:ea typeface="微软雅黑" pitchFamily="34" charset="-122"/>
              </a:rPr>
              <a:t>.</a:t>
            </a:r>
            <a:r>
              <a:rPr lang="zh-CN" altLang="en-US" sz="2400" b="1" dirty="0" smtClean="0">
                <a:solidFill>
                  <a:schemeClr val="tx1"/>
                </a:solidFill>
                <a:latin typeface="微软雅黑" pitchFamily="34" charset="-122"/>
                <a:ea typeface="微软雅黑" pitchFamily="34" charset="-122"/>
              </a:rPr>
              <a:t>贴片元器件分类</a:t>
            </a:r>
            <a:endParaRPr lang="zh-CN" altLang="en-US" sz="2400" b="1" dirty="0">
              <a:solidFill>
                <a:schemeClr val="tx1"/>
              </a:solidFill>
              <a:latin typeface="微软雅黑" pitchFamily="34" charset="-122"/>
              <a:ea typeface="微软雅黑" pitchFamily="34" charset="-122"/>
            </a:endParaRPr>
          </a:p>
        </p:txBody>
      </p:sp>
      <p:sp>
        <p:nvSpPr>
          <p:cNvPr id="13" name="矩形 12"/>
          <p:cNvSpPr/>
          <p:nvPr/>
        </p:nvSpPr>
        <p:spPr>
          <a:xfrm>
            <a:off x="4536153" y="1369734"/>
            <a:ext cx="2852063" cy="338554"/>
          </a:xfrm>
          <a:prstGeom prst="rect">
            <a:avLst/>
          </a:prstGeom>
        </p:spPr>
        <p:txBody>
          <a:bodyPr wrap="none">
            <a:spAutoFit/>
          </a:bodyPr>
          <a:lstStyle/>
          <a:p>
            <a:pPr>
              <a:defRPr/>
            </a:pPr>
            <a:r>
              <a:rPr lang="zh-CN" altLang="en-US" sz="1600" dirty="0" smtClean="0">
                <a:latin typeface="微软雅黑" pitchFamily="34" charset="-122"/>
                <a:ea typeface="微软雅黑" pitchFamily="34" charset="-122"/>
              </a:rPr>
              <a:t>贴片元器件类别、名称和外观</a:t>
            </a:r>
            <a:endParaRPr lang="zh-CN" altLang="en-US" sz="1600" dirty="0">
              <a:latin typeface="微软雅黑" pitchFamily="34" charset="-122"/>
              <a:ea typeface="微软雅黑" pitchFamily="34" charset="-122"/>
            </a:endParaRPr>
          </a:p>
        </p:txBody>
      </p:sp>
      <p:sp>
        <p:nvSpPr>
          <p:cNvPr id="8" name="AutoShape 8"/>
          <p:cNvSpPr>
            <a:spLocks noChangeArrowheads="1"/>
          </p:cNvSpPr>
          <p:nvPr/>
        </p:nvSpPr>
        <p:spPr bwMode="gray">
          <a:xfrm>
            <a:off x="2070148"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一、</a:t>
            </a:r>
            <a:r>
              <a:rPr lang="zh-CN" altLang="en-US" sz="2400" b="1" dirty="0">
                <a:latin typeface="微软雅黑" pitchFamily="34" charset="-122"/>
                <a:ea typeface="微软雅黑" pitchFamily="34" charset="-122"/>
              </a:rPr>
              <a:t>表面组装技术（</a:t>
            </a:r>
            <a:r>
              <a:rPr lang="en-US" altLang="zh-CN" sz="2400" b="1" dirty="0">
                <a:latin typeface="微软雅黑" pitchFamily="34" charset="-122"/>
                <a:ea typeface="微软雅黑" pitchFamily="34" charset="-122"/>
              </a:rPr>
              <a:t>SMT</a:t>
            </a:r>
            <a:r>
              <a:rPr lang="zh-CN" altLang="en-US" sz="2400" b="1" dirty="0">
                <a:latin typeface="微软雅黑" pitchFamily="34" charset="-122"/>
                <a:ea typeface="微软雅黑" pitchFamily="34" charset="-122"/>
              </a:rPr>
              <a:t>）概述</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8640606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
        <p:nvSpPr>
          <p:cNvPr id="6" name="Rectangle 1"/>
          <p:cNvSpPr>
            <a:spLocks noChangeArrowheads="1"/>
          </p:cNvSpPr>
          <p:nvPr/>
        </p:nvSpPr>
        <p:spPr bwMode="auto">
          <a:xfrm>
            <a:off x="600036" y="1922279"/>
            <a:ext cx="8143875"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sz="2000" dirty="0">
                <a:latin typeface="微软雅黑" pitchFamily="34" charset="-122"/>
                <a:ea typeface="微软雅黑" pitchFamily="34" charset="-122"/>
                <a:cs typeface="宋体" pitchFamily="2" charset="-122"/>
              </a:rPr>
              <a:t>长方体无源元器件</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SMC </a:t>
            </a:r>
            <a:r>
              <a:rPr lang="zh-CN" altLang="en-US" sz="2000" dirty="0">
                <a:latin typeface="微软雅黑" pitchFamily="34" charset="-122"/>
                <a:ea typeface="微软雅黑" pitchFamily="34" charset="-122"/>
                <a:cs typeface="宋体" pitchFamily="2" charset="-122"/>
              </a:rPr>
              <a:t>根据其外形规格尺寸的大小划分型号，有分别和英别两种系列表示方法。欧美产品大多采用英制系列，日本产品大多采用公制系列，我国目前还没有统一标准。无论英别系列还是公制系列，其系列型号的前两位数字表示元件的长度，后两位数字表示元件的宽度。 </a:t>
            </a:r>
          </a:p>
        </p:txBody>
      </p:sp>
      <p:sp>
        <p:nvSpPr>
          <p:cNvPr id="8" name="Rectangle 1"/>
          <p:cNvSpPr>
            <a:spLocks noChangeArrowheads="1"/>
          </p:cNvSpPr>
          <p:nvPr/>
        </p:nvSpPr>
        <p:spPr bwMode="auto">
          <a:xfrm>
            <a:off x="620200" y="4536307"/>
            <a:ext cx="8143875" cy="96128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sz="2000" dirty="0" smtClean="0">
                <a:latin typeface="微软雅黑" pitchFamily="34" charset="-122"/>
                <a:ea typeface="微软雅黑" pitchFamily="34" charset="-122"/>
                <a:cs typeface="宋体" pitchFamily="2" charset="-122"/>
              </a:rPr>
              <a:t>例如：公制系列</a:t>
            </a:r>
            <a:r>
              <a:rPr lang="en-US" altLang="zh-CN" sz="2000" dirty="0" smtClean="0">
                <a:latin typeface="微软雅黑" pitchFamily="34" charset="-122"/>
                <a:ea typeface="微软雅黑" pitchFamily="34" charset="-122"/>
                <a:cs typeface="宋体" pitchFamily="2" charset="-122"/>
              </a:rPr>
              <a:t>3216</a:t>
            </a:r>
            <a:r>
              <a:rPr lang="zh-CN" altLang="en-US" sz="2000" dirty="0" smtClean="0">
                <a:latin typeface="微软雅黑" pitchFamily="34" charset="-122"/>
                <a:ea typeface="微软雅黑" pitchFamily="34" charset="-122"/>
                <a:cs typeface="宋体" pitchFamily="2" charset="-122"/>
              </a:rPr>
              <a:t>（英制</a:t>
            </a:r>
            <a:r>
              <a:rPr lang="en-US" altLang="zh-CN" sz="2000" dirty="0" smtClean="0">
                <a:latin typeface="微软雅黑" pitchFamily="34" charset="-122"/>
                <a:ea typeface="微软雅黑" pitchFamily="34" charset="-122"/>
                <a:cs typeface="宋体" pitchFamily="2" charset="-122"/>
              </a:rPr>
              <a:t>1206</a:t>
            </a:r>
            <a:r>
              <a:rPr lang="zh-CN" altLang="en-US" sz="2000" dirty="0" smtClean="0">
                <a:latin typeface="微软雅黑" pitchFamily="34" charset="-122"/>
                <a:ea typeface="微软雅黑" pitchFamily="34" charset="-122"/>
                <a:cs typeface="宋体" pitchFamily="2" charset="-122"/>
              </a:rPr>
              <a:t>）的矩形贴片元件，长</a:t>
            </a:r>
            <a:r>
              <a:rPr lang="en-US" altLang="zh-CN" sz="2000" dirty="0" smtClean="0">
                <a:latin typeface="微软雅黑" pitchFamily="34" charset="-122"/>
                <a:ea typeface="微软雅黑" pitchFamily="34" charset="-122"/>
                <a:cs typeface="宋体" pitchFamily="2" charset="-122"/>
              </a:rPr>
              <a:t>L</a:t>
            </a:r>
            <a:r>
              <a:rPr lang="zh-CN" altLang="en-US" sz="2000" dirty="0" smtClean="0">
                <a:latin typeface="微软雅黑" pitchFamily="34" charset="-122"/>
                <a:ea typeface="微软雅黑" pitchFamily="34" charset="-122"/>
                <a:cs typeface="宋体" pitchFamily="2" charset="-122"/>
              </a:rPr>
              <a:t>为</a:t>
            </a:r>
            <a:r>
              <a:rPr lang="en-US" altLang="zh-CN" sz="2000" dirty="0" smtClean="0">
                <a:latin typeface="微软雅黑" pitchFamily="34" charset="-122"/>
                <a:ea typeface="微软雅黑" pitchFamily="34" charset="-122"/>
                <a:cs typeface="宋体" pitchFamily="2" charset="-122"/>
              </a:rPr>
              <a:t>3.2mm</a:t>
            </a: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0.12inch</a:t>
            </a:r>
            <a:r>
              <a:rPr lang="zh-CN" altLang="en-US" sz="2000" dirty="0" smtClean="0">
                <a:latin typeface="微软雅黑" pitchFamily="34" charset="-122"/>
                <a:ea typeface="微软雅黑" pitchFamily="34" charset="-122"/>
                <a:cs typeface="宋体" pitchFamily="2" charset="-122"/>
              </a:rPr>
              <a:t>），宽</a:t>
            </a:r>
            <a:r>
              <a:rPr lang="en-US" altLang="zh-CN" sz="2000" dirty="0" smtClean="0">
                <a:latin typeface="微软雅黑" pitchFamily="34" charset="-122"/>
                <a:ea typeface="微软雅黑" pitchFamily="34" charset="-122"/>
                <a:cs typeface="宋体" pitchFamily="2" charset="-122"/>
              </a:rPr>
              <a:t>W</a:t>
            </a:r>
            <a:r>
              <a:rPr lang="zh-CN" altLang="en-US" sz="2000" dirty="0" smtClean="0">
                <a:latin typeface="微软雅黑" pitchFamily="34" charset="-122"/>
                <a:ea typeface="微软雅黑" pitchFamily="34" charset="-122"/>
                <a:cs typeface="宋体" pitchFamily="2" charset="-122"/>
              </a:rPr>
              <a:t>为</a:t>
            </a:r>
            <a:r>
              <a:rPr lang="en-US" altLang="zh-CN" sz="2000" dirty="0" smtClean="0">
                <a:latin typeface="微软雅黑" pitchFamily="34" charset="-122"/>
                <a:ea typeface="微软雅黑" pitchFamily="34" charset="-122"/>
                <a:cs typeface="宋体" pitchFamily="2" charset="-122"/>
              </a:rPr>
              <a:t>1.6mm</a:t>
            </a:r>
            <a:r>
              <a:rPr lang="zh-CN" altLang="en-US" sz="2000" dirty="0" smtClean="0">
                <a:latin typeface="微软雅黑" pitchFamily="34" charset="-122"/>
                <a:ea typeface="微软雅黑" pitchFamily="34" charset="-122"/>
                <a:cs typeface="宋体" pitchFamily="2" charset="-122"/>
              </a:rPr>
              <a:t>（</a:t>
            </a:r>
            <a:r>
              <a:rPr lang="en-US" altLang="zh-CN" sz="2000" dirty="0" smtClean="0">
                <a:latin typeface="微软雅黑" pitchFamily="34" charset="-122"/>
                <a:ea typeface="微软雅黑" pitchFamily="34" charset="-122"/>
                <a:cs typeface="宋体" pitchFamily="2" charset="-122"/>
              </a:rPr>
              <a:t>0.06inch</a:t>
            </a:r>
            <a:r>
              <a:rPr lang="zh-CN" altLang="en-US"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cs typeface="宋体" pitchFamily="2" charset="-122"/>
            </a:endParaRPr>
          </a:p>
        </p:txBody>
      </p:sp>
      <p:sp>
        <p:nvSpPr>
          <p:cNvPr id="12" name="Rectangle 2"/>
          <p:cNvSpPr>
            <a:spLocks noChangeArrowheads="1"/>
          </p:cNvSpPr>
          <p:nvPr/>
        </p:nvSpPr>
        <p:spPr bwMode="auto">
          <a:xfrm>
            <a:off x="683568" y="1340768"/>
            <a:ext cx="524549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a:t>
            </a:r>
            <a:r>
              <a:rPr lang="zh-CN" altLang="en-US" sz="2400" b="1" dirty="0" smtClean="0">
                <a:solidFill>
                  <a:schemeClr val="tx1"/>
                </a:solidFill>
                <a:latin typeface="微软雅黑" pitchFamily="34" charset="-122"/>
                <a:ea typeface="微软雅黑" pitchFamily="34" charset="-122"/>
              </a:rPr>
              <a:t>长方体无源元器件（</a:t>
            </a:r>
            <a:r>
              <a:rPr lang="en-US" altLang="zh-CN" sz="2400" b="1" dirty="0" smtClean="0">
                <a:solidFill>
                  <a:schemeClr val="tx1"/>
                </a:solidFill>
                <a:latin typeface="微软雅黑" pitchFamily="34" charset="-122"/>
                <a:ea typeface="微软雅黑" pitchFamily="34" charset="-122"/>
              </a:rPr>
              <a:t>SMC</a:t>
            </a:r>
            <a:r>
              <a:rPr lang="zh-CN" altLang="en-US" sz="2400" b="1" dirty="0" smtClean="0">
                <a:solidFill>
                  <a:schemeClr val="tx1"/>
                </a:solidFill>
                <a:latin typeface="微软雅黑" pitchFamily="34" charset="-122"/>
                <a:ea typeface="微软雅黑" pitchFamily="34" charset="-122"/>
              </a:rPr>
              <a:t>）规格</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952618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539552" y="2060848"/>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1</a:t>
            </a:r>
            <a:r>
              <a:rPr lang="zh-CN" altLang="en-US" sz="2000" b="1" dirty="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SMC </a:t>
            </a:r>
            <a:r>
              <a:rPr lang="zh-CN" altLang="en-US" sz="2000" b="1" dirty="0">
                <a:solidFill>
                  <a:srgbClr val="0070C0"/>
                </a:solidFill>
                <a:latin typeface="微软雅黑" pitchFamily="34" charset="-122"/>
                <a:ea typeface="微软雅黑" pitchFamily="34" charset="-122"/>
                <a:cs typeface="宋体" pitchFamily="2" charset="-122"/>
              </a:rPr>
              <a:t>元器件封装</a:t>
            </a:r>
            <a:endParaRPr lang="zh-CN" altLang="en-US" sz="20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4139952" y="1628800"/>
            <a:ext cx="439248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en-US" altLang="zh-CN" dirty="0" smtClean="0">
                <a:latin typeface="楷体_GB2312" pitchFamily="49" charset="-122"/>
                <a:ea typeface="楷体_GB2312" pitchFamily="49" charset="-122"/>
                <a:cs typeface="宋体" pitchFamily="2" charset="-122"/>
              </a:rPr>
              <a:t>SMC </a:t>
            </a:r>
            <a:r>
              <a:rPr lang="zh-CN" altLang="en-US" dirty="0" smtClean="0">
                <a:latin typeface="楷体_GB2312" pitchFamily="49" charset="-122"/>
                <a:ea typeface="楷体_GB2312" pitchFamily="49" charset="-122"/>
                <a:cs typeface="宋体" pitchFamily="2" charset="-122"/>
              </a:rPr>
              <a:t>元器件的类别、封装特征和典型外观</a:t>
            </a:r>
            <a:endParaRPr lang="zh-CN" altLang="en-US" dirty="0">
              <a:latin typeface="楷体_GB2312" pitchFamily="49" charset="-122"/>
              <a:ea typeface="楷体_GB2312" pitchFamily="49" charset="-122"/>
            </a:endParaRPr>
          </a:p>
        </p:txBody>
      </p:sp>
      <p:sp>
        <p:nvSpPr>
          <p:cNvPr id="12" name="Rectangle 2"/>
          <p:cNvSpPr>
            <a:spLocks noChangeArrowheads="1"/>
          </p:cNvSpPr>
          <p:nvPr/>
        </p:nvSpPr>
        <p:spPr bwMode="auto">
          <a:xfrm>
            <a:off x="683568" y="1484784"/>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060848"/>
            <a:ext cx="5109326" cy="413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2"/>
          <p:cNvSpPr>
            <a:spLocks noChangeArrowheads="1"/>
          </p:cNvSpPr>
          <p:nvPr/>
        </p:nvSpPr>
        <p:spPr bwMode="auto">
          <a:xfrm>
            <a:off x="767224" y="2498716"/>
            <a:ext cx="2294360"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dirty="0" smtClean="0">
                <a:latin typeface="微软雅黑" pitchFamily="34" charset="-122"/>
                <a:ea typeface="微软雅黑" pitchFamily="34" charset="-122"/>
              </a:rPr>
              <a:t>主要封装形式有片式元件</a:t>
            </a:r>
            <a:r>
              <a:rPr lang="en-US" altLang="zh-CN" sz="2000" dirty="0" smtClean="0">
                <a:latin typeface="微软雅黑" pitchFamily="34" charset="-122"/>
                <a:ea typeface="微软雅黑" pitchFamily="34" charset="-122"/>
              </a:rPr>
              <a:t>CHIP</a:t>
            </a:r>
          </a:p>
          <a:p>
            <a:pPr eaLnBrk="0" hangingPunct="0">
              <a:lnSpc>
                <a:spcPct val="150000"/>
              </a:lnSpc>
              <a:defRPr/>
            </a:pPr>
            <a:r>
              <a:rPr lang="zh-CN" altLang="en-US" sz="2000" dirty="0" smtClean="0">
                <a:latin typeface="微软雅黑" pitchFamily="34" charset="-122"/>
                <a:ea typeface="微软雅黑" pitchFamily="34" charset="-122"/>
              </a:rPr>
              <a:t>封装和圆柱形元件</a:t>
            </a:r>
            <a:r>
              <a:rPr lang="en-US" altLang="zh-CN" sz="2000" dirty="0" smtClean="0">
                <a:latin typeface="微软雅黑" pitchFamily="34" charset="-122"/>
                <a:ea typeface="微软雅黑" pitchFamily="34" charset="-122"/>
              </a:rPr>
              <a:t>MELF</a:t>
            </a:r>
            <a:r>
              <a:rPr lang="zh-CN" altLang="en-US" sz="2000" dirty="0" smtClean="0">
                <a:latin typeface="微软雅黑" pitchFamily="34" charset="-122"/>
                <a:ea typeface="微软雅黑" pitchFamily="34" charset="-122"/>
              </a:rPr>
              <a:t>封装两种</a:t>
            </a:r>
            <a:endParaRPr lang="zh-CN" altLang="en-US" sz="2000" dirty="0">
              <a:latin typeface="微软雅黑" pitchFamily="34" charset="-122"/>
              <a:ea typeface="微软雅黑" pitchFamily="34" charset="-122"/>
            </a:endParaRPr>
          </a:p>
        </p:txBody>
      </p:sp>
      <p:sp>
        <p:nvSpPr>
          <p:cNvPr id="9"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222260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2915816" y="2636912"/>
            <a:ext cx="439248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en-US" altLang="zh-CN" dirty="0" smtClean="0">
                <a:latin typeface="楷体_GB2312" pitchFamily="49" charset="-122"/>
                <a:ea typeface="楷体_GB2312" pitchFamily="49" charset="-122"/>
                <a:cs typeface="宋体" pitchFamily="2" charset="-122"/>
              </a:rPr>
              <a:t>SMC </a:t>
            </a:r>
            <a:r>
              <a:rPr lang="zh-CN" altLang="en-US" dirty="0" smtClean="0">
                <a:latin typeface="楷体_GB2312" pitchFamily="49" charset="-122"/>
                <a:ea typeface="楷体_GB2312" pitchFamily="49" charset="-122"/>
                <a:cs typeface="宋体" pitchFamily="2" charset="-122"/>
              </a:rPr>
              <a:t>元器件的类别、封装特征和典型外观</a:t>
            </a:r>
            <a:endParaRPr lang="zh-CN" altLang="en-US" dirty="0">
              <a:latin typeface="楷体_GB2312" pitchFamily="49" charset="-122"/>
              <a:ea typeface="楷体_GB2312" pitchFamily="49" charset="-122"/>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811" y="3212976"/>
            <a:ext cx="61817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539552" y="2132856"/>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1</a:t>
            </a:r>
            <a:r>
              <a:rPr lang="zh-CN" altLang="en-US" sz="2000" b="1" dirty="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SMC </a:t>
            </a:r>
            <a:r>
              <a:rPr lang="zh-CN" altLang="en-US" sz="2000" b="1" dirty="0">
                <a:solidFill>
                  <a:srgbClr val="0070C0"/>
                </a:solidFill>
                <a:latin typeface="微软雅黑" pitchFamily="34" charset="-122"/>
                <a:ea typeface="微软雅黑" pitchFamily="34" charset="-122"/>
                <a:cs typeface="宋体" pitchFamily="2" charset="-122"/>
              </a:rPr>
              <a:t>元器件封装</a:t>
            </a:r>
            <a:endParaRPr lang="zh-CN" altLang="en-US" sz="2000" b="1" dirty="0">
              <a:solidFill>
                <a:srgbClr val="0070C0"/>
              </a:solidFill>
              <a:latin typeface="微软雅黑" pitchFamily="34" charset="-122"/>
              <a:ea typeface="微软雅黑" pitchFamily="34" charset="-122"/>
            </a:endParaRPr>
          </a:p>
        </p:txBody>
      </p:sp>
      <p:sp>
        <p:nvSpPr>
          <p:cNvPr id="10" name="Rectangle 2"/>
          <p:cNvSpPr>
            <a:spLocks noChangeArrowheads="1"/>
          </p:cNvSpPr>
          <p:nvPr/>
        </p:nvSpPr>
        <p:spPr bwMode="auto">
          <a:xfrm>
            <a:off x="683568" y="1484784"/>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1"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331215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67544" y="2132856"/>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2</a:t>
            </a: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SMD </a:t>
            </a:r>
            <a:r>
              <a:rPr lang="zh-CN" altLang="en-US" sz="2000" b="1" dirty="0" smtClean="0">
                <a:solidFill>
                  <a:srgbClr val="0070C0"/>
                </a:solidFill>
                <a:latin typeface="微软雅黑" pitchFamily="34" charset="-122"/>
                <a:ea typeface="微软雅黑" pitchFamily="34" charset="-122"/>
                <a:cs typeface="宋体" pitchFamily="2" charset="-122"/>
              </a:rPr>
              <a:t>分立器件的封装</a:t>
            </a:r>
            <a:endParaRPr lang="zh-CN" altLang="en-US" sz="2000" b="1" dirty="0">
              <a:solidFill>
                <a:srgbClr val="0070C0"/>
              </a:solidFill>
              <a:latin typeface="微软雅黑" pitchFamily="34" charset="-122"/>
              <a:ea typeface="微软雅黑" pitchFamily="34" charset="-122"/>
            </a:endParaRPr>
          </a:p>
        </p:txBody>
      </p:sp>
      <p:sp>
        <p:nvSpPr>
          <p:cNvPr id="11" name="Rectangle 3"/>
          <p:cNvSpPr>
            <a:spLocks noChangeArrowheads="1"/>
          </p:cNvSpPr>
          <p:nvPr/>
        </p:nvSpPr>
        <p:spPr bwMode="auto">
          <a:xfrm>
            <a:off x="755576" y="2708920"/>
            <a:ext cx="3048959"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dirty="0" smtClean="0">
                <a:latin typeface="微软雅黑" pitchFamily="34" charset="-122"/>
                <a:ea typeface="微软雅黑" pitchFamily="34" charset="-122"/>
              </a:rPr>
              <a:t>大多数贴片式分立器件都带翼形引线采用小型模压塑封（</a:t>
            </a:r>
            <a:r>
              <a:rPr lang="en-US" altLang="zh-CN" sz="2000" dirty="0" smtClean="0">
                <a:latin typeface="微软雅黑" pitchFamily="34" charset="-122"/>
                <a:ea typeface="微软雅黑" pitchFamily="34" charset="-122"/>
              </a:rPr>
              <a:t>SOT</a:t>
            </a:r>
            <a:r>
              <a:rPr lang="zh-CN" altLang="en-US"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SOD</a:t>
            </a:r>
            <a:r>
              <a:rPr lang="zh-CN" altLang="en-US" sz="2000" dirty="0" smtClean="0">
                <a:latin typeface="微软雅黑" pitchFamily="34" charset="-122"/>
                <a:ea typeface="微软雅黑" pitchFamily="34" charset="-122"/>
              </a:rPr>
              <a:t>）形式</a:t>
            </a:r>
            <a:endParaRPr lang="en-US" altLang="zh-CN" sz="2000" dirty="0">
              <a:latin typeface="微软雅黑" pitchFamily="34" charset="-122"/>
              <a:ea typeface="微软雅黑" pitchFamily="34" charset="-122"/>
            </a:endParaRPr>
          </a:p>
        </p:txBody>
      </p:sp>
      <p:sp>
        <p:nvSpPr>
          <p:cNvPr id="8" name="Rectangle 2"/>
          <p:cNvSpPr>
            <a:spLocks noChangeArrowheads="1"/>
          </p:cNvSpPr>
          <p:nvPr/>
        </p:nvSpPr>
        <p:spPr bwMode="auto">
          <a:xfrm>
            <a:off x="4211960" y="1700808"/>
            <a:ext cx="439248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dirty="0" smtClean="0">
                <a:latin typeface="楷体_GB2312" pitchFamily="49" charset="-122"/>
                <a:ea typeface="楷体_GB2312" pitchFamily="49" charset="-122"/>
                <a:cs typeface="宋体" pitchFamily="2" charset="-122"/>
              </a:rPr>
              <a:t>分立器件的类别、封装特征和典型外观</a:t>
            </a:r>
            <a:endParaRPr lang="zh-CN" altLang="en-US" dirty="0">
              <a:latin typeface="楷体_GB2312" pitchFamily="49" charset="-122"/>
              <a:ea typeface="楷体_GB2312" pitchFamily="49" charset="-122"/>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204864"/>
            <a:ext cx="4858098" cy="39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ChangeArrowheads="1"/>
          </p:cNvSpPr>
          <p:nvPr/>
        </p:nvSpPr>
        <p:spPr bwMode="auto">
          <a:xfrm>
            <a:off x="683568" y="1484784"/>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4"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7866578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467544" y="2060848"/>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2</a:t>
            </a: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SMD </a:t>
            </a:r>
            <a:r>
              <a:rPr lang="zh-CN" altLang="en-US" sz="2000" b="1" dirty="0" smtClean="0">
                <a:solidFill>
                  <a:srgbClr val="0070C0"/>
                </a:solidFill>
                <a:latin typeface="微软雅黑" pitchFamily="34" charset="-122"/>
                <a:ea typeface="微软雅黑" pitchFamily="34" charset="-122"/>
                <a:cs typeface="宋体" pitchFamily="2" charset="-122"/>
              </a:rPr>
              <a:t>分立器件的封装</a:t>
            </a:r>
            <a:endParaRPr lang="zh-CN" altLang="en-US" sz="20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2123728" y="2924944"/>
            <a:ext cx="439248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dirty="0" smtClean="0">
                <a:latin typeface="楷体_GB2312" pitchFamily="49" charset="-122"/>
                <a:ea typeface="楷体_GB2312" pitchFamily="49" charset="-122"/>
                <a:cs typeface="宋体" pitchFamily="2" charset="-122"/>
              </a:rPr>
              <a:t>分立器件的类别、封装特征和典型外观</a:t>
            </a:r>
            <a:endParaRPr lang="zh-CN" altLang="en-US" dirty="0">
              <a:latin typeface="楷体_GB2312" pitchFamily="49" charset="-122"/>
              <a:ea typeface="楷体_GB2312" pitchFamily="49" charset="-122"/>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68" y="3429000"/>
            <a:ext cx="62103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83568" y="1484784"/>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1"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4099925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539552" y="2132856"/>
            <a:ext cx="273630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3</a:t>
            </a:r>
            <a:r>
              <a:rPr lang="zh-CN" altLang="en-US" sz="2000" b="1" dirty="0" smtClean="0">
                <a:solidFill>
                  <a:srgbClr val="0070C0"/>
                </a:solidFill>
                <a:latin typeface="微软雅黑" pitchFamily="34" charset="-122"/>
                <a:ea typeface="微软雅黑" pitchFamily="34" charset="-122"/>
                <a:cs typeface="宋体" pitchFamily="2" charset="-122"/>
              </a:rPr>
              <a:t>）集成电路的封装</a:t>
            </a:r>
            <a:endParaRPr lang="zh-CN" altLang="en-US" sz="20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3779912" y="1556792"/>
            <a:ext cx="468323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dirty="0" smtClean="0">
                <a:latin typeface="楷体_GB2312" pitchFamily="49" charset="-122"/>
                <a:ea typeface="楷体_GB2312" pitchFamily="49" charset="-122"/>
              </a:rPr>
              <a:t>集成电路的封装名称、封装特征和 典型外观</a:t>
            </a:r>
            <a:endParaRPr lang="zh-CN" altLang="en-US" dirty="0">
              <a:latin typeface="楷体_GB2312" pitchFamily="49" charset="-122"/>
              <a:ea typeface="楷体_GB2312" pitchFamily="49" charset="-122"/>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075" y="2002868"/>
            <a:ext cx="5082382" cy="430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83568" y="1484784"/>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1"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95293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a:spLocks noChangeArrowheads="1"/>
          </p:cNvSpPr>
          <p:nvPr/>
        </p:nvSpPr>
        <p:spPr bwMode="auto">
          <a:xfrm>
            <a:off x="539552" y="2060848"/>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3</a:t>
            </a:r>
            <a:r>
              <a:rPr lang="zh-CN" altLang="en-US" sz="2000" b="1" dirty="0" smtClean="0">
                <a:solidFill>
                  <a:srgbClr val="0070C0"/>
                </a:solidFill>
                <a:latin typeface="微软雅黑" pitchFamily="34" charset="-122"/>
                <a:ea typeface="微软雅黑" pitchFamily="34" charset="-122"/>
                <a:cs typeface="宋体" pitchFamily="2" charset="-122"/>
              </a:rPr>
              <a:t>）集成电路的封装</a:t>
            </a:r>
            <a:endParaRPr lang="zh-CN" altLang="en-US" sz="2000" b="1" dirty="0">
              <a:solidFill>
                <a:srgbClr val="0070C0"/>
              </a:solidFill>
              <a:latin typeface="微软雅黑" pitchFamily="34" charset="-122"/>
              <a:ea typeface="微软雅黑" pitchFamily="34" charset="-122"/>
            </a:endParaRPr>
          </a:p>
        </p:txBody>
      </p:sp>
      <p:sp>
        <p:nvSpPr>
          <p:cNvPr id="8" name="Rectangle 2"/>
          <p:cNvSpPr>
            <a:spLocks noChangeArrowheads="1"/>
          </p:cNvSpPr>
          <p:nvPr/>
        </p:nvSpPr>
        <p:spPr bwMode="auto">
          <a:xfrm>
            <a:off x="3866348" y="1242211"/>
            <a:ext cx="468323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dirty="0" smtClean="0">
                <a:latin typeface="楷体_GB2312" pitchFamily="49" charset="-122"/>
                <a:ea typeface="楷体_GB2312" pitchFamily="49" charset="-122"/>
              </a:rPr>
              <a:t>集成电路的封装名称、封装特征和 典型外观</a:t>
            </a:r>
            <a:endParaRPr lang="zh-CN" altLang="en-US" dirty="0">
              <a:latin typeface="楷体_GB2312" pitchFamily="49" charset="-122"/>
              <a:ea typeface="楷体_GB2312" pitchFamily="49" charset="-122"/>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6348" y="1767311"/>
            <a:ext cx="4638675" cy="454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a:spLocks noChangeArrowheads="1"/>
          </p:cNvSpPr>
          <p:nvPr/>
        </p:nvSpPr>
        <p:spPr bwMode="auto">
          <a:xfrm>
            <a:off x="683568" y="1340768"/>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1"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004025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3568" y="620688"/>
            <a:ext cx="4815742"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4</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调频</a:t>
            </a:r>
            <a:r>
              <a:rPr lang="en-US" altLang="zh-CN" sz="2400" b="1" dirty="0" smtClean="0">
                <a:latin typeface="微软雅黑" pitchFamily="34" charset="-122"/>
                <a:ea typeface="微软雅黑" pitchFamily="34" charset="-122"/>
              </a:rPr>
              <a:t>FM</a:t>
            </a:r>
            <a:r>
              <a:rPr lang="zh-CN" altLang="en-US" sz="2400" b="1" dirty="0" smtClean="0">
                <a:latin typeface="微软雅黑" pitchFamily="34" charset="-122"/>
                <a:ea typeface="微软雅黑" pitchFamily="34" charset="-122"/>
              </a:rPr>
              <a:t>收音机的组装</a:t>
            </a:r>
            <a:endParaRPr lang="zh-CN" altLang="en-US" sz="2400" b="1" dirty="0">
              <a:latin typeface="微软雅黑" pitchFamily="34" charset="-122"/>
              <a:ea typeface="微软雅黑" pitchFamily="34" charset="-122"/>
            </a:endParaRPr>
          </a:p>
        </p:txBody>
      </p:sp>
      <p:sp>
        <p:nvSpPr>
          <p:cNvPr id="4102" name="标题 7"/>
          <p:cNvSpPr>
            <a:spLocks noGrp="1"/>
          </p:cNvSpPr>
          <p:nvPr>
            <p:ph type="title" idx="4294967295"/>
          </p:nvPr>
        </p:nvSpPr>
        <p:spPr>
          <a:xfrm>
            <a:off x="611560" y="1484784"/>
            <a:ext cx="2016224" cy="648072"/>
          </a:xfrm>
          <a:prstGeom prst="rect">
            <a:avLst/>
          </a:prstGeom>
        </p:spPr>
        <p:txBody>
          <a:bodyPr/>
          <a:lstStyle/>
          <a:p>
            <a:r>
              <a:rPr lang="zh-CN" altLang="en-US" sz="2400" b="1" dirty="0" smtClean="0">
                <a:ea typeface="微软雅黑" pitchFamily="34" charset="-122"/>
              </a:rPr>
              <a:t>知识目标：</a:t>
            </a:r>
          </a:p>
        </p:txBody>
      </p:sp>
      <p:sp>
        <p:nvSpPr>
          <p:cNvPr id="4103" name="内容占位符 14"/>
          <p:cNvSpPr>
            <a:spLocks noGrp="1"/>
          </p:cNvSpPr>
          <p:nvPr>
            <p:ph idx="4294967295"/>
          </p:nvPr>
        </p:nvSpPr>
        <p:spPr>
          <a:xfrm>
            <a:off x="395536" y="2276872"/>
            <a:ext cx="8291512" cy="3832225"/>
          </a:xfrm>
          <a:prstGeom prst="rect">
            <a:avLst/>
          </a:prstGeom>
        </p:spPr>
        <p:txBody>
          <a:bodyPr/>
          <a:lstStyle/>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掌握表面组装技术（</a:t>
            </a: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）的内容，贴片元器件的种类、规格及包装</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掌握各种贴片元器件的封装形式</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掌握贴片元器件的焊接工具、设备及方法</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掌握</a:t>
            </a: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产品焊点质量检验标准</a:t>
            </a:r>
            <a:endParaRPr lang="en-US" altLang="zh-CN" sz="2400" dirty="0" smtClean="0">
              <a:latin typeface="微软雅黑" pitchFamily="34" charset="-122"/>
              <a:ea typeface="微软雅黑" pitchFamily="34" charset="-122"/>
            </a:endParaRPr>
          </a:p>
          <a:p>
            <a:pPr>
              <a:lnSpc>
                <a:spcPct val="150000"/>
              </a:lnSpc>
              <a:buClr>
                <a:srgbClr val="FF0000"/>
              </a:buClr>
              <a:buFont typeface="Wingdings" pitchFamily="2" charset="2"/>
              <a:buChar char="Ø"/>
            </a:pPr>
            <a:r>
              <a:rPr lang="zh-CN" altLang="en-US" sz="2400" dirty="0" smtClean="0">
                <a:latin typeface="微软雅黑" pitchFamily="34" charset="-122"/>
                <a:ea typeface="微软雅黑" pitchFamily="34" charset="-122"/>
              </a:rPr>
              <a:t>学会制作一台合格的</a:t>
            </a: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收音机</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endParaRPr lang="en-US" altLang="zh-CN" sz="2800" dirty="0">
              <a:solidFill>
                <a:schemeClr val="bg1"/>
              </a:solidFill>
              <a:latin typeface="Times New Roman" pitchFamily="18" charset="0"/>
              <a:ea typeface="微软雅黑" pitchFamily="34" charset="-122"/>
            </a:endParaRPr>
          </a:p>
          <a:p>
            <a:pPr marL="0" indent="0">
              <a:buClr>
                <a:srgbClr val="FF0000"/>
              </a:buClr>
              <a:buNone/>
            </a:pPr>
            <a:endParaRPr lang="en-US" altLang="zh-CN" sz="2800" dirty="0">
              <a:solidFill>
                <a:schemeClr val="bg1"/>
              </a:solidFill>
              <a:latin typeface="Times New Roman" pitchFamily="18" charset="0"/>
              <a:ea typeface="微软雅黑" pitchFamily="34" charset="-122"/>
            </a:endParaRPr>
          </a:p>
          <a:p>
            <a:pPr marL="0" indent="0">
              <a:buClr>
                <a:srgbClr val="FF0000"/>
              </a:buClr>
              <a:buNone/>
            </a:pPr>
            <a:endParaRPr lang="en-US" altLang="zh-CN" sz="2800" dirty="0" smtClean="0">
              <a:solidFill>
                <a:schemeClr val="bg1"/>
              </a:solidFill>
              <a:latin typeface="Times New Roman" pitchFamily="18" charset="0"/>
              <a:ea typeface="微软雅黑" pitchFamily="34" charset="-122"/>
            </a:endParaRPr>
          </a:p>
          <a:p>
            <a:pPr marL="0" indent="0">
              <a:buClr>
                <a:srgbClr val="FF0000"/>
              </a:buClr>
              <a:buNone/>
            </a:pPr>
            <a:endParaRPr lang="en-US" altLang="zh-CN" sz="2800" dirty="0">
              <a:solidFill>
                <a:schemeClr val="bg1"/>
              </a:solidFill>
              <a:latin typeface="Times New Roman" pitchFamily="18" charset="0"/>
              <a:ea typeface="微软雅黑" pitchFamily="34" charset="-122"/>
            </a:endParaRPr>
          </a:p>
          <a:p>
            <a:pPr marL="0" indent="0">
              <a:buClr>
                <a:srgbClr val="FF0000"/>
              </a:buClr>
              <a:buNone/>
            </a:pPr>
            <a:endParaRPr lang="en-US" altLang="zh-CN" sz="2800" dirty="0">
              <a:solidFill>
                <a:schemeClr val="bg1"/>
              </a:solidFill>
              <a:latin typeface="Times New Roman" pitchFamily="18" charset="0"/>
              <a:ea typeface="微软雅黑" pitchFamily="34" charset="-122"/>
            </a:endParaRPr>
          </a:p>
          <a:p>
            <a:pPr marL="0" indent="0">
              <a:buClr>
                <a:srgbClr val="FF0000"/>
              </a:buClr>
              <a:buNone/>
            </a:pPr>
            <a:endParaRPr lang="zh-CN" altLang="en-US" dirty="0" smtClean="0">
              <a:solidFill>
                <a:srgbClr val="FF0000"/>
              </a:solidFill>
              <a:latin typeface="Times New Roman" pitchFamily="18" charset="0"/>
              <a:ea typeface="微软雅黑" pitchFamily="34"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3923928" y="1988840"/>
            <a:ext cx="4683238"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defRPr/>
            </a:pPr>
            <a:r>
              <a:rPr lang="zh-CN" altLang="en-US" dirty="0" smtClean="0">
                <a:solidFill>
                  <a:srgbClr val="C00000"/>
                </a:solidFill>
                <a:latin typeface="楷体_GB2312" pitchFamily="49" charset="-122"/>
                <a:ea typeface="楷体_GB2312" pitchFamily="49" charset="-122"/>
              </a:rPr>
              <a:t>集成电路的封装名称、封装特征和 典型外观</a:t>
            </a:r>
            <a:endParaRPr lang="zh-CN" altLang="en-US" dirty="0">
              <a:solidFill>
                <a:srgbClr val="C00000"/>
              </a:solidFill>
              <a:latin typeface="楷体_GB2312" pitchFamily="49" charset="-122"/>
              <a:ea typeface="楷体_GB2312" pitchFamily="49" charset="-122"/>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5991" y="2787732"/>
            <a:ext cx="46577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8272" y="2540082"/>
            <a:ext cx="46386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8371" y="4388496"/>
            <a:ext cx="4667250" cy="84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2"/>
          <p:cNvSpPr>
            <a:spLocks noChangeArrowheads="1"/>
          </p:cNvSpPr>
          <p:nvPr/>
        </p:nvSpPr>
        <p:spPr bwMode="auto">
          <a:xfrm>
            <a:off x="500062" y="1919320"/>
            <a:ext cx="4071938"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3</a:t>
            </a:r>
            <a:r>
              <a:rPr lang="zh-CN" altLang="en-US" sz="2000" b="1" dirty="0" smtClean="0">
                <a:solidFill>
                  <a:srgbClr val="0070C0"/>
                </a:solidFill>
                <a:latin typeface="微软雅黑" pitchFamily="34" charset="-122"/>
                <a:ea typeface="微软雅黑" pitchFamily="34" charset="-122"/>
                <a:cs typeface="宋体" pitchFamily="2" charset="-122"/>
              </a:rPr>
              <a:t>）集成电路的封装</a:t>
            </a:r>
            <a:endParaRPr lang="zh-CN" altLang="en-US" sz="2000" b="1" dirty="0">
              <a:solidFill>
                <a:srgbClr val="0070C0"/>
              </a:solidFill>
              <a:latin typeface="微软雅黑" pitchFamily="34" charset="-122"/>
              <a:ea typeface="微软雅黑" pitchFamily="34" charset="-122"/>
            </a:endParaRPr>
          </a:p>
        </p:txBody>
      </p:sp>
      <p:sp>
        <p:nvSpPr>
          <p:cNvPr id="9" name="Rectangle 2"/>
          <p:cNvSpPr>
            <a:spLocks noChangeArrowheads="1"/>
          </p:cNvSpPr>
          <p:nvPr/>
        </p:nvSpPr>
        <p:spPr bwMode="auto">
          <a:xfrm>
            <a:off x="683568" y="1340768"/>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a:t>
            </a:r>
            <a:r>
              <a:rPr lang="zh-CN" altLang="en-US" sz="2400" b="1" dirty="0" smtClean="0">
                <a:solidFill>
                  <a:schemeClr val="tx1"/>
                </a:solidFill>
                <a:latin typeface="微软雅黑" pitchFamily="34" charset="-122"/>
                <a:ea typeface="微软雅黑" pitchFamily="34" charset="-122"/>
              </a:rPr>
              <a:t>元器件封装</a:t>
            </a:r>
            <a:endParaRPr lang="zh-CN" altLang="en-US" sz="2400" b="1" dirty="0">
              <a:solidFill>
                <a:schemeClr val="tx1"/>
              </a:solidFill>
              <a:latin typeface="微软雅黑" pitchFamily="34" charset="-122"/>
              <a:ea typeface="微软雅黑" pitchFamily="34" charset="-122"/>
            </a:endParaRPr>
          </a:p>
        </p:txBody>
      </p:sp>
      <p:sp>
        <p:nvSpPr>
          <p:cNvPr id="10"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993788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ChangeArrowheads="1"/>
          </p:cNvSpPr>
          <p:nvPr/>
        </p:nvSpPr>
        <p:spPr bwMode="auto">
          <a:xfrm>
            <a:off x="687415" y="1948190"/>
            <a:ext cx="8286750" cy="193899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a:t>
            </a:r>
            <a:r>
              <a:rPr lang="zh-CN" altLang="en-US" sz="2000" dirty="0" smtClean="0">
                <a:latin typeface="微软雅黑" pitchFamily="34" charset="-122"/>
                <a:ea typeface="微软雅黑" pitchFamily="34" charset="-122"/>
                <a:cs typeface="宋体" pitchFamily="2" charset="-122"/>
              </a:rPr>
              <a:t>散装</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sz="2000" dirty="0" smtClean="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）盘状编带</a:t>
            </a:r>
            <a:r>
              <a:rPr lang="zh-CN" altLang="en-US" sz="2000" dirty="0" smtClean="0">
                <a:latin typeface="微软雅黑" pitchFamily="34" charset="-122"/>
                <a:ea typeface="微软雅黑" pitchFamily="34" charset="-122"/>
                <a:cs typeface="宋体" pitchFamily="2" charset="-122"/>
              </a:rPr>
              <a:t>包装</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）管式包装</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sz="2000" dirty="0" smtClean="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）托盘包装</a:t>
            </a:r>
            <a:r>
              <a:rPr lang="zh-CN" altLang="en-US"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916832"/>
            <a:ext cx="3528392" cy="3882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
          <p:cNvSpPr>
            <a:spLocks noChangeArrowheads="1"/>
          </p:cNvSpPr>
          <p:nvPr/>
        </p:nvSpPr>
        <p:spPr bwMode="auto">
          <a:xfrm>
            <a:off x="5004049" y="5883988"/>
            <a:ext cx="2952327" cy="45589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dirty="0" smtClean="0">
                <a:latin typeface="微软雅黑" pitchFamily="34" charset="-122"/>
                <a:ea typeface="微软雅黑" pitchFamily="34" charset="-122"/>
                <a:cs typeface="宋体" pitchFamily="2" charset="-122"/>
              </a:rPr>
              <a:t>贴片元器件的包装形式</a:t>
            </a:r>
            <a:endParaRPr lang="en-US" altLang="zh-CN" dirty="0" smtClean="0">
              <a:latin typeface="微软雅黑" pitchFamily="34" charset="-122"/>
              <a:ea typeface="微软雅黑" pitchFamily="34" charset="-122"/>
              <a:cs typeface="宋体" pitchFamily="2" charset="-122"/>
            </a:endParaRPr>
          </a:p>
        </p:txBody>
      </p:sp>
      <p:sp>
        <p:nvSpPr>
          <p:cNvPr id="8" name="Rectangle 2"/>
          <p:cNvSpPr>
            <a:spLocks noChangeArrowheads="1"/>
          </p:cNvSpPr>
          <p:nvPr/>
        </p:nvSpPr>
        <p:spPr bwMode="auto">
          <a:xfrm>
            <a:off x="683568" y="1340768"/>
            <a:ext cx="288032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4. </a:t>
            </a:r>
            <a:r>
              <a:rPr lang="zh-CN" altLang="en-US" sz="2400" b="1" dirty="0">
                <a:solidFill>
                  <a:schemeClr val="tx1"/>
                </a:solidFill>
                <a:latin typeface="微软雅黑" pitchFamily="34" charset="-122"/>
                <a:ea typeface="微软雅黑" pitchFamily="34" charset="-122"/>
              </a:rPr>
              <a:t>贴片元器件包装</a:t>
            </a:r>
          </a:p>
        </p:txBody>
      </p:sp>
      <p:sp>
        <p:nvSpPr>
          <p:cNvPr id="10"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二、</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元器件知识</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231815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
        <p:nvSpPr>
          <p:cNvPr id="12" name="Rectangle 2"/>
          <p:cNvSpPr>
            <a:spLocks noChangeArrowheads="1"/>
          </p:cNvSpPr>
          <p:nvPr/>
        </p:nvSpPr>
        <p:spPr bwMode="auto">
          <a:xfrm>
            <a:off x="683568" y="1268760"/>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元器件的焊接和检测工具</a:t>
            </a:r>
            <a:endParaRPr lang="zh-CN" altLang="en-US" sz="2400" b="1" dirty="0">
              <a:solidFill>
                <a:schemeClr val="tx1"/>
              </a:solidFill>
              <a:latin typeface="微软雅黑" pitchFamily="34" charset="-122"/>
              <a:ea typeface="微软雅黑" pitchFamily="34" charset="-122"/>
            </a:endParaRPr>
          </a:p>
        </p:txBody>
      </p:sp>
      <p:sp>
        <p:nvSpPr>
          <p:cNvPr id="13" name="Rectangle 1"/>
          <p:cNvSpPr>
            <a:spLocks noChangeArrowheads="1"/>
          </p:cNvSpPr>
          <p:nvPr/>
        </p:nvSpPr>
        <p:spPr bwMode="auto">
          <a:xfrm>
            <a:off x="1601749" y="1751598"/>
            <a:ext cx="3672407" cy="45589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dirty="0" smtClean="0">
                <a:latin typeface="微软雅黑" pitchFamily="34" charset="-122"/>
                <a:ea typeface="微软雅黑" pitchFamily="34" charset="-122"/>
                <a:cs typeface="宋体" pitchFamily="2" charset="-122"/>
              </a:rPr>
              <a:t>手工焊接表面组装元器件的工具</a:t>
            </a:r>
            <a:endParaRPr lang="en-US" altLang="zh-CN" dirty="0" smtClean="0">
              <a:latin typeface="微软雅黑" pitchFamily="34" charset="-122"/>
              <a:ea typeface="微软雅黑" pitchFamily="34" charset="-122"/>
              <a:cs typeface="宋体" pitchFamily="2"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167" y="2204864"/>
            <a:ext cx="4032448" cy="4073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5803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13" name="Rectangle 1"/>
          <p:cNvSpPr>
            <a:spLocks noChangeArrowheads="1"/>
          </p:cNvSpPr>
          <p:nvPr/>
        </p:nvSpPr>
        <p:spPr bwMode="auto">
          <a:xfrm>
            <a:off x="694662" y="1917975"/>
            <a:ext cx="6353112"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1</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CHIP</a:t>
            </a:r>
            <a:r>
              <a:rPr lang="zh-CN" altLang="en-US" sz="2000" b="1" dirty="0" smtClean="0">
                <a:solidFill>
                  <a:srgbClr val="0070C0"/>
                </a:solidFill>
                <a:latin typeface="微软雅黑" pitchFamily="34" charset="-122"/>
                <a:ea typeface="微软雅黑" pitchFamily="34" charset="-122"/>
                <a:cs typeface="宋体" pitchFamily="2" charset="-122"/>
              </a:rPr>
              <a:t>封装元件和</a:t>
            </a:r>
            <a:r>
              <a:rPr lang="en-US" altLang="zh-CN" sz="2000" b="1" dirty="0" smtClean="0">
                <a:solidFill>
                  <a:srgbClr val="0070C0"/>
                </a:solidFill>
                <a:latin typeface="微软雅黑" pitchFamily="34" charset="-122"/>
                <a:ea typeface="微软雅黑" pitchFamily="34" charset="-122"/>
                <a:cs typeface="宋体" pitchFamily="2" charset="-122"/>
              </a:rPr>
              <a:t>MELF</a:t>
            </a:r>
            <a:r>
              <a:rPr lang="zh-CN" altLang="en-US" sz="2000" b="1" dirty="0" smtClean="0">
                <a:solidFill>
                  <a:srgbClr val="0070C0"/>
                </a:solidFill>
                <a:latin typeface="微软雅黑" pitchFamily="34" charset="-122"/>
                <a:ea typeface="微软雅黑" pitchFamily="34" charset="-122"/>
                <a:cs typeface="宋体" pitchFamily="2" charset="-122"/>
              </a:rPr>
              <a:t>封装元件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sp>
        <p:nvSpPr>
          <p:cNvPr id="15" name="Rectangle 1"/>
          <p:cNvSpPr>
            <a:spLocks noChangeArrowheads="1"/>
          </p:cNvSpPr>
          <p:nvPr/>
        </p:nvSpPr>
        <p:spPr bwMode="auto">
          <a:xfrm>
            <a:off x="1578704" y="4222465"/>
            <a:ext cx="5873616" cy="458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宋体" pitchFamily="2" charset="-122"/>
              </a:rPr>
              <a:t>(a)CHIP</a:t>
            </a:r>
            <a:r>
              <a:rPr lang="zh-CN" altLang="en-US" dirty="0" smtClean="0">
                <a:latin typeface="微软雅黑" pitchFamily="34" charset="-122"/>
                <a:ea typeface="微软雅黑" pitchFamily="34" charset="-122"/>
                <a:cs typeface="宋体" pitchFamily="2" charset="-122"/>
              </a:rPr>
              <a:t>封装元件标准焊点  </a:t>
            </a:r>
            <a:r>
              <a:rPr lang="en-US" altLang="zh-CN" dirty="0" smtClean="0">
                <a:latin typeface="微软雅黑" pitchFamily="34" charset="-122"/>
                <a:ea typeface="微软雅黑" pitchFamily="34" charset="-122"/>
                <a:cs typeface="宋体" pitchFamily="2" charset="-122"/>
              </a:rPr>
              <a:t>(b)MELF</a:t>
            </a:r>
            <a:r>
              <a:rPr lang="zh-CN" altLang="en-US" dirty="0" smtClean="0">
                <a:latin typeface="微软雅黑" pitchFamily="34" charset="-122"/>
                <a:ea typeface="微软雅黑" pitchFamily="34" charset="-122"/>
                <a:cs typeface="宋体" pitchFamily="2" charset="-122"/>
              </a:rPr>
              <a:t>封装元件标准焊点</a:t>
            </a:r>
            <a:endParaRPr lang="en-US" altLang="zh-CN" dirty="0" smtClean="0">
              <a:latin typeface="微软雅黑" pitchFamily="34" charset="-122"/>
              <a:ea typeface="微软雅黑" pitchFamily="34" charset="-122"/>
              <a:cs typeface="宋体" pitchFamily="2" charset="-122"/>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982143"/>
            <a:ext cx="1768328"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691" y="2982143"/>
            <a:ext cx="2580083"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5200388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13" name="Rectangle 1"/>
          <p:cNvSpPr>
            <a:spLocks noChangeArrowheads="1"/>
          </p:cNvSpPr>
          <p:nvPr/>
        </p:nvSpPr>
        <p:spPr bwMode="auto">
          <a:xfrm>
            <a:off x="694662" y="1773587"/>
            <a:ext cx="5965570"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1</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CHIP</a:t>
            </a:r>
            <a:r>
              <a:rPr lang="zh-CN" altLang="en-US" sz="2000" b="1" dirty="0" smtClean="0">
                <a:solidFill>
                  <a:srgbClr val="0070C0"/>
                </a:solidFill>
                <a:latin typeface="微软雅黑" pitchFamily="34" charset="-122"/>
                <a:ea typeface="微软雅黑" pitchFamily="34" charset="-122"/>
                <a:cs typeface="宋体" pitchFamily="2" charset="-122"/>
              </a:rPr>
              <a:t>封装元件和</a:t>
            </a:r>
            <a:r>
              <a:rPr lang="en-US" altLang="zh-CN" sz="2000" b="1" dirty="0" smtClean="0">
                <a:solidFill>
                  <a:srgbClr val="0070C0"/>
                </a:solidFill>
                <a:latin typeface="微软雅黑" pitchFamily="34" charset="-122"/>
                <a:ea typeface="微软雅黑" pitchFamily="34" charset="-122"/>
                <a:cs typeface="宋体" pitchFamily="2" charset="-122"/>
              </a:rPr>
              <a:t>MELF</a:t>
            </a:r>
            <a:r>
              <a:rPr lang="zh-CN" altLang="en-US" sz="2000" b="1" dirty="0" smtClean="0">
                <a:solidFill>
                  <a:srgbClr val="0070C0"/>
                </a:solidFill>
                <a:latin typeface="微软雅黑" pitchFamily="34" charset="-122"/>
                <a:ea typeface="微软雅黑" pitchFamily="34" charset="-122"/>
                <a:cs typeface="宋体" pitchFamily="2" charset="-122"/>
              </a:rPr>
              <a:t>封装元件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sp>
        <p:nvSpPr>
          <p:cNvPr id="15" name="Rectangle 1"/>
          <p:cNvSpPr>
            <a:spLocks noChangeArrowheads="1"/>
          </p:cNvSpPr>
          <p:nvPr/>
        </p:nvSpPr>
        <p:spPr bwMode="auto">
          <a:xfrm>
            <a:off x="1547664" y="5590618"/>
            <a:ext cx="5469070" cy="458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宋体" pitchFamily="2" charset="-122"/>
              </a:rPr>
              <a:t>CHIP</a:t>
            </a:r>
            <a:r>
              <a:rPr lang="zh-CN" altLang="en-US" dirty="0" smtClean="0">
                <a:latin typeface="微软雅黑" pitchFamily="34" charset="-122"/>
                <a:ea typeface="微软雅黑" pitchFamily="34" charset="-122"/>
                <a:cs typeface="宋体" pitchFamily="2" charset="-122"/>
              </a:rPr>
              <a:t>封装元件和</a:t>
            </a:r>
            <a:r>
              <a:rPr lang="en-US" altLang="zh-CN" dirty="0" smtClean="0">
                <a:latin typeface="微软雅黑" pitchFamily="34" charset="-122"/>
                <a:ea typeface="微软雅黑" pitchFamily="34" charset="-122"/>
                <a:cs typeface="宋体" pitchFamily="2" charset="-122"/>
              </a:rPr>
              <a:t>MELF</a:t>
            </a:r>
            <a:r>
              <a:rPr lang="zh-CN" altLang="en-US" dirty="0" smtClean="0">
                <a:latin typeface="微软雅黑" pitchFamily="34" charset="-122"/>
                <a:ea typeface="微软雅黑" pitchFamily="34" charset="-122"/>
                <a:cs typeface="宋体" pitchFamily="2" charset="-122"/>
              </a:rPr>
              <a:t>封装元件焊接操作流程</a:t>
            </a:r>
            <a:endParaRPr lang="en-US" altLang="zh-CN" dirty="0" smtClean="0">
              <a:latin typeface="微软雅黑" pitchFamily="34" charset="-122"/>
              <a:ea typeface="微软雅黑" pitchFamily="34" charset="-122"/>
              <a:cs typeface="宋体" pitchFamily="2" charset="-122"/>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793" y="2300398"/>
            <a:ext cx="3803327" cy="3216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5304509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13" name="Rectangle 1"/>
          <p:cNvSpPr>
            <a:spLocks noChangeArrowheads="1"/>
          </p:cNvSpPr>
          <p:nvPr/>
        </p:nvSpPr>
        <p:spPr bwMode="auto">
          <a:xfrm>
            <a:off x="3131840" y="1772816"/>
            <a:ext cx="3758036" cy="50783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宋体" pitchFamily="2" charset="-122"/>
              </a:rPr>
              <a:t>CHIP</a:t>
            </a:r>
            <a:r>
              <a:rPr lang="zh-CN" altLang="en-US" dirty="0" smtClean="0">
                <a:latin typeface="微软雅黑" pitchFamily="34" charset="-122"/>
                <a:ea typeface="微软雅黑" pitchFamily="34" charset="-122"/>
                <a:cs typeface="宋体" pitchFamily="2" charset="-122"/>
              </a:rPr>
              <a:t>封装元件焊接示例</a:t>
            </a:r>
            <a:endParaRPr lang="en-US" altLang="zh-CN" dirty="0" smtClean="0">
              <a:latin typeface="微软雅黑" pitchFamily="34" charset="-122"/>
              <a:ea typeface="微软雅黑" pitchFamily="34" charset="-122"/>
              <a:cs typeface="宋体" pitchFamily="2"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348880"/>
            <a:ext cx="3660476" cy="1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420888"/>
            <a:ext cx="3296568" cy="125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4509120"/>
            <a:ext cx="3734549"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509120"/>
            <a:ext cx="2016224" cy="138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3861048"/>
            <a:ext cx="14287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9961609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694662" y="1917976"/>
            <a:ext cx="4237378"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2</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SOP</a:t>
            </a:r>
            <a:r>
              <a:rPr lang="zh-CN" altLang="en-US" sz="2000" b="1" dirty="0" smtClean="0">
                <a:solidFill>
                  <a:srgbClr val="0070C0"/>
                </a:solidFill>
                <a:latin typeface="微软雅黑" pitchFamily="34" charset="-122"/>
                <a:ea typeface="微软雅黑" pitchFamily="34" charset="-122"/>
                <a:cs typeface="宋体" pitchFamily="2" charset="-122"/>
              </a:rPr>
              <a:t>封装元器件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sp>
        <p:nvSpPr>
          <p:cNvPr id="8" name="Rectangle 1"/>
          <p:cNvSpPr>
            <a:spLocks noChangeArrowheads="1"/>
          </p:cNvSpPr>
          <p:nvPr/>
        </p:nvSpPr>
        <p:spPr bwMode="auto">
          <a:xfrm>
            <a:off x="886477" y="2426405"/>
            <a:ext cx="7358063"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zh-CN" sz="2000" dirty="0">
                <a:latin typeface="微软雅黑" pitchFamily="34" charset="-122"/>
                <a:ea typeface="微软雅黑" pitchFamily="34" charset="-122"/>
                <a:cs typeface="宋体" pitchFamily="2" charset="-122"/>
              </a:rPr>
              <a:t>①单个引脚焊接</a:t>
            </a:r>
            <a:endParaRPr lang="zh-CN" altLang="zh-CN" sz="2000" dirty="0">
              <a:latin typeface="微软雅黑" pitchFamily="34" charset="-122"/>
              <a:ea typeface="微软雅黑" pitchFamily="34" charset="-122"/>
            </a:endParaRPr>
          </a:p>
          <a:p>
            <a:pPr eaLnBrk="0" hangingPunct="0">
              <a:lnSpc>
                <a:spcPct val="150000"/>
              </a:lnSpc>
              <a:defRPr/>
            </a:pPr>
            <a:r>
              <a:rPr lang="zh-CN" altLang="zh-CN" sz="2000" dirty="0">
                <a:latin typeface="微软雅黑" pitchFamily="34" charset="-122"/>
                <a:ea typeface="微软雅黑" pitchFamily="34" charset="-122"/>
                <a:cs typeface="宋体" pitchFamily="2" charset="-122"/>
              </a:rPr>
              <a:t>步骤一：将芯片放置在焊盘上并使每个管脚与焊点对准</a:t>
            </a:r>
            <a:r>
              <a:rPr lang="zh-CN" altLang="en-US" sz="2000" dirty="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步骤二：用超细烙铁头将芯片对角的两个管脚焊牢。</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步骤三：对其余的管脚进行焊接。</a:t>
            </a:r>
            <a:r>
              <a:rPr lang="zh-CN" altLang="en-US" sz="2000" dirty="0">
                <a:latin typeface="微软雅黑" pitchFamily="34" charset="-122"/>
                <a:ea typeface="微软雅黑" pitchFamily="34" charset="-122"/>
              </a:rPr>
              <a:t> </a:t>
            </a:r>
          </a:p>
          <a:p>
            <a:pPr eaLnBrk="0" hangingPunct="0">
              <a:lnSpc>
                <a:spcPct val="150000"/>
              </a:lnSpc>
              <a:defRPr/>
            </a:pPr>
            <a:r>
              <a:rPr lang="zh-CN" altLang="zh-CN" sz="2000" dirty="0">
                <a:latin typeface="微软雅黑" pitchFamily="34" charset="-122"/>
                <a:ea typeface="微软雅黑" pitchFamily="34" charset="-122"/>
              </a:rPr>
              <a:t>② 拉焊</a:t>
            </a:r>
            <a:endParaRPr lang="zh-CN" altLang="en-US" sz="2000" dirty="0">
              <a:latin typeface="微软雅黑" pitchFamily="34" charset="-122"/>
              <a:ea typeface="微软雅黑" pitchFamily="34"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
        <p:nvSpPr>
          <p:cNvPr id="6"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9"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557389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694662" y="1917976"/>
            <a:ext cx="4237378"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a:solidFill>
                  <a:srgbClr val="0070C0"/>
                </a:solidFill>
                <a:latin typeface="微软雅黑" pitchFamily="34" charset="-122"/>
                <a:ea typeface="微软雅黑" pitchFamily="34" charset="-122"/>
                <a:cs typeface="宋体" pitchFamily="2" charset="-122"/>
              </a:rPr>
              <a:t>2</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SOP</a:t>
            </a:r>
            <a:r>
              <a:rPr lang="zh-CN" altLang="en-US" sz="2000" b="1" dirty="0" smtClean="0">
                <a:solidFill>
                  <a:srgbClr val="0070C0"/>
                </a:solidFill>
                <a:latin typeface="微软雅黑" pitchFamily="34" charset="-122"/>
                <a:ea typeface="微软雅黑" pitchFamily="34" charset="-122"/>
                <a:cs typeface="宋体" pitchFamily="2" charset="-122"/>
              </a:rPr>
              <a:t>封装元器件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grpSp>
        <p:nvGrpSpPr>
          <p:cNvPr id="6" name="Group 2"/>
          <p:cNvGrpSpPr>
            <a:grpSpLocks/>
          </p:cNvGrpSpPr>
          <p:nvPr/>
        </p:nvGrpSpPr>
        <p:grpSpPr bwMode="auto">
          <a:xfrm>
            <a:off x="1670535" y="2996952"/>
            <a:ext cx="5355854" cy="1306689"/>
            <a:chOff x="1792" y="8515"/>
            <a:chExt cx="8618" cy="2540"/>
          </a:xfrm>
        </p:grpSpPr>
        <p:pic>
          <p:nvPicPr>
            <p:cNvPr id="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 y="8515"/>
              <a:ext cx="2768" cy="2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3" y="8515"/>
              <a:ext cx="2785" cy="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5"/>
            <p:cNvSpPr>
              <a:spLocks noChangeArrowheads="1"/>
            </p:cNvSpPr>
            <p:nvPr/>
          </p:nvSpPr>
          <p:spPr bwMode="auto">
            <a:xfrm>
              <a:off x="4980" y="9555"/>
              <a:ext cx="1035" cy="525"/>
            </a:xfrm>
            <a:prstGeom prst="rightArrow">
              <a:avLst>
                <a:gd name="adj1" fmla="val 50000"/>
                <a:gd name="adj2" fmla="val 49286"/>
              </a:avLst>
            </a:prstGeom>
            <a:solidFill>
              <a:srgbClr val="FFFFFF"/>
            </a:solidFill>
            <a:ln w="9525">
              <a:solidFill>
                <a:srgbClr val="000000"/>
              </a:solidFill>
              <a:miter lim="800000"/>
              <a:headEnd/>
              <a:tailEnd/>
            </a:ln>
          </p:spPr>
          <p:txBody>
            <a:bodyPr/>
            <a:lstStyle/>
            <a:p>
              <a:endParaRPr lang="zh-CN" altLang="en-US" dirty="0">
                <a:ea typeface="微软雅黑" pitchFamily="34" charset="-122"/>
              </a:endParaRPr>
            </a:p>
          </p:txBody>
        </p:sp>
        <p:sp>
          <p:nvSpPr>
            <p:cNvPr id="14" name="AutoShape 6"/>
            <p:cNvSpPr>
              <a:spLocks noChangeArrowheads="1"/>
            </p:cNvSpPr>
            <p:nvPr/>
          </p:nvSpPr>
          <p:spPr bwMode="auto">
            <a:xfrm>
              <a:off x="9375" y="9555"/>
              <a:ext cx="1035" cy="525"/>
            </a:xfrm>
            <a:prstGeom prst="rightArrow">
              <a:avLst>
                <a:gd name="adj1" fmla="val 50000"/>
                <a:gd name="adj2" fmla="val 49286"/>
              </a:avLst>
            </a:prstGeom>
            <a:solidFill>
              <a:srgbClr val="FFFFFF"/>
            </a:solidFill>
            <a:ln w="9525">
              <a:solidFill>
                <a:srgbClr val="000000"/>
              </a:solidFill>
              <a:miter lim="800000"/>
              <a:headEnd/>
              <a:tailEnd/>
            </a:ln>
          </p:spPr>
          <p:txBody>
            <a:bodyPr/>
            <a:lstStyle/>
            <a:p>
              <a:endParaRPr lang="zh-CN" altLang="en-US" dirty="0">
                <a:ea typeface="微软雅黑" pitchFamily="34" charset="-122"/>
              </a:endParaRPr>
            </a:p>
          </p:txBody>
        </p:sp>
      </p:grpSp>
      <p:grpSp>
        <p:nvGrpSpPr>
          <p:cNvPr id="15" name="Group 7"/>
          <p:cNvGrpSpPr>
            <a:grpSpLocks/>
          </p:cNvGrpSpPr>
          <p:nvPr/>
        </p:nvGrpSpPr>
        <p:grpSpPr bwMode="auto">
          <a:xfrm>
            <a:off x="1706994" y="4535856"/>
            <a:ext cx="4386300" cy="1358133"/>
            <a:chOff x="1792" y="11488"/>
            <a:chExt cx="7057" cy="2640"/>
          </a:xfrm>
        </p:grpSpPr>
        <p:pic>
          <p:nvPicPr>
            <p:cNvPr id="1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 y="11488"/>
              <a:ext cx="2850"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8" y="11488"/>
              <a:ext cx="2231"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10"/>
            <p:cNvSpPr>
              <a:spLocks noChangeArrowheads="1"/>
            </p:cNvSpPr>
            <p:nvPr/>
          </p:nvSpPr>
          <p:spPr bwMode="auto">
            <a:xfrm>
              <a:off x="4980" y="12720"/>
              <a:ext cx="1035" cy="525"/>
            </a:xfrm>
            <a:prstGeom prst="rightArrow">
              <a:avLst>
                <a:gd name="adj1" fmla="val 50000"/>
                <a:gd name="adj2" fmla="val 49286"/>
              </a:avLst>
            </a:prstGeom>
            <a:solidFill>
              <a:srgbClr val="FFFFFF"/>
            </a:solidFill>
            <a:ln w="9525">
              <a:solidFill>
                <a:srgbClr val="000000"/>
              </a:solidFill>
              <a:miter lim="800000"/>
              <a:headEnd/>
              <a:tailEnd/>
            </a:ln>
          </p:spPr>
          <p:txBody>
            <a:bodyPr/>
            <a:lstStyle/>
            <a:p>
              <a:endParaRPr lang="zh-CN" altLang="en-US" dirty="0">
                <a:ea typeface="微软雅黑" pitchFamily="34" charset="-122"/>
              </a:endParaRPr>
            </a:p>
          </p:txBody>
        </p:sp>
      </p:grpSp>
      <p:sp>
        <p:nvSpPr>
          <p:cNvPr id="19" name="Rectangle 1"/>
          <p:cNvSpPr>
            <a:spLocks noChangeArrowheads="1"/>
          </p:cNvSpPr>
          <p:nvPr/>
        </p:nvSpPr>
        <p:spPr bwMode="auto">
          <a:xfrm>
            <a:off x="2789011" y="2371144"/>
            <a:ext cx="4237378" cy="458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宋体" pitchFamily="2" charset="-122"/>
              </a:rPr>
              <a:t>SOP</a:t>
            </a:r>
            <a:r>
              <a:rPr lang="zh-CN" altLang="en-US" dirty="0" smtClean="0">
                <a:latin typeface="微软雅黑" pitchFamily="34" charset="-122"/>
                <a:ea typeface="微软雅黑" pitchFamily="34" charset="-122"/>
                <a:cs typeface="宋体" pitchFamily="2" charset="-122"/>
              </a:rPr>
              <a:t>封装元器件焊接示例</a:t>
            </a:r>
            <a:endParaRPr lang="en-US" altLang="zh-CN" dirty="0" smtClean="0">
              <a:latin typeface="微软雅黑" pitchFamily="34" charset="-122"/>
              <a:ea typeface="微软雅黑" pitchFamily="34" charset="-122"/>
              <a:cs typeface="宋体" pitchFamily="2" charset="-122"/>
            </a:endParaRPr>
          </a:p>
        </p:txBody>
      </p:sp>
      <p:sp>
        <p:nvSpPr>
          <p:cNvPr id="20"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21"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939322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635377" y="1928321"/>
            <a:ext cx="4237378"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3</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QFP</a:t>
            </a:r>
            <a:r>
              <a:rPr lang="zh-CN" altLang="en-US" sz="2000" b="1" dirty="0" smtClean="0">
                <a:solidFill>
                  <a:srgbClr val="0070C0"/>
                </a:solidFill>
                <a:latin typeface="微软雅黑" pitchFamily="34" charset="-122"/>
                <a:ea typeface="微软雅黑" pitchFamily="34" charset="-122"/>
                <a:cs typeface="宋体" pitchFamily="2" charset="-122"/>
              </a:rPr>
              <a:t>封装元器件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sp>
        <p:nvSpPr>
          <p:cNvPr id="2" name="矩形 1"/>
          <p:cNvSpPr/>
          <p:nvPr/>
        </p:nvSpPr>
        <p:spPr>
          <a:xfrm>
            <a:off x="899592" y="2636912"/>
            <a:ext cx="5976664" cy="2400657"/>
          </a:xfrm>
          <a:prstGeom prst="rect">
            <a:avLst/>
          </a:prstGeom>
        </p:spPr>
        <p:txBody>
          <a:bodyPr wrap="square">
            <a:spAutoFit/>
          </a:bodyPr>
          <a:lstStyle/>
          <a:p>
            <a:pPr marL="342900" indent="-342900" eaLnBrk="0" hangingPunct="0">
              <a:lnSpc>
                <a:spcPct val="150000"/>
              </a:lnSpc>
              <a:buFont typeface="+mj-ea"/>
              <a:buAutoNum type="circleNumDbPlain"/>
              <a:defRPr/>
            </a:pPr>
            <a:r>
              <a:rPr lang="zh-CN" altLang="en-US" sz="2000" dirty="0" smtClean="0">
                <a:latin typeface="微软雅黑" pitchFamily="34" charset="-122"/>
                <a:ea typeface="微软雅黑" pitchFamily="34" charset="-122"/>
                <a:cs typeface="宋体" pitchFamily="2" charset="-122"/>
              </a:rPr>
              <a:t>找出第</a:t>
            </a:r>
            <a:r>
              <a:rPr lang="en-US" altLang="zh-CN" sz="2000" dirty="0" smtClean="0">
                <a:latin typeface="微软雅黑" pitchFamily="34" charset="-122"/>
                <a:ea typeface="微软雅黑" pitchFamily="34" charset="-122"/>
                <a:cs typeface="宋体" pitchFamily="2" charset="-122"/>
              </a:rPr>
              <a:t>1</a:t>
            </a:r>
            <a:r>
              <a:rPr lang="zh-CN" altLang="en-US" sz="2000" dirty="0" smtClean="0">
                <a:latin typeface="微软雅黑" pitchFamily="34" charset="-122"/>
                <a:ea typeface="微软雅黑" pitchFamily="34" charset="-122"/>
                <a:cs typeface="宋体" pitchFamily="2" charset="-122"/>
              </a:rPr>
              <a:t>脚</a:t>
            </a:r>
            <a:endParaRPr lang="en-US" altLang="zh-CN" sz="2000" dirty="0" smtClean="0">
              <a:latin typeface="微软雅黑" pitchFamily="34" charset="-122"/>
              <a:ea typeface="微软雅黑" pitchFamily="34" charset="-122"/>
              <a:cs typeface="宋体" pitchFamily="2" charset="-122"/>
            </a:endParaRPr>
          </a:p>
          <a:p>
            <a:pPr marL="342900" indent="-342900" eaLnBrk="0" hangingPunct="0">
              <a:lnSpc>
                <a:spcPct val="150000"/>
              </a:lnSpc>
              <a:buFont typeface="+mj-ea"/>
              <a:buAutoNum type="circleNumDbPlain"/>
              <a:defRPr/>
            </a:pPr>
            <a:r>
              <a:rPr lang="zh-CN" altLang="zh-CN" sz="2000" dirty="0" smtClean="0">
                <a:ea typeface="微软雅黑" pitchFamily="34" charset="-122"/>
              </a:rPr>
              <a:t> </a:t>
            </a:r>
            <a:r>
              <a:rPr lang="zh-CN" altLang="en-US" sz="2000" dirty="0" smtClean="0">
                <a:ea typeface="微软雅黑" pitchFamily="34" charset="-122"/>
              </a:rPr>
              <a:t>引脚镀锡</a:t>
            </a:r>
            <a:endParaRPr lang="en-US" altLang="zh-CN" sz="2000" dirty="0" smtClean="0">
              <a:ea typeface="微软雅黑" pitchFamily="34" charset="-122"/>
            </a:endParaRPr>
          </a:p>
          <a:p>
            <a:pPr marL="342900" indent="-342900" eaLnBrk="0" hangingPunct="0">
              <a:lnSpc>
                <a:spcPct val="150000"/>
              </a:lnSpc>
              <a:buFont typeface="+mj-ea"/>
              <a:buAutoNum type="circleNumDbPlain"/>
              <a:defRPr/>
            </a:pPr>
            <a:r>
              <a:rPr lang="zh-CN" altLang="en-US" sz="2000" dirty="0" smtClean="0">
                <a:ea typeface="微软雅黑" pitchFamily="34" charset="-122"/>
              </a:rPr>
              <a:t>固定元件</a:t>
            </a:r>
            <a:endParaRPr lang="en-US" altLang="zh-CN" sz="2000" dirty="0" smtClean="0">
              <a:ea typeface="微软雅黑" pitchFamily="34" charset="-122"/>
            </a:endParaRPr>
          </a:p>
          <a:p>
            <a:pPr marL="342900" indent="-342900" eaLnBrk="0" hangingPunct="0">
              <a:lnSpc>
                <a:spcPct val="150000"/>
              </a:lnSpc>
              <a:buFont typeface="+mj-ea"/>
              <a:buAutoNum type="circleNumDbPlain"/>
              <a:defRPr/>
            </a:pPr>
            <a:r>
              <a:rPr lang="zh-CN" altLang="en-US" sz="2000" dirty="0" smtClean="0">
                <a:ea typeface="微软雅黑" pitchFamily="34" charset="-122"/>
              </a:rPr>
              <a:t>拉焊</a:t>
            </a:r>
            <a:endParaRPr lang="en-US" altLang="zh-CN" sz="2000" dirty="0" smtClean="0">
              <a:ea typeface="微软雅黑" pitchFamily="34" charset="-122"/>
            </a:endParaRPr>
          </a:p>
          <a:p>
            <a:pPr eaLnBrk="0" hangingPunct="0">
              <a:lnSpc>
                <a:spcPct val="150000"/>
              </a:lnSpc>
              <a:defRPr/>
            </a:pPr>
            <a:endParaRPr lang="zh-CN" altLang="en-US" sz="2000" dirty="0">
              <a:solidFill>
                <a:srgbClr val="0070C0"/>
              </a:solidFill>
              <a:ea typeface="微软雅黑" pitchFamily="34" charset="-122"/>
            </a:endParaRPr>
          </a:p>
        </p:txBody>
      </p:sp>
      <p:sp>
        <p:nvSpPr>
          <p:cNvPr id="6"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4872369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ChangeArrowheads="1"/>
          </p:cNvSpPr>
          <p:nvPr/>
        </p:nvSpPr>
        <p:spPr bwMode="auto">
          <a:xfrm>
            <a:off x="694662" y="1844824"/>
            <a:ext cx="4237378" cy="499624"/>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zh-CN" altLang="en-US" sz="2000" b="1" dirty="0" smtClean="0">
                <a:solidFill>
                  <a:srgbClr val="0070C0"/>
                </a:solidFill>
                <a:latin typeface="微软雅黑" pitchFamily="34" charset="-122"/>
                <a:ea typeface="微软雅黑" pitchFamily="34" charset="-122"/>
                <a:cs typeface="宋体" pitchFamily="2" charset="-122"/>
              </a:rPr>
              <a:t>（</a:t>
            </a:r>
            <a:r>
              <a:rPr lang="en-US" altLang="zh-CN" sz="2000" b="1" dirty="0" smtClean="0">
                <a:solidFill>
                  <a:srgbClr val="0070C0"/>
                </a:solidFill>
                <a:latin typeface="微软雅黑" pitchFamily="34" charset="-122"/>
                <a:ea typeface="微软雅黑" pitchFamily="34" charset="-122"/>
                <a:cs typeface="宋体" pitchFamily="2" charset="-122"/>
              </a:rPr>
              <a:t>3</a:t>
            </a:r>
            <a:r>
              <a:rPr lang="zh-CN" altLang="en-US" sz="2000" b="1" dirty="0" smtClean="0">
                <a:solidFill>
                  <a:srgbClr val="0070C0"/>
                </a:solidFill>
                <a:latin typeface="微软雅黑" pitchFamily="34" charset="-122"/>
                <a:ea typeface="微软雅黑" pitchFamily="34" charset="-122"/>
                <a:cs typeface="宋体" pitchFamily="2" charset="-122"/>
              </a:rPr>
              <a:t>）手工焊接</a:t>
            </a:r>
            <a:r>
              <a:rPr lang="en-US" altLang="zh-CN" sz="2000" b="1" dirty="0" smtClean="0">
                <a:solidFill>
                  <a:srgbClr val="0070C0"/>
                </a:solidFill>
                <a:latin typeface="微软雅黑" pitchFamily="34" charset="-122"/>
                <a:ea typeface="微软雅黑" pitchFamily="34" charset="-122"/>
                <a:cs typeface="宋体" pitchFamily="2" charset="-122"/>
              </a:rPr>
              <a:t>QFP</a:t>
            </a:r>
            <a:r>
              <a:rPr lang="zh-CN" altLang="en-US" sz="2000" b="1" dirty="0" smtClean="0">
                <a:solidFill>
                  <a:srgbClr val="0070C0"/>
                </a:solidFill>
                <a:latin typeface="微软雅黑" pitchFamily="34" charset="-122"/>
                <a:ea typeface="微软雅黑" pitchFamily="34" charset="-122"/>
                <a:cs typeface="宋体" pitchFamily="2" charset="-122"/>
              </a:rPr>
              <a:t>封装元器件</a:t>
            </a:r>
            <a:endParaRPr lang="en-US" altLang="zh-CN" sz="2000" b="1" dirty="0" smtClean="0">
              <a:solidFill>
                <a:srgbClr val="0070C0"/>
              </a:solidFill>
              <a:latin typeface="微软雅黑" pitchFamily="34" charset="-122"/>
              <a:ea typeface="微软雅黑" pitchFamily="34" charset="-122"/>
              <a:cs typeface="宋体" pitchFamily="2" charset="-122"/>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827" y="2380974"/>
            <a:ext cx="2145348" cy="172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9" descr="IMG_0057"/>
          <p:cNvPicPr>
            <a:picLocks noChangeAspect="1" noChangeArrowheads="1"/>
          </p:cNvPicPr>
          <p:nvPr/>
        </p:nvPicPr>
        <p:blipFill>
          <a:blip r:embed="rId3" cstate="print">
            <a:extLst>
              <a:ext uri="{28A0092B-C50C-407E-A947-70E740481C1C}">
                <a14:useLocalDpi xmlns:a14="http://schemas.microsoft.com/office/drawing/2010/main" val="0"/>
              </a:ext>
            </a:extLst>
          </a:blip>
          <a:srcRect l="10207" r="12767" b="30363"/>
          <a:stretch>
            <a:fillRect/>
          </a:stretch>
        </p:blipFill>
        <p:spPr bwMode="auto">
          <a:xfrm>
            <a:off x="3616470" y="2569231"/>
            <a:ext cx="2356162" cy="153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0" descr="IMG_00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10299" y="2540992"/>
            <a:ext cx="1678766" cy="156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8"/>
          <p:cNvGrpSpPr>
            <a:grpSpLocks/>
          </p:cNvGrpSpPr>
          <p:nvPr/>
        </p:nvGrpSpPr>
        <p:grpSpPr bwMode="auto">
          <a:xfrm>
            <a:off x="1043608" y="4365104"/>
            <a:ext cx="3262158" cy="1520654"/>
            <a:chOff x="4322" y="3570"/>
            <a:chExt cx="5285" cy="2452"/>
          </a:xfrm>
        </p:grpSpPr>
        <p:pic>
          <p:nvPicPr>
            <p:cNvPr id="11" name="图片 11" descr="IMG_00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22" y="3570"/>
              <a:ext cx="1839" cy="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2" descr="IMG_003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7" y="3570"/>
              <a:ext cx="2520" cy="2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1"/>
          <p:cNvGrpSpPr>
            <a:grpSpLocks/>
          </p:cNvGrpSpPr>
          <p:nvPr/>
        </p:nvGrpSpPr>
        <p:grpSpPr bwMode="auto">
          <a:xfrm>
            <a:off x="5508104" y="4437112"/>
            <a:ext cx="3027604" cy="1339292"/>
            <a:chOff x="3975" y="6639"/>
            <a:chExt cx="5884" cy="2603"/>
          </a:xfrm>
        </p:grpSpPr>
        <p:pic>
          <p:nvPicPr>
            <p:cNvPr id="16" name="图片 16" descr="IMG_00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75" y="6639"/>
              <a:ext cx="2321" cy="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20" descr="IMG_003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78" y="6663"/>
              <a:ext cx="3281" cy="2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1"/>
          <p:cNvSpPr>
            <a:spLocks noChangeArrowheads="1"/>
          </p:cNvSpPr>
          <p:nvPr/>
        </p:nvSpPr>
        <p:spPr bwMode="auto">
          <a:xfrm>
            <a:off x="3491880" y="5877272"/>
            <a:ext cx="4237378" cy="458908"/>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dirty="0" smtClean="0">
                <a:latin typeface="微软雅黑" pitchFamily="34" charset="-122"/>
                <a:ea typeface="微软雅黑" pitchFamily="34" charset="-122"/>
                <a:cs typeface="宋体" pitchFamily="2" charset="-122"/>
              </a:rPr>
              <a:t>QFP</a:t>
            </a:r>
            <a:r>
              <a:rPr lang="zh-CN" altLang="en-US" dirty="0" smtClean="0">
                <a:latin typeface="微软雅黑" pitchFamily="34" charset="-122"/>
                <a:ea typeface="微软雅黑" pitchFamily="34" charset="-122"/>
                <a:cs typeface="宋体" pitchFamily="2" charset="-122"/>
              </a:rPr>
              <a:t>封装元器件焊接示例</a:t>
            </a:r>
            <a:endParaRPr lang="en-US" altLang="zh-CN" dirty="0" smtClean="0">
              <a:latin typeface="微软雅黑" pitchFamily="34" charset="-122"/>
              <a:ea typeface="微软雅黑" pitchFamily="34" charset="-122"/>
              <a:cs typeface="宋体" pitchFamily="2" charset="-122"/>
            </a:endParaRPr>
          </a:p>
        </p:txBody>
      </p:sp>
      <p:sp>
        <p:nvSpPr>
          <p:cNvPr id="19" name="Rectangle 2"/>
          <p:cNvSpPr>
            <a:spLocks noChangeArrowheads="1"/>
          </p:cNvSpPr>
          <p:nvPr/>
        </p:nvSpPr>
        <p:spPr bwMode="auto">
          <a:xfrm>
            <a:off x="694662" y="1257602"/>
            <a:ext cx="49574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SMT</a:t>
            </a:r>
            <a:r>
              <a:rPr lang="zh-CN" altLang="en-US" sz="2400" b="1" dirty="0" smtClean="0">
                <a:solidFill>
                  <a:schemeClr val="tx1"/>
                </a:solidFill>
                <a:latin typeface="微软雅黑" pitchFamily="34" charset="-122"/>
                <a:ea typeface="微软雅黑" pitchFamily="34" charset="-122"/>
              </a:rPr>
              <a:t>元器件的焊接方法</a:t>
            </a:r>
            <a:endParaRPr lang="zh-CN" altLang="en-US" sz="2400" b="1" dirty="0">
              <a:solidFill>
                <a:schemeClr val="tx1"/>
              </a:solidFill>
              <a:latin typeface="微软雅黑" pitchFamily="34" charset="-122"/>
              <a:ea typeface="微软雅黑" pitchFamily="34" charset="-122"/>
            </a:endParaRPr>
          </a:p>
        </p:txBody>
      </p:sp>
      <p:sp>
        <p:nvSpPr>
          <p:cNvPr id="20" name="AutoShape 8"/>
          <p:cNvSpPr>
            <a:spLocks noChangeArrowheads="1"/>
          </p:cNvSpPr>
          <p:nvPr/>
        </p:nvSpPr>
        <p:spPr bwMode="gray">
          <a:xfrm>
            <a:off x="2915940" y="620688"/>
            <a:ext cx="3816300"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三</a:t>
            </a:r>
            <a:r>
              <a:rPr lang="zh-CN" altLang="en-US" sz="2400" b="1" dirty="0" smtClean="0">
                <a:solidFill>
                  <a:schemeClr val="tx1"/>
                </a:solidFill>
                <a:latin typeface="微软雅黑" pitchFamily="34" charset="-122"/>
                <a:ea typeface="微软雅黑" pitchFamily="34" charset="-122"/>
              </a:rPr>
              <a:t>、</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的焊接技术</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56610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494901" y="1596814"/>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微软雅黑" pitchFamily="34" charset="-122"/>
                <a:ea typeface="微软雅黑" pitchFamily="34" charset="-122"/>
                <a:cs typeface="+mj-cs"/>
              </a:rPr>
              <a:t>教学重点：</a:t>
            </a:r>
          </a:p>
        </p:txBody>
      </p:sp>
      <p:sp>
        <p:nvSpPr>
          <p:cNvPr id="41" name="内容占位符 14"/>
          <p:cNvSpPr>
            <a:spLocks noGrp="1"/>
          </p:cNvSpPr>
          <p:nvPr>
            <p:ph idx="4294967295"/>
          </p:nvPr>
        </p:nvSpPr>
        <p:spPr>
          <a:xfrm>
            <a:off x="1763688" y="2132856"/>
            <a:ext cx="6840760" cy="1800200"/>
          </a:xfrm>
          <a:prstGeom prst="rect">
            <a:avLst/>
          </a:prstGeom>
        </p:spPr>
        <p:txBody>
          <a:bodyPr/>
          <a:lstStyle/>
          <a:p>
            <a:pPr>
              <a:buClr>
                <a:srgbClr val="FF0000"/>
              </a:buClr>
              <a:buFont typeface="Wingdings" pitchFamily="2" charset="2"/>
              <a:buChar char="Ø"/>
            </a:pPr>
            <a:r>
              <a:rPr lang="zh-CN" altLang="en-US" sz="2400" dirty="0" smtClean="0">
                <a:latin typeface="微软雅黑" pitchFamily="34" charset="-122"/>
                <a:ea typeface="微软雅黑" pitchFamily="34" charset="-122"/>
              </a:rPr>
              <a:t>贴片元器件种类、规格</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r>
              <a:rPr lang="zh-CN" altLang="en-US" sz="2400" dirty="0">
                <a:latin typeface="微软雅黑" pitchFamily="34" charset="-122"/>
                <a:ea typeface="微软雅黑" pitchFamily="34" charset="-122"/>
              </a:rPr>
              <a:t>贴</a:t>
            </a:r>
            <a:r>
              <a:rPr lang="zh-CN" altLang="en-US" sz="2400" dirty="0" smtClean="0">
                <a:latin typeface="微软雅黑" pitchFamily="34" charset="-122"/>
                <a:ea typeface="微软雅黑" pitchFamily="34" charset="-122"/>
              </a:rPr>
              <a:t>片元件的封装形式</a:t>
            </a:r>
            <a:endParaRPr lang="en-US" altLang="zh-CN" sz="2400" dirty="0" smtClean="0">
              <a:latin typeface="微软雅黑" pitchFamily="34" charset="-122"/>
              <a:ea typeface="微软雅黑" pitchFamily="34" charset="-122"/>
            </a:endParaRPr>
          </a:p>
          <a:p>
            <a:pPr>
              <a:buClr>
                <a:srgbClr val="FF000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元器件的焊接方法</a:t>
            </a:r>
            <a:endParaRPr lang="en-US" altLang="zh-CN" sz="2400" dirty="0" smtClean="0">
              <a:latin typeface="微软雅黑" pitchFamily="34" charset="-122"/>
              <a:ea typeface="微软雅黑" pitchFamily="34" charset="-122"/>
            </a:endParaRPr>
          </a:p>
          <a:p>
            <a:pPr marL="0" indent="0">
              <a:buClr>
                <a:srgbClr val="FF0000"/>
              </a:buClr>
              <a:buNone/>
            </a:pPr>
            <a:endParaRPr lang="en-US" altLang="zh-CN" sz="2400" dirty="0" smtClean="0">
              <a:latin typeface="微软雅黑" pitchFamily="34" charset="-122"/>
              <a:ea typeface="微软雅黑" pitchFamily="34" charset="-122"/>
            </a:endParaRPr>
          </a:p>
          <a:p>
            <a:pPr marL="0" indent="0">
              <a:buClr>
                <a:srgbClr val="FF0000"/>
              </a:buClr>
              <a:buNone/>
            </a:pPr>
            <a:endParaRPr lang="en-US" altLang="zh-CN" sz="2400" dirty="0">
              <a:solidFill>
                <a:schemeClr val="bg1"/>
              </a:solidFill>
              <a:latin typeface="微软雅黑" pitchFamily="34" charset="-122"/>
              <a:ea typeface="微软雅黑" pitchFamily="34" charset="-122"/>
            </a:endParaRPr>
          </a:p>
        </p:txBody>
      </p:sp>
      <p:sp>
        <p:nvSpPr>
          <p:cNvPr id="42" name="TextBox 16"/>
          <p:cNvSpPr txBox="1">
            <a:spLocks noChangeArrowheads="1"/>
          </p:cNvSpPr>
          <p:nvPr/>
        </p:nvSpPr>
        <p:spPr bwMode="auto">
          <a:xfrm>
            <a:off x="509416" y="3717032"/>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r>
              <a:rPr lang="zh-CN" altLang="en-US" sz="2400" b="1" dirty="0">
                <a:solidFill>
                  <a:schemeClr val="tx2"/>
                </a:solidFill>
                <a:latin typeface="+mj-lt"/>
                <a:ea typeface="微软雅黑" pitchFamily="34" charset="-122"/>
                <a:cs typeface="+mj-cs"/>
              </a:rPr>
              <a:t>教学难点：</a:t>
            </a:r>
          </a:p>
        </p:txBody>
      </p:sp>
      <p:sp>
        <p:nvSpPr>
          <p:cNvPr id="44" name="内容占位符 14"/>
          <p:cNvSpPr txBox="1">
            <a:spLocks/>
          </p:cNvSpPr>
          <p:nvPr/>
        </p:nvSpPr>
        <p:spPr bwMode="auto">
          <a:xfrm>
            <a:off x="1691680" y="4221088"/>
            <a:ext cx="5328592" cy="18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Clr>
                <a:srgbClr val="FF000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产品焊点质量检验标准</a:t>
            </a:r>
            <a:endParaRPr lang="en-US" altLang="zh-CN" sz="2400" dirty="0" smtClean="0">
              <a:latin typeface="微软雅黑" pitchFamily="34" charset="-122"/>
              <a:ea typeface="微软雅黑" pitchFamily="34" charset="-122"/>
            </a:endParaRPr>
          </a:p>
        </p:txBody>
      </p:sp>
      <p:sp>
        <p:nvSpPr>
          <p:cNvPr id="8" name="TextBox 7"/>
          <p:cNvSpPr txBox="1"/>
          <p:nvPr/>
        </p:nvSpPr>
        <p:spPr>
          <a:xfrm>
            <a:off x="683568" y="620688"/>
            <a:ext cx="4815742"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4</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调频</a:t>
            </a:r>
            <a:r>
              <a:rPr lang="en-US" altLang="zh-CN" sz="2400" b="1" dirty="0" smtClean="0">
                <a:latin typeface="微软雅黑" pitchFamily="34" charset="-122"/>
                <a:ea typeface="微软雅黑" pitchFamily="34" charset="-122"/>
              </a:rPr>
              <a:t>FM</a:t>
            </a:r>
            <a:r>
              <a:rPr lang="zh-CN" altLang="en-US" sz="2400" b="1" dirty="0" smtClean="0">
                <a:latin typeface="微软雅黑" pitchFamily="34" charset="-122"/>
                <a:ea typeface="微软雅黑" pitchFamily="34" charset="-122"/>
              </a:rPr>
              <a:t>收音机的组装</a:t>
            </a:r>
            <a:endParaRPr lang="zh-CN" altLang="en-US" sz="2400" b="1" dirty="0">
              <a:latin typeface="微软雅黑" pitchFamily="34" charset="-122"/>
              <a:ea typeface="微软雅黑" pitchFamily="34" charset="-122"/>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
        <p:nvSpPr>
          <p:cNvPr id="12" name="Rectangle 2"/>
          <p:cNvSpPr>
            <a:spLocks noChangeArrowheads="1"/>
          </p:cNvSpPr>
          <p:nvPr/>
        </p:nvSpPr>
        <p:spPr bwMode="auto">
          <a:xfrm>
            <a:off x="694662" y="1257602"/>
            <a:ext cx="31572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1.SMT</a:t>
            </a:r>
            <a:r>
              <a:rPr lang="zh-CN" altLang="en-US" sz="2400" b="1" dirty="0" smtClean="0">
                <a:solidFill>
                  <a:schemeClr val="tx1"/>
                </a:solidFill>
                <a:latin typeface="微软雅黑" pitchFamily="34" charset="-122"/>
                <a:ea typeface="微软雅黑" pitchFamily="34" charset="-122"/>
              </a:rPr>
              <a:t>焊接质量要求</a:t>
            </a:r>
            <a:endParaRPr lang="zh-CN" altLang="en-US" sz="2400" b="1" dirty="0">
              <a:solidFill>
                <a:schemeClr val="tx1"/>
              </a:solidFill>
              <a:latin typeface="微软雅黑" pitchFamily="34" charset="-122"/>
              <a:ea typeface="微软雅黑" pitchFamily="34" charset="-122"/>
            </a:endParaRPr>
          </a:p>
        </p:txBody>
      </p:sp>
      <p:sp>
        <p:nvSpPr>
          <p:cNvPr id="2" name="矩形 1"/>
          <p:cNvSpPr/>
          <p:nvPr/>
        </p:nvSpPr>
        <p:spPr>
          <a:xfrm>
            <a:off x="694662" y="1930950"/>
            <a:ext cx="4572000" cy="1477328"/>
          </a:xfrm>
          <a:prstGeom prst="rect">
            <a:avLst/>
          </a:prstGeom>
        </p:spPr>
        <p:txBody>
          <a:bodyPr>
            <a:spAutoFit/>
          </a:bodyPr>
          <a:lstStyle/>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）电气接触良好。</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）机械强度可靠。</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）外形美观。</a:t>
            </a:r>
            <a:endParaRPr lang="zh-CN" altLang="en-US" sz="2000" dirty="0">
              <a:latin typeface="微软雅黑" pitchFamily="34" charset="-122"/>
              <a:ea typeface="微软雅黑" pitchFamily="34" charset="-122"/>
            </a:endParaRPr>
          </a:p>
        </p:txBody>
      </p:sp>
      <p:sp>
        <p:nvSpPr>
          <p:cNvPr id="19" name="Rectangle 17"/>
          <p:cNvSpPr>
            <a:spLocks noChangeArrowheads="1"/>
          </p:cNvSpPr>
          <p:nvPr/>
        </p:nvSpPr>
        <p:spPr bwMode="auto">
          <a:xfrm>
            <a:off x="571500" y="3370415"/>
            <a:ext cx="8572500"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SMT </a:t>
            </a:r>
            <a:r>
              <a:rPr lang="zh-CN" altLang="en-US" sz="2000" dirty="0">
                <a:latin typeface="微软雅黑" pitchFamily="34" charset="-122"/>
                <a:ea typeface="微软雅黑" pitchFamily="34" charset="-122"/>
                <a:cs typeface="宋体" pitchFamily="2" charset="-122"/>
              </a:rPr>
              <a:t>焊接质量要求同 </a:t>
            </a:r>
            <a:r>
              <a:rPr lang="en-US" altLang="zh-CN" sz="2000" dirty="0">
                <a:latin typeface="微软雅黑" pitchFamily="34" charset="-122"/>
                <a:ea typeface="微软雅黑" pitchFamily="34" charset="-122"/>
                <a:cs typeface="宋体" pitchFamily="2" charset="-122"/>
              </a:rPr>
              <a:t>THT </a:t>
            </a:r>
            <a:r>
              <a:rPr lang="zh-CN" altLang="en-US" sz="2000" dirty="0">
                <a:latin typeface="微软雅黑" pitchFamily="34" charset="-122"/>
                <a:ea typeface="微软雅黑" pitchFamily="34" charset="-122"/>
                <a:cs typeface="宋体" pitchFamily="2" charset="-122"/>
              </a:rPr>
              <a:t>基本相同，要求焊点的焊料的连接面呈半弓形凹面，焊料与焊件交界处平滑，接触角尽可能小，无裂纹、针孔、夹渣，表面有光泽且光滑。</a:t>
            </a:r>
            <a:r>
              <a:rPr lang="zh-CN" altLang="en-US" sz="2000" dirty="0">
                <a:latin typeface="微软雅黑" pitchFamily="34" charset="-122"/>
                <a:ea typeface="微软雅黑" pitchFamily="34" charset="-122"/>
              </a:rPr>
              <a:t> </a:t>
            </a:r>
          </a:p>
        </p:txBody>
      </p:sp>
    </p:spTree>
    <p:extLst>
      <p:ext uri="{BB962C8B-B14F-4D97-AF65-F5344CB8AC3E}">
        <p14:creationId xmlns:p14="http://schemas.microsoft.com/office/powerpoint/2010/main" val="20795583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94662" y="1242213"/>
            <a:ext cx="3040056" cy="4924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600" b="1" dirty="0" smtClean="0">
                <a:solidFill>
                  <a:schemeClr val="tx1"/>
                </a:solidFill>
                <a:latin typeface="微软雅黑" pitchFamily="34" charset="-122"/>
                <a:ea typeface="微软雅黑" pitchFamily="34" charset="-122"/>
              </a:rPr>
              <a:t>2. IPC-A-610</a:t>
            </a:r>
            <a:r>
              <a:rPr lang="zh-CN" altLang="en-US" sz="2600" b="1" dirty="0" smtClean="0">
                <a:solidFill>
                  <a:schemeClr val="tx1"/>
                </a:solidFill>
                <a:latin typeface="微软雅黑" pitchFamily="34" charset="-122"/>
                <a:ea typeface="微软雅黑" pitchFamily="34" charset="-122"/>
              </a:rPr>
              <a:t>标准</a:t>
            </a:r>
            <a:endParaRPr lang="zh-CN" altLang="en-US" sz="2600" b="1" dirty="0">
              <a:solidFill>
                <a:schemeClr val="tx1"/>
              </a:solidFill>
              <a:latin typeface="微软雅黑" pitchFamily="34" charset="-122"/>
              <a:ea typeface="微软雅黑" pitchFamily="34" charset="-122"/>
            </a:endParaRPr>
          </a:p>
        </p:txBody>
      </p:sp>
      <p:sp>
        <p:nvSpPr>
          <p:cNvPr id="6" name="Rectangle 1"/>
          <p:cNvSpPr>
            <a:spLocks noChangeArrowheads="1"/>
          </p:cNvSpPr>
          <p:nvPr/>
        </p:nvSpPr>
        <p:spPr bwMode="auto">
          <a:xfrm>
            <a:off x="608012" y="1956364"/>
            <a:ext cx="8143875" cy="216982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dirty="0">
                <a:latin typeface="微软雅黑" pitchFamily="34" charset="-122"/>
                <a:ea typeface="微软雅黑" pitchFamily="34" charset="-122"/>
                <a:cs typeface="宋体" pitchFamily="2" charset="-122"/>
              </a:rPr>
              <a:t>IPC-A-610 </a:t>
            </a:r>
            <a:r>
              <a:rPr lang="zh-CN" altLang="en-US" dirty="0">
                <a:latin typeface="微软雅黑" pitchFamily="34" charset="-122"/>
                <a:ea typeface="微软雅黑" pitchFamily="34" charset="-122"/>
                <a:cs typeface="宋体" pitchFamily="2" charset="-122"/>
              </a:rPr>
              <a:t>是美国电子装联业协会制定的</a:t>
            </a:r>
            <a:r>
              <a:rPr lang="en-US" altLang="zh-CN" dirty="0">
                <a:latin typeface="微软雅黑" pitchFamily="34" charset="-122"/>
                <a:ea typeface="微软雅黑" pitchFamily="34" charset="-122"/>
                <a:cs typeface="宋体" pitchFamily="2" charset="-122"/>
              </a:rPr>
              <a:t>《</a:t>
            </a:r>
            <a:r>
              <a:rPr lang="zh-CN" altLang="en-US" dirty="0">
                <a:latin typeface="微软雅黑" pitchFamily="34" charset="-122"/>
                <a:ea typeface="微软雅黑" pitchFamily="34" charset="-122"/>
                <a:cs typeface="宋体" pitchFamily="2" charset="-122"/>
              </a:rPr>
              <a:t>电子组装件外观质量验收条件的标准</a:t>
            </a:r>
            <a:r>
              <a:rPr lang="en-US" altLang="zh-CN" dirty="0">
                <a:latin typeface="微软雅黑" pitchFamily="34" charset="-122"/>
                <a:ea typeface="微软雅黑" pitchFamily="34" charset="-122"/>
                <a:cs typeface="宋体" pitchFamily="2" charset="-122"/>
              </a:rPr>
              <a:t>》</a:t>
            </a:r>
            <a:r>
              <a:rPr lang="zh-CN" altLang="en-US" dirty="0">
                <a:latin typeface="微软雅黑" pitchFamily="34" charset="-122"/>
                <a:ea typeface="微软雅黑" pitchFamily="34" charset="-122"/>
                <a:cs typeface="宋体" pitchFamily="2" charset="-122"/>
              </a:rPr>
              <a:t>。</a:t>
            </a:r>
            <a:r>
              <a:rPr lang="en-US" altLang="zh-CN" dirty="0">
                <a:latin typeface="微软雅黑" pitchFamily="34" charset="-122"/>
                <a:ea typeface="微软雅黑" pitchFamily="34" charset="-122"/>
                <a:cs typeface="宋体" pitchFamily="2" charset="-122"/>
              </a:rPr>
              <a:t>IPC </a:t>
            </a:r>
            <a:r>
              <a:rPr lang="zh-CN" altLang="en-US" dirty="0">
                <a:latin typeface="微软雅黑" pitchFamily="34" charset="-122"/>
                <a:ea typeface="微软雅黑" pitchFamily="34" charset="-122"/>
                <a:cs typeface="宋体" pitchFamily="2" charset="-122"/>
              </a:rPr>
              <a:t>标准将电子产品划分为三个级别：一级是通用类电子产品；二级是专用服务类电子产品；三级是高性能电子产品</a:t>
            </a:r>
            <a:r>
              <a:rPr lang="zh-CN" altLang="en-US" dirty="0" smtClean="0">
                <a:latin typeface="微软雅黑" pitchFamily="34" charset="-122"/>
                <a:ea typeface="微软雅黑" pitchFamily="34" charset="-122"/>
                <a:cs typeface="宋体" pitchFamily="2" charset="-122"/>
              </a:rPr>
              <a:t>。</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endParaRPr lang="en-US" altLang="zh-CN" dirty="0">
              <a:latin typeface="微软雅黑" pitchFamily="34" charset="-122"/>
              <a:ea typeface="微软雅黑" pitchFamily="34" charset="-122"/>
            </a:endParaRP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9" name="Rectangle 1"/>
          <p:cNvSpPr>
            <a:spLocks noChangeArrowheads="1"/>
          </p:cNvSpPr>
          <p:nvPr/>
        </p:nvSpPr>
        <p:spPr bwMode="auto">
          <a:xfrm>
            <a:off x="700802" y="3604273"/>
            <a:ext cx="8143875" cy="1754326"/>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dirty="0" smtClean="0">
                <a:latin typeface="微软雅黑" pitchFamily="34" charset="-122"/>
                <a:ea typeface="微软雅黑" pitchFamily="34" charset="-122"/>
                <a:cs typeface="宋体" pitchFamily="2" charset="-122"/>
              </a:rPr>
              <a:t>对各级别均分有四级验收水平：目标条件、可接受条件、缺陷条件和制程警示条件。</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endParaRPr lang="en-US" altLang="zh-CN" dirty="0">
              <a:latin typeface="微软雅黑" pitchFamily="34" charset="-122"/>
              <a:ea typeface="微软雅黑" pitchFamily="34" charset="-122"/>
            </a:endParaRP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10" name="Rectangle 1"/>
          <p:cNvSpPr>
            <a:spLocks noChangeArrowheads="1"/>
          </p:cNvSpPr>
          <p:nvPr/>
        </p:nvSpPr>
        <p:spPr bwMode="auto">
          <a:xfrm>
            <a:off x="683568" y="4653136"/>
            <a:ext cx="8143875" cy="92333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altLang="en-US" dirty="0" smtClean="0">
                <a:latin typeface="微软雅黑" pitchFamily="34" charset="-122"/>
                <a:ea typeface="微软雅黑" pitchFamily="34" charset="-122"/>
              </a:rPr>
              <a:t>依据</a:t>
            </a:r>
            <a:r>
              <a:rPr lang="en-US" altLang="zh-CN" dirty="0" smtClean="0">
                <a:latin typeface="微软雅黑" pitchFamily="34" charset="-122"/>
                <a:ea typeface="微软雅黑" pitchFamily="34" charset="-122"/>
              </a:rPr>
              <a:t>IPC</a:t>
            </a:r>
            <a:r>
              <a:rPr lang="zh-CN" altLang="en-US" dirty="0" smtClean="0">
                <a:latin typeface="微软雅黑" pitchFamily="34" charset="-122"/>
                <a:ea typeface="微软雅黑" pitchFamily="34" charset="-122"/>
              </a:rPr>
              <a:t>标准，制造业中多采用标准、允许、拒收三类标准进行质量检验。</a:t>
            </a:r>
            <a:endParaRPr lang="en-US" altLang="zh-CN" dirty="0">
              <a:latin typeface="微软雅黑" pitchFamily="34" charset="-122"/>
              <a:ea typeface="微软雅黑" pitchFamily="34" charset="-122"/>
            </a:endParaRP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p:txBody>
      </p:sp>
      <p:sp>
        <p:nvSpPr>
          <p:cNvPr id="8"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9705104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097" y="2269424"/>
            <a:ext cx="3101864" cy="3134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7"/>
          <p:cNvSpPr>
            <a:spLocks noChangeArrowheads="1"/>
          </p:cNvSpPr>
          <p:nvPr/>
        </p:nvSpPr>
        <p:spPr bwMode="auto">
          <a:xfrm>
            <a:off x="827584" y="5645430"/>
            <a:ext cx="5286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dirty="0">
                <a:latin typeface="微软雅黑" pitchFamily="34" charset="-122"/>
                <a:ea typeface="微软雅黑" pitchFamily="34" charset="-122"/>
              </a:rPr>
              <a:t>片式（</a:t>
            </a:r>
            <a:r>
              <a:rPr lang="en-US" altLang="zh-CN" dirty="0">
                <a:latin typeface="微软雅黑" pitchFamily="34" charset="-122"/>
                <a:ea typeface="微软雅黑" pitchFamily="34" charset="-122"/>
              </a:rPr>
              <a:t>CHIP</a:t>
            </a:r>
            <a:r>
              <a:rPr lang="zh-CN" altLang="zh-CN" dirty="0">
                <a:latin typeface="微软雅黑" pitchFamily="34" charset="-122"/>
                <a:ea typeface="微软雅黑" pitchFamily="34" charset="-122"/>
              </a:rPr>
              <a:t>）元器件焊点</a:t>
            </a:r>
            <a:r>
              <a:rPr lang="zh-CN" altLang="zh-CN" dirty="0" smtClean="0">
                <a:latin typeface="微软雅黑" pitchFamily="34" charset="-122"/>
                <a:ea typeface="微软雅黑" pitchFamily="34" charset="-122"/>
              </a:rPr>
              <a:t>合格</a:t>
            </a:r>
            <a:endParaRPr lang="en-US" altLang="zh-CN" dirty="0" smtClean="0">
              <a:latin typeface="微软雅黑" pitchFamily="34" charset="-122"/>
              <a:ea typeface="微软雅黑" pitchFamily="34" charset="-122"/>
            </a:endParaRPr>
          </a:p>
          <a:p>
            <a:r>
              <a:rPr lang="en-US" altLang="zh-CN" dirty="0">
                <a:latin typeface="微软雅黑" pitchFamily="34" charset="-122"/>
                <a:ea typeface="微软雅黑" pitchFamily="34" charset="-122"/>
              </a:rPr>
              <a:t> </a:t>
            </a:r>
            <a:r>
              <a:rPr lang="zh-CN" altLang="zh-CN" dirty="0" smtClean="0">
                <a:latin typeface="微软雅黑" pitchFamily="34" charset="-122"/>
                <a:ea typeface="微软雅黑" pitchFamily="34" charset="-122"/>
              </a:rPr>
              <a:t>与</a:t>
            </a:r>
            <a:r>
              <a:rPr lang="zh-CN" altLang="zh-CN" dirty="0">
                <a:latin typeface="微软雅黑" pitchFamily="34" charset="-122"/>
                <a:ea typeface="微软雅黑" pitchFamily="34" charset="-122"/>
              </a:rPr>
              <a:t>不合格对比</a:t>
            </a:r>
            <a:endParaRPr lang="zh-CN" altLang="en-US" dirty="0">
              <a:latin typeface="微软雅黑" pitchFamily="34" charset="-122"/>
              <a:ea typeface="微软雅黑" pitchFamily="34" charset="-122"/>
            </a:endParaRPr>
          </a:p>
        </p:txBody>
      </p:sp>
      <p:pic>
        <p:nvPicPr>
          <p:cNvPr id="9" name="图片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881" y="2287447"/>
            <a:ext cx="3400544" cy="308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a:spLocks noChangeArrowheads="1"/>
          </p:cNvSpPr>
          <p:nvPr/>
        </p:nvSpPr>
        <p:spPr bwMode="auto">
          <a:xfrm>
            <a:off x="3851920" y="5661248"/>
            <a:ext cx="51125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zh-CN" dirty="0">
                <a:latin typeface="微软雅黑" pitchFamily="34" charset="-122"/>
                <a:ea typeface="微软雅黑" pitchFamily="34" charset="-122"/>
                <a:cs typeface="Calibri" pitchFamily="34" charset="0"/>
              </a:rPr>
              <a:t>SOP</a:t>
            </a:r>
            <a:r>
              <a:rPr lang="zh-CN" altLang="en-US" dirty="0">
                <a:latin typeface="微软雅黑" pitchFamily="34" charset="-122"/>
                <a:ea typeface="微软雅黑" pitchFamily="34" charset="-122"/>
                <a:cs typeface="Calibri" pitchFamily="34" charset="0"/>
              </a:rPr>
              <a:t>封装集成电路焊点</a:t>
            </a:r>
            <a:r>
              <a:rPr lang="zh-CN" altLang="en-US" dirty="0" smtClean="0">
                <a:latin typeface="微软雅黑" pitchFamily="34" charset="-122"/>
                <a:ea typeface="微软雅黑" pitchFamily="34" charset="-122"/>
                <a:cs typeface="Calibri" pitchFamily="34" charset="0"/>
              </a:rPr>
              <a:t>合格</a:t>
            </a:r>
            <a:endParaRPr lang="en-US" altLang="zh-CN" dirty="0" smtClean="0">
              <a:latin typeface="微软雅黑" pitchFamily="34" charset="-122"/>
              <a:ea typeface="微软雅黑" pitchFamily="34" charset="-122"/>
              <a:cs typeface="Calibri" pitchFamily="34" charset="0"/>
            </a:endParaRPr>
          </a:p>
          <a:p>
            <a:pPr algn="ctr"/>
            <a:r>
              <a:rPr lang="zh-CN" altLang="en-US" dirty="0" smtClean="0">
                <a:latin typeface="微软雅黑" pitchFamily="34" charset="-122"/>
                <a:ea typeface="微软雅黑" pitchFamily="34" charset="-122"/>
                <a:cs typeface="Calibri" pitchFamily="34" charset="0"/>
              </a:rPr>
              <a:t>与</a:t>
            </a:r>
            <a:r>
              <a:rPr lang="zh-CN" altLang="en-US" dirty="0">
                <a:latin typeface="微软雅黑" pitchFamily="34" charset="-122"/>
                <a:ea typeface="微软雅黑" pitchFamily="34" charset="-122"/>
                <a:cs typeface="Calibri" pitchFamily="34" charset="0"/>
              </a:rPr>
              <a:t>不合格对比</a:t>
            </a:r>
            <a:endParaRPr lang="zh-CN" altLang="en-US" dirty="0">
              <a:ea typeface="微软雅黑" pitchFamily="34" charset="-122"/>
            </a:endParaRPr>
          </a:p>
        </p:txBody>
      </p:sp>
      <p:sp>
        <p:nvSpPr>
          <p:cNvPr id="11" name="Rectangle 2"/>
          <p:cNvSpPr>
            <a:spLocks noChangeArrowheads="1"/>
          </p:cNvSpPr>
          <p:nvPr/>
        </p:nvSpPr>
        <p:spPr bwMode="auto">
          <a:xfrm>
            <a:off x="694662" y="1242213"/>
            <a:ext cx="3040056" cy="4924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600" b="1" dirty="0" smtClean="0">
                <a:solidFill>
                  <a:schemeClr val="tx1"/>
                </a:solidFill>
                <a:latin typeface="微软雅黑" pitchFamily="34" charset="-122"/>
                <a:ea typeface="微软雅黑" pitchFamily="34" charset="-122"/>
              </a:rPr>
              <a:t>2. IPC-A-610</a:t>
            </a:r>
            <a:r>
              <a:rPr lang="zh-CN" altLang="en-US" sz="2600" b="1" dirty="0" smtClean="0">
                <a:solidFill>
                  <a:schemeClr val="tx1"/>
                </a:solidFill>
                <a:latin typeface="微软雅黑" pitchFamily="34" charset="-122"/>
                <a:ea typeface="微软雅黑" pitchFamily="34" charset="-122"/>
              </a:rPr>
              <a:t>标准</a:t>
            </a:r>
            <a:endParaRPr lang="zh-CN" altLang="en-US" sz="2600" b="1" dirty="0">
              <a:solidFill>
                <a:schemeClr val="tx1"/>
              </a:solidFill>
              <a:latin typeface="微软雅黑" pitchFamily="34" charset="-122"/>
              <a:ea typeface="微软雅黑" pitchFamily="34" charset="-122"/>
            </a:endParaRPr>
          </a:p>
        </p:txBody>
      </p:sp>
      <p:sp>
        <p:nvSpPr>
          <p:cNvPr id="13"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cxnSp>
        <p:nvCxnSpPr>
          <p:cNvPr id="3" name="直接连接符 2"/>
          <p:cNvCxnSpPr/>
          <p:nvPr/>
        </p:nvCxnSpPr>
        <p:spPr>
          <a:xfrm>
            <a:off x="4716016" y="2348880"/>
            <a:ext cx="0" cy="39604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618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204864"/>
            <a:ext cx="461962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矩形 17"/>
          <p:cNvSpPr>
            <a:spLocks noChangeArrowheads="1"/>
          </p:cNvSpPr>
          <p:nvPr/>
        </p:nvSpPr>
        <p:spPr bwMode="auto">
          <a:xfrm>
            <a:off x="2051720" y="1844824"/>
            <a:ext cx="528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smtClean="0">
                <a:latin typeface="微软雅黑" pitchFamily="34" charset="-122"/>
                <a:ea typeface="微软雅黑" pitchFamily="34" charset="-122"/>
              </a:rPr>
              <a:t>IPC</a:t>
            </a:r>
            <a:r>
              <a:rPr lang="zh-CN" altLang="en-US" dirty="0" smtClean="0">
                <a:latin typeface="微软雅黑" pitchFamily="34" charset="-122"/>
                <a:ea typeface="微软雅黑" pitchFamily="34" charset="-122"/>
              </a:rPr>
              <a:t>标准电子产品焊接检验标准</a:t>
            </a:r>
            <a:endParaRPr lang="zh-CN" altLang="en-US" dirty="0">
              <a:latin typeface="微软雅黑" pitchFamily="34" charset="-122"/>
              <a:ea typeface="微软雅黑" pitchFamily="34" charset="-122"/>
            </a:endParaRPr>
          </a:p>
        </p:txBody>
      </p:sp>
      <p:sp>
        <p:nvSpPr>
          <p:cNvPr id="6" name="Rectangle 2"/>
          <p:cNvSpPr>
            <a:spLocks noChangeArrowheads="1"/>
          </p:cNvSpPr>
          <p:nvPr/>
        </p:nvSpPr>
        <p:spPr bwMode="auto">
          <a:xfrm>
            <a:off x="694662" y="1242213"/>
            <a:ext cx="3040056" cy="4924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600" b="1" dirty="0" smtClean="0">
                <a:solidFill>
                  <a:schemeClr val="tx1"/>
                </a:solidFill>
                <a:latin typeface="微软雅黑" pitchFamily="34" charset="-122"/>
                <a:ea typeface="微软雅黑" pitchFamily="34" charset="-122"/>
              </a:rPr>
              <a:t>2. IPC-A-610</a:t>
            </a:r>
            <a:r>
              <a:rPr lang="zh-CN" altLang="en-US" sz="2600" b="1" dirty="0" smtClean="0">
                <a:solidFill>
                  <a:schemeClr val="tx1"/>
                </a:solidFill>
                <a:latin typeface="微软雅黑" pitchFamily="34" charset="-122"/>
                <a:ea typeface="微软雅黑" pitchFamily="34" charset="-122"/>
              </a:rPr>
              <a:t>标准</a:t>
            </a:r>
            <a:endParaRPr lang="zh-CN" altLang="en-US" sz="26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3370937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7"/>
          <p:cNvSpPr>
            <a:spLocks noChangeArrowheads="1"/>
          </p:cNvSpPr>
          <p:nvPr/>
        </p:nvSpPr>
        <p:spPr bwMode="auto">
          <a:xfrm>
            <a:off x="2036762" y="1907540"/>
            <a:ext cx="528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smtClean="0">
                <a:latin typeface="微软雅黑" pitchFamily="34" charset="-122"/>
                <a:ea typeface="微软雅黑" pitchFamily="34" charset="-122"/>
              </a:rPr>
              <a:t>IPC</a:t>
            </a:r>
            <a:r>
              <a:rPr lang="zh-CN" altLang="en-US" dirty="0" smtClean="0">
                <a:latin typeface="微软雅黑" pitchFamily="34" charset="-122"/>
                <a:ea typeface="微软雅黑" pitchFamily="34" charset="-122"/>
              </a:rPr>
              <a:t>标准电子产品焊接检验标准</a:t>
            </a:r>
            <a:endParaRPr lang="zh-CN" altLang="en-US" dirty="0">
              <a:latin typeface="微软雅黑" pitchFamily="34" charset="-122"/>
              <a:ea typeface="微软雅黑" pitchFamily="34" charset="-122"/>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193" y="2291071"/>
            <a:ext cx="4309007" cy="401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694662" y="1242213"/>
            <a:ext cx="3040056" cy="4924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600" b="1" dirty="0" smtClean="0">
                <a:solidFill>
                  <a:schemeClr val="tx1"/>
                </a:solidFill>
                <a:latin typeface="微软雅黑" pitchFamily="34" charset="-122"/>
                <a:ea typeface="微软雅黑" pitchFamily="34" charset="-122"/>
              </a:rPr>
              <a:t>2. IPC-A-610</a:t>
            </a:r>
            <a:r>
              <a:rPr lang="zh-CN" altLang="en-US" sz="2600" b="1" dirty="0" smtClean="0">
                <a:solidFill>
                  <a:schemeClr val="tx1"/>
                </a:solidFill>
                <a:latin typeface="微软雅黑" pitchFamily="34" charset="-122"/>
                <a:ea typeface="微软雅黑" pitchFamily="34" charset="-122"/>
              </a:rPr>
              <a:t>标准</a:t>
            </a:r>
            <a:endParaRPr lang="zh-CN" altLang="en-US" sz="26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40628403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7"/>
          <p:cNvSpPr>
            <a:spLocks noChangeArrowheads="1"/>
          </p:cNvSpPr>
          <p:nvPr/>
        </p:nvSpPr>
        <p:spPr bwMode="auto">
          <a:xfrm>
            <a:off x="2036762" y="1907540"/>
            <a:ext cx="52863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smtClean="0">
                <a:latin typeface="微软雅黑" pitchFamily="34" charset="-122"/>
                <a:ea typeface="微软雅黑" pitchFamily="34" charset="-122"/>
              </a:rPr>
              <a:t>IPC</a:t>
            </a:r>
            <a:r>
              <a:rPr lang="zh-CN" altLang="en-US" dirty="0" smtClean="0">
                <a:latin typeface="微软雅黑" pitchFamily="34" charset="-122"/>
                <a:ea typeface="微软雅黑" pitchFamily="34" charset="-122"/>
              </a:rPr>
              <a:t>标准电子产品焊接检验标准</a:t>
            </a:r>
            <a:endParaRPr lang="zh-CN" altLang="en-US" dirty="0">
              <a:latin typeface="微软雅黑" pitchFamily="34" charset="-122"/>
              <a:ea typeface="微软雅黑" pitchFamily="34" charset="-122"/>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492896"/>
            <a:ext cx="46482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ChangeArrowheads="1"/>
          </p:cNvSpPr>
          <p:nvPr/>
        </p:nvSpPr>
        <p:spPr bwMode="auto">
          <a:xfrm>
            <a:off x="694662" y="1242213"/>
            <a:ext cx="3040056" cy="492443"/>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600" b="1" dirty="0" smtClean="0">
                <a:solidFill>
                  <a:schemeClr val="tx1"/>
                </a:solidFill>
                <a:latin typeface="微软雅黑" pitchFamily="34" charset="-122"/>
                <a:ea typeface="微软雅黑" pitchFamily="34" charset="-122"/>
              </a:rPr>
              <a:t>2. IPC-A-610</a:t>
            </a:r>
            <a:r>
              <a:rPr lang="zh-CN" altLang="en-US" sz="2600" b="1" dirty="0" smtClean="0">
                <a:solidFill>
                  <a:schemeClr val="tx1"/>
                </a:solidFill>
                <a:latin typeface="微软雅黑" pitchFamily="34" charset="-122"/>
                <a:ea typeface="微软雅黑" pitchFamily="34" charset="-122"/>
              </a:rPr>
              <a:t>标准</a:t>
            </a:r>
            <a:endParaRPr lang="zh-CN" altLang="en-US" sz="2600" b="1" dirty="0">
              <a:solidFill>
                <a:schemeClr val="tx1"/>
              </a:solidFill>
              <a:latin typeface="微软雅黑" pitchFamily="34" charset="-122"/>
              <a:ea typeface="微软雅黑" pitchFamily="34" charset="-122"/>
            </a:endParaRPr>
          </a:p>
        </p:txBody>
      </p:sp>
      <p:sp>
        <p:nvSpPr>
          <p:cNvPr id="8"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305952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694662" y="1257602"/>
            <a:ext cx="409336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a:t>
            </a:r>
            <a:r>
              <a:rPr lang="zh-CN" altLang="en-US" sz="2400" b="1" dirty="0" smtClean="0">
                <a:solidFill>
                  <a:schemeClr val="tx1"/>
                </a:solidFill>
                <a:latin typeface="微软雅黑" pitchFamily="34" charset="-122"/>
                <a:ea typeface="微软雅黑" pitchFamily="34" charset="-122"/>
              </a:rPr>
              <a:t>贴片元器件常见焊接缺陷</a:t>
            </a:r>
            <a:endParaRPr lang="zh-CN" altLang="en-US" sz="2400" b="1" dirty="0">
              <a:solidFill>
                <a:schemeClr val="tx1"/>
              </a:solidFill>
              <a:latin typeface="微软雅黑" pitchFamily="34" charset="-122"/>
              <a:ea typeface="微软雅黑" pitchFamily="34" charset="-122"/>
            </a:endParaRPr>
          </a:p>
        </p:txBody>
      </p:sp>
      <p:sp>
        <p:nvSpPr>
          <p:cNvPr id="6" name="矩形 14"/>
          <p:cNvSpPr>
            <a:spLocks noChangeArrowheads="1"/>
          </p:cNvSpPr>
          <p:nvPr/>
        </p:nvSpPr>
        <p:spPr bwMode="auto">
          <a:xfrm>
            <a:off x="694659" y="1988840"/>
            <a:ext cx="76438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000" dirty="0">
                <a:latin typeface="微软雅黑" pitchFamily="34" charset="-122"/>
                <a:ea typeface="微软雅黑" pitchFamily="34" charset="-122"/>
              </a:rPr>
              <a:t>手工焊接贴片元器件的焊点缺陷主要是焊接时间和温度没把握好的原因。</a:t>
            </a:r>
            <a:endParaRPr lang="zh-CN" altLang="en-US" sz="2000"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4253" y="2636912"/>
            <a:ext cx="6524625"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4"/>
          <p:cNvSpPr>
            <a:spLocks noChangeArrowheads="1"/>
          </p:cNvSpPr>
          <p:nvPr/>
        </p:nvSpPr>
        <p:spPr bwMode="auto">
          <a:xfrm>
            <a:off x="883001" y="5877272"/>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dirty="0" smtClean="0">
                <a:latin typeface="微软雅黑" pitchFamily="34" charset="-122"/>
                <a:ea typeface="微软雅黑" pitchFamily="34" charset="-122"/>
              </a:rPr>
              <a:t>常见手工焊接缺陷</a:t>
            </a:r>
            <a:endParaRPr lang="zh-CN" altLang="en-US" dirty="0">
              <a:latin typeface="微软雅黑" pitchFamily="34" charset="-122"/>
              <a:ea typeface="微软雅黑" pitchFamily="34" charset="-122"/>
            </a:endParaRPr>
          </a:p>
        </p:txBody>
      </p:sp>
      <p:sp>
        <p:nvSpPr>
          <p:cNvPr id="10" name="AutoShape 8"/>
          <p:cNvSpPr>
            <a:spLocks noChangeArrowheads="1"/>
          </p:cNvSpPr>
          <p:nvPr/>
        </p:nvSpPr>
        <p:spPr bwMode="gray">
          <a:xfrm>
            <a:off x="2411760" y="620688"/>
            <a:ext cx="45366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四、</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焊接质量分析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9314123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21416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五、</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元器件的拆焊修整</a:t>
            </a:r>
            <a:endParaRPr lang="en-US" altLang="zh-CN" sz="2400" b="1" dirty="0">
              <a:latin typeface="微软雅黑" pitchFamily="34" charset="-122"/>
              <a:ea typeface="微软雅黑" pitchFamily="34" charset="-122"/>
            </a:endParaRPr>
          </a:p>
        </p:txBody>
      </p:sp>
      <p:sp>
        <p:nvSpPr>
          <p:cNvPr id="9" name="矩形 14"/>
          <p:cNvSpPr>
            <a:spLocks noChangeArrowheads="1"/>
          </p:cNvSpPr>
          <p:nvPr/>
        </p:nvSpPr>
        <p:spPr bwMode="auto">
          <a:xfrm>
            <a:off x="785813" y="5295923"/>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dirty="0" smtClean="0">
                <a:latin typeface="微软雅黑" pitchFamily="34" charset="-122"/>
                <a:ea typeface="微软雅黑" pitchFamily="34" charset="-122"/>
              </a:rPr>
              <a:t>几种典型拆焊台</a:t>
            </a:r>
            <a:endParaRPr lang="zh-CN" altLang="en-US" dirty="0">
              <a:latin typeface="微软雅黑" pitchFamily="34" charset="-122"/>
              <a:ea typeface="微软雅黑" pitchFamily="34" charset="-122"/>
            </a:endParaRPr>
          </a:p>
        </p:txBody>
      </p:sp>
      <p:sp>
        <p:nvSpPr>
          <p:cNvPr id="10" name="Rectangle 17"/>
          <p:cNvSpPr>
            <a:spLocks noChangeArrowheads="1"/>
          </p:cNvSpPr>
          <p:nvPr/>
        </p:nvSpPr>
        <p:spPr bwMode="auto">
          <a:xfrm>
            <a:off x="500063" y="1487260"/>
            <a:ext cx="8215312" cy="147732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zh-CN" sz="2000" dirty="0">
                <a:latin typeface="微软雅黑" pitchFamily="34" charset="-122"/>
                <a:ea typeface="微软雅黑" pitchFamily="34" charset="-122"/>
                <a:cs typeface="宋体" pitchFamily="2" charset="-122"/>
              </a:rPr>
              <a:t>拆焊是指把元器件从原来已经焊接的安装位置上拆卸下来。当焊接出现错误、损坏或进行调试维修电子产品时，就要进行拆焊过程。拆焊工具包括普通电烙铁、热风枪、</a:t>
            </a:r>
            <a:r>
              <a:rPr lang="zh-CN" altLang="en-US" sz="2000" dirty="0">
                <a:latin typeface="微软雅黑" pitchFamily="34" charset="-122"/>
                <a:ea typeface="微软雅黑" pitchFamily="34" charset="-122"/>
                <a:cs typeface="宋体" pitchFamily="2" charset="-122"/>
              </a:rPr>
              <a:t>镊子、吸锡器、吸锡电烙铁等。</a:t>
            </a:r>
            <a:r>
              <a:rPr lang="zh-CN" altLang="en-US" sz="2000" dirty="0">
                <a:latin typeface="微软雅黑" pitchFamily="34" charset="-122"/>
                <a:ea typeface="微软雅黑" pitchFamily="34" charset="-122"/>
              </a:rPr>
              <a:t> </a:t>
            </a:r>
          </a:p>
        </p:txBody>
      </p:sp>
      <p:pic>
        <p:nvPicPr>
          <p:cNvPr id="11"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794" y="3212976"/>
            <a:ext cx="565785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546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755576" y="1412776"/>
            <a:ext cx="726171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CHIP</a:t>
            </a:r>
            <a:r>
              <a:rPr lang="zh-CN" altLang="en-US" sz="2400" b="1" dirty="0" smtClean="0">
                <a:solidFill>
                  <a:schemeClr val="tx1"/>
                </a:solidFill>
                <a:latin typeface="微软雅黑" pitchFamily="34" charset="-122"/>
                <a:ea typeface="微软雅黑" pitchFamily="34" charset="-122"/>
              </a:rPr>
              <a:t>封装元件发生吊桥和移位问题的拆焊修整</a:t>
            </a:r>
            <a:endParaRPr lang="zh-CN" altLang="en-US" sz="2400" b="1" dirty="0">
              <a:solidFill>
                <a:schemeClr val="tx1"/>
              </a:solidFill>
              <a:latin typeface="微软雅黑" pitchFamily="34" charset="-122"/>
              <a:ea typeface="微软雅黑" pitchFamily="34" charset="-122"/>
            </a:endParaRPr>
          </a:p>
        </p:txBody>
      </p:sp>
      <p:sp>
        <p:nvSpPr>
          <p:cNvPr id="12" name="Rectangle 1"/>
          <p:cNvSpPr>
            <a:spLocks noChangeArrowheads="1"/>
          </p:cNvSpPr>
          <p:nvPr/>
        </p:nvSpPr>
        <p:spPr bwMode="auto">
          <a:xfrm>
            <a:off x="785813" y="2076421"/>
            <a:ext cx="7429500"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sz="2000" dirty="0">
                <a:latin typeface="微软雅黑" pitchFamily="34" charset="-122"/>
                <a:ea typeface="微软雅黑" pitchFamily="34" charset="-122"/>
                <a:cs typeface="宋体" pitchFamily="2" charset="-122"/>
              </a:rPr>
              <a:t>方法一：先用马蹄形烙铁头加热元件两端焊点，融化后将元件拆下来，再清除焊盘上残留的焊锡，最后重新焊接元件。</a:t>
            </a:r>
            <a:endParaRPr lang="zh-CN" sz="2000" dirty="0">
              <a:latin typeface="微软雅黑" pitchFamily="34" charset="-122"/>
              <a:ea typeface="微软雅黑" pitchFamily="34" charset="-122"/>
            </a:endParaRPr>
          </a:p>
          <a:p>
            <a:pPr eaLnBrk="0" hangingPunct="0">
              <a:lnSpc>
                <a:spcPct val="150000"/>
              </a:lnSpc>
              <a:defRPr/>
            </a:pPr>
            <a:r>
              <a:rPr lang="zh-CN" sz="2000" dirty="0">
                <a:latin typeface="微软雅黑" pitchFamily="34" charset="-122"/>
                <a:ea typeface="微软雅黑" pitchFamily="34" charset="-122"/>
                <a:cs typeface="宋体" pitchFamily="2" charset="-122"/>
              </a:rPr>
              <a:t>方法二：用细毛笔蘸取助焊剂涂在元器件焊点上；用镊子夹持吊桥或移位的元件；用马蹄形烙铁头加热元件两端焊点，焊点融化后立即将元件的两个焊端移到相对应焊盘</a:t>
            </a:r>
            <a:r>
              <a:rPr lang="zh-CN" altLang="en-US" sz="2000" dirty="0">
                <a:latin typeface="微软雅黑" pitchFamily="34" charset="-122"/>
                <a:ea typeface="微软雅黑" pitchFamily="34" charset="-122"/>
                <a:cs typeface="宋体" pitchFamily="2" charset="-122"/>
              </a:rPr>
              <a:t>位置上进行修整，最后待烙铁头离开焊点后再松开镊子。</a:t>
            </a:r>
            <a:endParaRPr lang="zh-CN" altLang="en-US" sz="2000" dirty="0">
              <a:latin typeface="微软雅黑" pitchFamily="34" charset="-122"/>
              <a:ea typeface="微软雅黑" pitchFamily="34" charset="-122"/>
            </a:endParaRPr>
          </a:p>
        </p:txBody>
      </p:sp>
      <p:sp>
        <p:nvSpPr>
          <p:cNvPr id="5" name="AutoShape 8"/>
          <p:cNvSpPr>
            <a:spLocks noChangeArrowheads="1"/>
          </p:cNvSpPr>
          <p:nvPr/>
        </p:nvSpPr>
        <p:spPr bwMode="gray">
          <a:xfrm>
            <a:off x="221416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五、</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元器件的拆焊修整</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760790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94662" y="1257602"/>
            <a:ext cx="6757658"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2. SOP</a:t>
            </a:r>
            <a:r>
              <a:rPr lang="zh-CN" altLang="en-US" sz="2400" b="1" dirty="0" smtClean="0">
                <a:solidFill>
                  <a:schemeClr val="tx1"/>
                </a:solidFill>
                <a:latin typeface="微软雅黑" pitchFamily="34" charset="-122"/>
                <a:ea typeface="微软雅黑" pitchFamily="34" charset="-122"/>
              </a:rPr>
              <a:t>和</a:t>
            </a:r>
            <a:r>
              <a:rPr lang="en-US" altLang="zh-CN" sz="2400" b="1" dirty="0" smtClean="0">
                <a:solidFill>
                  <a:schemeClr val="tx1"/>
                </a:solidFill>
                <a:latin typeface="微软雅黑" pitchFamily="34" charset="-122"/>
                <a:ea typeface="微软雅黑" pitchFamily="34" charset="-122"/>
              </a:rPr>
              <a:t>QFP</a:t>
            </a:r>
            <a:r>
              <a:rPr lang="zh-CN" altLang="en-US" sz="2400" b="1" dirty="0" smtClean="0">
                <a:solidFill>
                  <a:schemeClr val="tx1"/>
                </a:solidFill>
                <a:latin typeface="微软雅黑" pitchFamily="34" charset="-122"/>
                <a:ea typeface="微软雅黑" pitchFamily="34" charset="-122"/>
              </a:rPr>
              <a:t>封装元件发生移位问题的拆焊修整</a:t>
            </a:r>
            <a:endParaRPr lang="zh-CN" altLang="en-US" sz="2400" b="1" dirty="0">
              <a:solidFill>
                <a:schemeClr val="tx1"/>
              </a:solidFill>
              <a:latin typeface="微软雅黑" pitchFamily="34" charset="-122"/>
              <a:ea typeface="微软雅黑" pitchFamily="34" charset="-122"/>
            </a:endParaRPr>
          </a:p>
        </p:txBody>
      </p:sp>
      <p:sp>
        <p:nvSpPr>
          <p:cNvPr id="5" name="Rectangle 1"/>
          <p:cNvSpPr>
            <a:spLocks noChangeArrowheads="1"/>
          </p:cNvSpPr>
          <p:nvPr/>
        </p:nvSpPr>
        <p:spPr bwMode="auto">
          <a:xfrm>
            <a:off x="571500" y="2060848"/>
            <a:ext cx="8429625" cy="3000375"/>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zh-CN" dirty="0">
                <a:latin typeface="楷体_GB2312" pitchFamily="49" charset="-122"/>
                <a:ea typeface="楷体_GB2312" pitchFamily="49" charset="-122"/>
                <a:cs typeface="宋体" pitchFamily="2" charset="-122"/>
              </a:rPr>
              <a:t>步骤一：用拆焊台热风枪取下集成电路。</a:t>
            </a:r>
            <a:endParaRPr lang="zh-CN" dirty="0">
              <a:latin typeface="楷体_GB2312" pitchFamily="49" charset="-122"/>
              <a:ea typeface="楷体_GB2312" pitchFamily="49" charset="-122"/>
            </a:endParaRPr>
          </a:p>
          <a:p>
            <a:pPr eaLnBrk="0" hangingPunct="0">
              <a:lnSpc>
                <a:spcPct val="150000"/>
              </a:lnSpc>
              <a:defRPr/>
            </a:pPr>
            <a:r>
              <a:rPr lang="zh-CN" dirty="0">
                <a:latin typeface="楷体_GB2312" pitchFamily="49" charset="-122"/>
                <a:ea typeface="楷体_GB2312" pitchFamily="49" charset="-122"/>
                <a:cs typeface="宋体" pitchFamily="2" charset="-122"/>
              </a:rPr>
              <a:t>步骤二：用烙铁将焊盘和器件引脚上残留的焊锡清理干净、平整。</a:t>
            </a:r>
            <a:endParaRPr lang="zh-CN" dirty="0">
              <a:latin typeface="楷体_GB2312" pitchFamily="49" charset="-122"/>
              <a:ea typeface="楷体_GB2312" pitchFamily="49" charset="-122"/>
            </a:endParaRPr>
          </a:p>
          <a:p>
            <a:pPr eaLnBrk="0" hangingPunct="0">
              <a:lnSpc>
                <a:spcPct val="150000"/>
              </a:lnSpc>
              <a:defRPr/>
            </a:pPr>
            <a:r>
              <a:rPr lang="zh-CN" dirty="0">
                <a:latin typeface="楷体_GB2312" pitchFamily="49" charset="-122"/>
                <a:ea typeface="楷体_GB2312" pitchFamily="49" charset="-122"/>
                <a:cs typeface="宋体" pitchFamily="2" charset="-122"/>
              </a:rPr>
              <a:t>步骤三：用镊子夹持器件，对准方向，使引脚与焊盘对齐，居中贴放在相应的焊盘上，用扁铲形烙铁头先焊牢器件斜对角</a:t>
            </a:r>
            <a:r>
              <a:rPr lang="zh-CN" altLang="en-US" dirty="0">
                <a:latin typeface="楷体_GB2312" pitchFamily="49" charset="-122"/>
                <a:ea typeface="楷体_GB2312" pitchFamily="49" charset="-122"/>
                <a:cs typeface="宋体" pitchFamily="2" charset="-122"/>
              </a:rPr>
              <a:t> </a:t>
            </a:r>
            <a:r>
              <a:rPr lang="en-US" altLang="zh-CN" dirty="0">
                <a:latin typeface="楷体_GB2312" pitchFamily="49" charset="-122"/>
                <a:ea typeface="楷体_GB2312" pitchFamily="49" charset="-122"/>
                <a:cs typeface="宋体" pitchFamily="2" charset="-122"/>
              </a:rPr>
              <a:t>1—2 </a:t>
            </a:r>
            <a:r>
              <a:rPr lang="zh-CN" altLang="en-US" dirty="0">
                <a:latin typeface="楷体_GB2312" pitchFamily="49" charset="-122"/>
                <a:ea typeface="楷体_GB2312" pitchFamily="49" charset="-122"/>
                <a:cs typeface="宋体" pitchFamily="2" charset="-122"/>
              </a:rPr>
              <a:t>个引脚。</a:t>
            </a:r>
            <a:endParaRPr lang="zh-CN" altLang="en-US" dirty="0">
              <a:latin typeface="楷体_GB2312" pitchFamily="49" charset="-122"/>
              <a:ea typeface="楷体_GB2312" pitchFamily="49" charset="-122"/>
            </a:endParaRPr>
          </a:p>
          <a:p>
            <a:pPr eaLnBrk="0" hangingPunct="0">
              <a:lnSpc>
                <a:spcPct val="150000"/>
              </a:lnSpc>
              <a:defRPr/>
            </a:pPr>
            <a:r>
              <a:rPr lang="zh-CN" altLang="en-US" dirty="0">
                <a:latin typeface="楷体_GB2312" pitchFamily="49" charset="-122"/>
                <a:ea typeface="楷体_GB2312" pitchFamily="49" charset="-122"/>
                <a:cs typeface="宋体" pitchFamily="2" charset="-122"/>
              </a:rPr>
              <a:t>步骤四：涂助焊剂。</a:t>
            </a:r>
            <a:endParaRPr lang="zh-CN" altLang="en-US" dirty="0">
              <a:latin typeface="楷体_GB2312" pitchFamily="49" charset="-122"/>
              <a:ea typeface="楷体_GB2312" pitchFamily="49" charset="-122"/>
            </a:endParaRPr>
          </a:p>
          <a:p>
            <a:pPr eaLnBrk="0" hangingPunct="0">
              <a:lnSpc>
                <a:spcPct val="150000"/>
              </a:lnSpc>
              <a:defRPr/>
            </a:pPr>
            <a:r>
              <a:rPr lang="zh-CN" altLang="en-US" dirty="0">
                <a:latin typeface="楷体_GB2312" pitchFamily="49" charset="-122"/>
                <a:ea typeface="楷体_GB2312" pitchFamily="49" charset="-122"/>
                <a:cs typeface="宋体" pitchFamily="2" charset="-122"/>
              </a:rPr>
              <a:t>步骤五：从第一条引脚开始顺序向下缓慢匀速拖拉烙铁，同时加少许焊锡丝，将器件两侧引脚全部焊牢。</a:t>
            </a:r>
            <a:r>
              <a:rPr lang="zh-CN" altLang="en-US" dirty="0">
                <a:latin typeface="楷体_GB2312" pitchFamily="49" charset="-122"/>
                <a:ea typeface="楷体_GB2312" pitchFamily="49" charset="-122"/>
              </a:rPr>
              <a:t> </a:t>
            </a:r>
          </a:p>
        </p:txBody>
      </p:sp>
      <p:sp>
        <p:nvSpPr>
          <p:cNvPr id="8" name="AutoShape 8"/>
          <p:cNvSpPr>
            <a:spLocks noChangeArrowheads="1"/>
          </p:cNvSpPr>
          <p:nvPr/>
        </p:nvSpPr>
        <p:spPr bwMode="gray">
          <a:xfrm>
            <a:off x="2214164" y="620688"/>
            <a:ext cx="49501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五、</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元器件的拆焊修整</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90999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7544" y="2060848"/>
            <a:ext cx="7781925" cy="3359150"/>
            <a:chOff x="107504" y="2128044"/>
            <a:chExt cx="7781925" cy="3359150"/>
          </a:xfrm>
        </p:grpSpPr>
        <p:grpSp>
          <p:nvGrpSpPr>
            <p:cNvPr id="47" name="Group 2"/>
            <p:cNvGrpSpPr>
              <a:grpSpLocks/>
            </p:cNvGrpSpPr>
            <p:nvPr/>
          </p:nvGrpSpPr>
          <p:grpSpPr bwMode="auto">
            <a:xfrm>
              <a:off x="3155504" y="2128044"/>
              <a:ext cx="4733925" cy="3359150"/>
              <a:chOff x="2208" y="1304"/>
              <a:chExt cx="2982" cy="2116"/>
            </a:xfrm>
          </p:grpSpPr>
          <p:grpSp>
            <p:nvGrpSpPr>
              <p:cNvPr id="48" name="Group 3"/>
              <p:cNvGrpSpPr>
                <a:grpSpLocks/>
              </p:cNvGrpSpPr>
              <p:nvPr/>
            </p:nvGrpSpPr>
            <p:grpSpPr bwMode="auto">
              <a:xfrm>
                <a:off x="2208" y="1304"/>
                <a:ext cx="2982" cy="328"/>
                <a:chOff x="1632" y="1328"/>
                <a:chExt cx="2982" cy="328"/>
              </a:xfrm>
            </p:grpSpPr>
            <p:sp>
              <p:nvSpPr>
                <p:cNvPr id="72" name="AutoShape 4"/>
                <p:cNvSpPr>
                  <a:spLocks noChangeArrowheads="1"/>
                </p:cNvSpPr>
                <p:nvPr/>
              </p:nvSpPr>
              <p:spPr bwMode="auto">
                <a:xfrm>
                  <a:off x="1686" y="136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3" name="Rectangle 5"/>
                <p:cNvSpPr>
                  <a:spLocks noChangeArrowheads="1"/>
                </p:cNvSpPr>
                <p:nvPr/>
              </p:nvSpPr>
              <p:spPr bwMode="auto">
                <a:xfrm>
                  <a:off x="2400" y="132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项目导入</a:t>
                  </a:r>
                  <a:endParaRPr lang="en-US" altLang="zh-CN" sz="2400" dirty="0">
                    <a:ea typeface="微软雅黑" pitchFamily="34" charset="-122"/>
                  </a:endParaRPr>
                </a:p>
              </p:txBody>
            </p:sp>
            <p:sp>
              <p:nvSpPr>
                <p:cNvPr id="74" name="Oval 6"/>
                <p:cNvSpPr>
                  <a:spLocks noChangeArrowheads="1"/>
                </p:cNvSpPr>
                <p:nvPr/>
              </p:nvSpPr>
              <p:spPr bwMode="auto">
                <a:xfrm>
                  <a:off x="1632" y="1434"/>
                  <a:ext cx="144" cy="144"/>
                </a:xfrm>
                <a:prstGeom prst="ellipse">
                  <a:avLst/>
                </a:prstGeom>
                <a:gradFill rotWithShape="1">
                  <a:gsLst>
                    <a:gs pos="0">
                      <a:srgbClr val="E96E29"/>
                    </a:gs>
                    <a:gs pos="100000">
                      <a:srgbClr val="9B491B"/>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1" name="Group 7"/>
              <p:cNvGrpSpPr>
                <a:grpSpLocks/>
              </p:cNvGrpSpPr>
              <p:nvPr/>
            </p:nvGrpSpPr>
            <p:grpSpPr bwMode="auto">
              <a:xfrm>
                <a:off x="2208" y="1789"/>
                <a:ext cx="2982" cy="299"/>
                <a:chOff x="1632" y="1789"/>
                <a:chExt cx="2982" cy="299"/>
              </a:xfrm>
            </p:grpSpPr>
            <p:sp>
              <p:nvSpPr>
                <p:cNvPr id="68" name="AutoShape 8"/>
                <p:cNvSpPr>
                  <a:spLocks noChangeArrowheads="1"/>
                </p:cNvSpPr>
                <p:nvPr/>
              </p:nvSpPr>
              <p:spPr bwMode="auto">
                <a:xfrm>
                  <a:off x="1686" y="180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70" name="Rectangle 9"/>
                <p:cNvSpPr>
                  <a:spLocks noChangeArrowheads="1"/>
                </p:cNvSpPr>
                <p:nvPr/>
              </p:nvSpPr>
              <p:spPr bwMode="auto">
                <a:xfrm>
                  <a:off x="2447" y="178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知识链接</a:t>
                  </a:r>
                  <a:endParaRPr lang="en-US" altLang="zh-CN" sz="2400" dirty="0">
                    <a:ea typeface="微软雅黑" pitchFamily="34" charset="-122"/>
                  </a:endParaRPr>
                </a:p>
              </p:txBody>
            </p:sp>
            <p:sp>
              <p:nvSpPr>
                <p:cNvPr id="71" name="Oval 10"/>
                <p:cNvSpPr>
                  <a:spLocks noChangeArrowheads="1"/>
                </p:cNvSpPr>
                <p:nvPr/>
              </p:nvSpPr>
              <p:spPr bwMode="auto">
                <a:xfrm>
                  <a:off x="1632" y="1860"/>
                  <a:ext cx="144" cy="144"/>
                </a:xfrm>
                <a:prstGeom prst="ellipse">
                  <a:avLst/>
                </a:prstGeom>
                <a:gradFill rotWithShape="1">
                  <a:gsLst>
                    <a:gs pos="0">
                      <a:srgbClr val="DCDC48"/>
                    </a:gs>
                    <a:gs pos="100000">
                      <a:srgbClr val="939330"/>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endParaRPr lang="zh-CN" altLang="en-US" sz="2400">
                    <a:ea typeface="微软雅黑" pitchFamily="34" charset="-122"/>
                  </a:endParaRPr>
                </a:p>
              </p:txBody>
            </p:sp>
          </p:grpSp>
          <p:grpSp>
            <p:nvGrpSpPr>
              <p:cNvPr id="52" name="Group 11"/>
              <p:cNvGrpSpPr>
                <a:grpSpLocks/>
              </p:cNvGrpSpPr>
              <p:nvPr/>
            </p:nvGrpSpPr>
            <p:grpSpPr bwMode="auto">
              <a:xfrm>
                <a:off x="2208" y="2232"/>
                <a:ext cx="2982" cy="294"/>
                <a:chOff x="1632" y="2232"/>
                <a:chExt cx="2982" cy="294"/>
              </a:xfrm>
            </p:grpSpPr>
            <p:sp>
              <p:nvSpPr>
                <p:cNvPr id="64" name="AutoShape 12"/>
                <p:cNvSpPr>
                  <a:spLocks noChangeArrowheads="1"/>
                </p:cNvSpPr>
                <p:nvPr/>
              </p:nvSpPr>
              <p:spPr bwMode="auto">
                <a:xfrm>
                  <a:off x="1686" y="2238"/>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65" name="Rectangle 13"/>
                <p:cNvSpPr>
                  <a:spLocks noChangeArrowheads="1"/>
                </p:cNvSpPr>
                <p:nvPr/>
              </p:nvSpPr>
              <p:spPr bwMode="auto">
                <a:xfrm>
                  <a:off x="2400" y="2232"/>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项目实施</a:t>
                  </a:r>
                  <a:endParaRPr lang="en-US" altLang="zh-CN" sz="2400" dirty="0">
                    <a:ea typeface="微软雅黑" pitchFamily="34" charset="-122"/>
                  </a:endParaRPr>
                </a:p>
              </p:txBody>
            </p:sp>
            <p:sp>
              <p:nvSpPr>
                <p:cNvPr id="66" name="Oval 14"/>
                <p:cNvSpPr>
                  <a:spLocks noChangeArrowheads="1"/>
                </p:cNvSpPr>
                <p:nvPr/>
              </p:nvSpPr>
              <p:spPr bwMode="auto">
                <a:xfrm>
                  <a:off x="1632" y="2304"/>
                  <a:ext cx="144" cy="144"/>
                </a:xfrm>
                <a:prstGeom prst="ellipse">
                  <a:avLst/>
                </a:prstGeom>
                <a:gradFill rotWithShape="1">
                  <a:gsLst>
                    <a:gs pos="0">
                      <a:schemeClr val="accent2"/>
                    </a:gs>
                    <a:gs pos="100000">
                      <a:schemeClr val="accent2">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3" name="Group 15"/>
              <p:cNvGrpSpPr>
                <a:grpSpLocks/>
              </p:cNvGrpSpPr>
              <p:nvPr/>
            </p:nvGrpSpPr>
            <p:grpSpPr bwMode="auto">
              <a:xfrm>
                <a:off x="2208" y="2688"/>
                <a:ext cx="1660" cy="291"/>
                <a:chOff x="1632" y="2688"/>
                <a:chExt cx="1660" cy="291"/>
              </a:xfrm>
            </p:grpSpPr>
            <p:sp>
              <p:nvSpPr>
                <p:cNvPr id="61" name="Rectangle 17"/>
                <p:cNvSpPr>
                  <a:spLocks noChangeArrowheads="1"/>
                </p:cNvSpPr>
                <p:nvPr/>
              </p:nvSpPr>
              <p:spPr bwMode="auto">
                <a:xfrm>
                  <a:off x="2400" y="2688"/>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项目评价</a:t>
                  </a:r>
                  <a:endParaRPr lang="en-US" altLang="zh-CN" sz="2400" dirty="0">
                    <a:ea typeface="微软雅黑" pitchFamily="34" charset="-122"/>
                  </a:endParaRPr>
                </a:p>
              </p:txBody>
            </p:sp>
            <p:sp>
              <p:nvSpPr>
                <p:cNvPr id="63" name="Oval 18"/>
                <p:cNvSpPr>
                  <a:spLocks noChangeArrowheads="1"/>
                </p:cNvSpPr>
                <p:nvPr/>
              </p:nvSpPr>
              <p:spPr bwMode="auto">
                <a:xfrm>
                  <a:off x="1632" y="2751"/>
                  <a:ext cx="144" cy="144"/>
                </a:xfrm>
                <a:prstGeom prst="ellipse">
                  <a:avLst/>
                </a:prstGeom>
                <a:gradFill rotWithShape="1">
                  <a:gsLst>
                    <a:gs pos="0">
                      <a:schemeClr val="accent1"/>
                    </a:gs>
                    <a:gs pos="100000">
                      <a:schemeClr val="accent1">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nvGrpSpPr>
              <p:cNvPr id="54" name="Group 19"/>
              <p:cNvGrpSpPr>
                <a:grpSpLocks/>
              </p:cNvGrpSpPr>
              <p:nvPr/>
            </p:nvGrpSpPr>
            <p:grpSpPr bwMode="auto">
              <a:xfrm>
                <a:off x="2208" y="3120"/>
                <a:ext cx="2982" cy="300"/>
                <a:chOff x="1632" y="3120"/>
                <a:chExt cx="2982" cy="300"/>
              </a:xfrm>
            </p:grpSpPr>
            <p:sp>
              <p:nvSpPr>
                <p:cNvPr id="55" name="AutoShape 20"/>
                <p:cNvSpPr>
                  <a:spLocks noChangeArrowheads="1"/>
                </p:cNvSpPr>
                <p:nvPr/>
              </p:nvSpPr>
              <p:spPr bwMode="auto">
                <a:xfrm>
                  <a:off x="1686" y="3120"/>
                  <a:ext cx="2928" cy="288"/>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sp>
              <p:nvSpPr>
                <p:cNvPr id="57" name="Rectangle 21"/>
                <p:cNvSpPr>
                  <a:spLocks noChangeArrowheads="1"/>
                </p:cNvSpPr>
                <p:nvPr/>
              </p:nvSpPr>
              <p:spPr bwMode="auto">
                <a:xfrm>
                  <a:off x="2400" y="3129"/>
                  <a:ext cx="8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zh-CN" altLang="en-US" sz="2400" dirty="0" smtClean="0">
                      <a:ea typeface="微软雅黑" pitchFamily="34" charset="-122"/>
                    </a:rPr>
                    <a:t>项目总结</a:t>
                  </a:r>
                  <a:endParaRPr lang="en-US" altLang="zh-CN" sz="2400" dirty="0">
                    <a:ea typeface="微软雅黑" pitchFamily="34" charset="-122"/>
                  </a:endParaRPr>
                </a:p>
              </p:txBody>
            </p:sp>
            <p:sp>
              <p:nvSpPr>
                <p:cNvPr id="58" name="Oval 22"/>
                <p:cNvSpPr>
                  <a:spLocks noChangeArrowheads="1"/>
                </p:cNvSpPr>
                <p:nvPr/>
              </p:nvSpPr>
              <p:spPr bwMode="auto">
                <a:xfrm>
                  <a:off x="1632" y="3183"/>
                  <a:ext cx="144" cy="144"/>
                </a:xfrm>
                <a:prstGeom prst="ellipse">
                  <a:avLst/>
                </a:prstGeom>
                <a:gradFill rotWithShape="1">
                  <a:gsLst>
                    <a:gs pos="0">
                      <a:schemeClr val="hlink"/>
                    </a:gs>
                    <a:gs pos="100000">
                      <a:schemeClr val="hlink">
                        <a:gamma/>
                        <a:shade val="66667"/>
                        <a:invGamma/>
                      </a:schemeClr>
                    </a:gs>
                  </a:gsLst>
                  <a:path path="shape">
                    <a:fillToRect l="50000" t="50000" r="50000" b="50000"/>
                  </a:path>
                </a:gradFill>
                <a:ln w="19050">
                  <a:solidFill>
                    <a:schemeClr val="tx1"/>
                  </a:solidFill>
                  <a:round/>
                  <a:headEnd/>
                  <a:tailEnd/>
                </a:ln>
                <a:effectLst>
                  <a:outerShdw dist="63500" dir="2212194" algn="ctr" rotWithShape="0">
                    <a:schemeClr val="bg1">
                      <a:alpha val="50000"/>
                    </a:schemeClr>
                  </a:outerShdw>
                </a:effectLst>
              </p:spPr>
              <p:txBody>
                <a:bodyPr wrap="none" anchor="ctr"/>
                <a:lstStyle/>
                <a:p>
                  <a:pPr>
                    <a:defRPr/>
                  </a:pPr>
                  <a:endParaRPr lang="zh-CN" altLang="en-US" sz="2400">
                    <a:ea typeface="微软雅黑" pitchFamily="34" charset="-122"/>
                  </a:endParaRPr>
                </a:p>
              </p:txBody>
            </p:sp>
          </p:grpSp>
        </p:grpSp>
        <p:pic>
          <p:nvPicPr>
            <p:cNvPr id="75" name="Picture 23" descr="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48744"/>
              <a:ext cx="2362200" cy="234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Line 24"/>
            <p:cNvSpPr>
              <a:spLocks noChangeShapeType="1"/>
            </p:cNvSpPr>
            <p:nvPr/>
          </p:nvSpPr>
          <p:spPr bwMode="auto">
            <a:xfrm flipV="1">
              <a:off x="2164904" y="2420144"/>
              <a:ext cx="381000" cy="3810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77" name="Line 25"/>
            <p:cNvSpPr>
              <a:spLocks noChangeShapeType="1"/>
            </p:cNvSpPr>
            <p:nvPr/>
          </p:nvSpPr>
          <p:spPr bwMode="auto">
            <a:xfrm>
              <a:off x="2088704" y="4934744"/>
              <a:ext cx="457200" cy="30480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nvGrpSpPr>
            <p:cNvPr id="78" name="Group 26"/>
            <p:cNvGrpSpPr>
              <a:grpSpLocks/>
            </p:cNvGrpSpPr>
            <p:nvPr/>
          </p:nvGrpSpPr>
          <p:grpSpPr bwMode="auto">
            <a:xfrm>
              <a:off x="2545904" y="2420144"/>
              <a:ext cx="609600" cy="2819400"/>
              <a:chOff x="1824" y="1488"/>
              <a:chExt cx="240" cy="1776"/>
            </a:xfrm>
          </p:grpSpPr>
          <p:sp>
            <p:nvSpPr>
              <p:cNvPr id="79" name="Line 27"/>
              <p:cNvSpPr>
                <a:spLocks noChangeShapeType="1"/>
              </p:cNvSpPr>
              <p:nvPr/>
            </p:nvSpPr>
            <p:spPr bwMode="auto">
              <a:xfrm>
                <a:off x="1824" y="1488"/>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0" name="Line 28"/>
              <p:cNvSpPr>
                <a:spLocks noChangeShapeType="1"/>
              </p:cNvSpPr>
              <p:nvPr/>
            </p:nvSpPr>
            <p:spPr bwMode="auto">
              <a:xfrm>
                <a:off x="1824" y="3264"/>
                <a:ext cx="24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grpSp>
        <p:sp>
          <p:nvSpPr>
            <p:cNvPr id="81" name="Line 29"/>
            <p:cNvSpPr>
              <a:spLocks noChangeShapeType="1"/>
            </p:cNvSpPr>
            <p:nvPr/>
          </p:nvSpPr>
          <p:spPr bwMode="auto">
            <a:xfrm flipV="1">
              <a:off x="2469704" y="31059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2" name="Line 30"/>
            <p:cNvSpPr>
              <a:spLocks noChangeShapeType="1"/>
            </p:cNvSpPr>
            <p:nvPr/>
          </p:nvSpPr>
          <p:spPr bwMode="auto">
            <a:xfrm>
              <a:off x="2545904" y="3812382"/>
              <a:ext cx="6096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3" name="Line 31"/>
            <p:cNvSpPr>
              <a:spLocks noChangeShapeType="1"/>
            </p:cNvSpPr>
            <p:nvPr/>
          </p:nvSpPr>
          <p:spPr bwMode="auto">
            <a:xfrm flipV="1">
              <a:off x="2469704" y="4553744"/>
              <a:ext cx="685800" cy="0"/>
            </a:xfrm>
            <a:prstGeom prst="line">
              <a:avLst/>
            </a:prstGeom>
            <a:noFill/>
            <a:ln w="1270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sz="2400">
                <a:ea typeface="微软雅黑" pitchFamily="34" charset="-122"/>
              </a:endParaRPr>
            </a:p>
          </p:txBody>
        </p:sp>
        <p:sp>
          <p:nvSpPr>
            <p:cNvPr id="84" name="AutoShape 12"/>
            <p:cNvSpPr>
              <a:spLocks noChangeArrowheads="1"/>
            </p:cNvSpPr>
            <p:nvPr/>
          </p:nvSpPr>
          <p:spPr bwMode="auto">
            <a:xfrm>
              <a:off x="3241229" y="4325144"/>
              <a:ext cx="4648200" cy="457200"/>
            </a:xfrm>
            <a:prstGeom prst="roundRect">
              <a:avLst>
                <a:gd name="adj" fmla="val 50000"/>
              </a:avLst>
            </a:prstGeom>
            <a:noFill/>
            <a:ln w="19050" cap="rnd">
              <a:solidFill>
                <a:schemeClr val="tx1"/>
              </a:solidFill>
              <a:prstDash val="sysDot"/>
              <a:round/>
              <a:headEnd/>
              <a:tailEnd/>
            </a:ln>
            <a:effectLst>
              <a:outerShdw dist="107763" dir="2700000" algn="ctr" rotWithShape="0">
                <a:schemeClr val="bg1">
                  <a:alpha val="50000"/>
                </a:schemeClr>
              </a:outerShdw>
            </a:effectLst>
            <a:extLst>
              <a:ext uri="{909E8E84-426E-40DD-AFC4-6F175D3DCCD1}">
                <a14:hiddenFill xmlns:a14="http://schemas.microsoft.com/office/drawing/2010/main">
                  <a:solidFill>
                    <a:srgbClr val="FFFFFF"/>
                  </a:solidFill>
                </a14:hiddenFill>
              </a:ext>
            </a:extLst>
          </p:spPr>
          <p:txBody>
            <a:bodyPr wrap="none" anchor="ctr"/>
            <a:lstStyle/>
            <a:p>
              <a:endParaRPr lang="zh-CN" altLang="en-US" sz="2400">
                <a:ea typeface="微软雅黑" pitchFamily="34" charset="-122"/>
              </a:endParaRPr>
            </a:p>
          </p:txBody>
        </p:sp>
      </p:grpSp>
      <p:sp>
        <p:nvSpPr>
          <p:cNvPr id="34" name="TextBox 33"/>
          <p:cNvSpPr txBox="1"/>
          <p:nvPr/>
        </p:nvSpPr>
        <p:spPr>
          <a:xfrm>
            <a:off x="683568" y="620688"/>
            <a:ext cx="4815742" cy="461665"/>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fontAlgn="auto">
              <a:spcBef>
                <a:spcPts val="0"/>
              </a:spcBef>
              <a:spcAft>
                <a:spcPts val="0"/>
              </a:spcAft>
              <a:defRPr/>
            </a:pPr>
            <a:r>
              <a:rPr lang="zh-CN" altLang="en-US" sz="2400" b="1" dirty="0" smtClean="0">
                <a:latin typeface="微软雅黑" pitchFamily="34" charset="-122"/>
                <a:ea typeface="微软雅黑" pitchFamily="34" charset="-122"/>
              </a:rPr>
              <a:t>项目</a:t>
            </a:r>
            <a:r>
              <a:rPr lang="en-US" altLang="zh-CN" sz="2400" b="1" dirty="0">
                <a:latin typeface="微软雅黑" pitchFamily="34" charset="-122"/>
                <a:ea typeface="微软雅黑" pitchFamily="34" charset="-122"/>
              </a:rPr>
              <a:t>4</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SMT</a:t>
            </a:r>
            <a:r>
              <a:rPr lang="zh-CN" altLang="en-US" sz="2400" b="1" dirty="0" smtClean="0">
                <a:latin typeface="微软雅黑" pitchFamily="34" charset="-122"/>
                <a:ea typeface="微软雅黑" pitchFamily="34" charset="-122"/>
              </a:rPr>
              <a:t>调频</a:t>
            </a:r>
            <a:r>
              <a:rPr lang="en-US" altLang="zh-CN" sz="2400" b="1" dirty="0" smtClean="0">
                <a:latin typeface="微软雅黑" pitchFamily="34" charset="-122"/>
                <a:ea typeface="微软雅黑" pitchFamily="34" charset="-122"/>
              </a:rPr>
              <a:t>FM</a:t>
            </a:r>
            <a:r>
              <a:rPr lang="zh-CN" altLang="en-US" sz="2400" b="1" dirty="0" smtClean="0">
                <a:latin typeface="微软雅黑" pitchFamily="34" charset="-122"/>
                <a:ea typeface="微软雅黑" pitchFamily="34" charset="-122"/>
              </a:rPr>
              <a:t>收音机的组装</a:t>
            </a:r>
            <a:endParaRPr lang="zh-CN" altLang="en-US" sz="2400" b="1"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
        <p:nvSpPr>
          <p:cNvPr id="6" name="Rectangle 2"/>
          <p:cNvSpPr>
            <a:spLocks noChangeArrowheads="1"/>
          </p:cNvSpPr>
          <p:nvPr/>
        </p:nvSpPr>
        <p:spPr bwMode="auto">
          <a:xfrm>
            <a:off x="694662" y="1257602"/>
            <a:ext cx="2293162"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电路原理图</a:t>
            </a:r>
            <a:endParaRPr lang="zh-CN" altLang="en-US" sz="2400" b="1" dirty="0">
              <a:solidFill>
                <a:schemeClr val="tx1"/>
              </a:solidFill>
              <a:latin typeface="微软雅黑" pitchFamily="34" charset="-122"/>
              <a:ea typeface="微软雅黑" pitchFamily="34" charset="-122"/>
            </a:endParaRPr>
          </a:p>
        </p:txBody>
      </p:sp>
      <p:sp>
        <p:nvSpPr>
          <p:cNvPr id="8" name="Rectangle 20"/>
          <p:cNvSpPr>
            <a:spLocks noChangeArrowheads="1"/>
          </p:cNvSpPr>
          <p:nvPr/>
        </p:nvSpPr>
        <p:spPr bwMode="auto">
          <a:xfrm>
            <a:off x="285750" y="2097723"/>
            <a:ext cx="4039769"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zh-CN" sz="2000" dirty="0">
                <a:latin typeface="微软雅黑" pitchFamily="34" charset="-122"/>
                <a:ea typeface="微软雅黑" pitchFamily="34" charset="-122"/>
                <a:cs typeface="宋体" pitchFamily="2" charset="-122"/>
              </a:rPr>
              <a:t>一台完整的收音机中几乎包含了各种基本的单元电路，如变频（混频）、振荡、中</a:t>
            </a:r>
            <a:r>
              <a:rPr lang="zh-CN" altLang="en-US" sz="2000" dirty="0">
                <a:latin typeface="微软雅黑" pitchFamily="34" charset="-122"/>
                <a:ea typeface="微软雅黑" pitchFamily="34" charset="-122"/>
                <a:cs typeface="宋体" pitchFamily="2" charset="-122"/>
              </a:rPr>
              <a:t>频调谐放大、检波、低频电压放大和功率放大等电路。</a:t>
            </a:r>
            <a:r>
              <a:rPr lang="zh-CN" altLang="en-US" sz="2000" dirty="0">
                <a:latin typeface="微软雅黑" pitchFamily="34" charset="-122"/>
                <a:ea typeface="微软雅黑" pitchFamily="34" charset="-122"/>
              </a:rPr>
              <a:t> </a:t>
            </a:r>
          </a:p>
        </p:txBody>
      </p:sp>
      <p:pic>
        <p:nvPicPr>
          <p:cNvPr id="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19" y="1871154"/>
            <a:ext cx="4444176" cy="400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4"/>
          <p:cNvSpPr>
            <a:spLocks noChangeArrowheads="1"/>
          </p:cNvSpPr>
          <p:nvPr/>
        </p:nvSpPr>
        <p:spPr bwMode="auto">
          <a:xfrm>
            <a:off x="2725701" y="6062216"/>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smtClean="0">
                <a:latin typeface="微软雅黑" pitchFamily="34" charset="-122"/>
                <a:ea typeface="微软雅黑" pitchFamily="34" charset="-122"/>
              </a:rPr>
              <a:t>FM</a:t>
            </a:r>
            <a:r>
              <a:rPr lang="zh-CN" altLang="en-US" dirty="0" smtClean="0">
                <a:latin typeface="微软雅黑" pitchFamily="34" charset="-122"/>
                <a:ea typeface="微软雅黑" pitchFamily="34" charset="-122"/>
              </a:rPr>
              <a:t>收音机电路原理图</a:t>
            </a:r>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36878494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94662" y="1257602"/>
            <a:ext cx="236517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电路原理图</a:t>
            </a:r>
            <a:endParaRPr lang="zh-CN" altLang="en-US" sz="2400" b="1" dirty="0">
              <a:solidFill>
                <a:schemeClr val="tx1"/>
              </a:solidFill>
              <a:latin typeface="微软雅黑" pitchFamily="34" charset="-122"/>
              <a:ea typeface="微软雅黑" pitchFamily="34" charset="-122"/>
            </a:endParaRPr>
          </a:p>
        </p:txBody>
      </p:sp>
      <p:sp>
        <p:nvSpPr>
          <p:cNvPr id="11" name="Rectangle 2"/>
          <p:cNvSpPr txBox="1">
            <a:spLocks noChangeArrowheads="1"/>
          </p:cNvSpPr>
          <p:nvPr/>
        </p:nvSpPr>
        <p:spPr>
          <a:xfrm>
            <a:off x="467544" y="1196752"/>
            <a:ext cx="8021090" cy="5927555"/>
          </a:xfrm>
          <a:prstGeom prst="rect">
            <a:avLst/>
          </a:prstGeom>
        </p:spPr>
        <p:txBody>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ea typeface="隶书" pitchFamily="49" charset="-122"/>
              </a:defRPr>
            </a:lvl2pPr>
            <a:lvl3pPr algn="l" rtl="0" eaLnBrk="0" fontAlgn="base" hangingPunct="0">
              <a:spcBef>
                <a:spcPct val="0"/>
              </a:spcBef>
              <a:spcAft>
                <a:spcPct val="0"/>
              </a:spcAft>
              <a:defRPr sz="5000">
                <a:solidFill>
                  <a:schemeClr val="tx2"/>
                </a:solidFill>
                <a:latin typeface="Calibri" pitchFamily="34" charset="0"/>
                <a:ea typeface="隶书" pitchFamily="49" charset="-122"/>
              </a:defRPr>
            </a:lvl3pPr>
            <a:lvl4pPr algn="l" rtl="0" eaLnBrk="0" fontAlgn="base" hangingPunct="0">
              <a:spcBef>
                <a:spcPct val="0"/>
              </a:spcBef>
              <a:spcAft>
                <a:spcPct val="0"/>
              </a:spcAft>
              <a:defRPr sz="5000">
                <a:solidFill>
                  <a:schemeClr val="tx2"/>
                </a:solidFill>
                <a:latin typeface="Calibri" pitchFamily="34" charset="0"/>
                <a:ea typeface="隶书" pitchFamily="49" charset="-122"/>
              </a:defRPr>
            </a:lvl4pPr>
            <a:lvl5pPr algn="l" rtl="0" eaLnBrk="0" fontAlgn="base" hangingPunct="0">
              <a:spcBef>
                <a:spcPct val="0"/>
              </a:spcBef>
              <a:spcAft>
                <a:spcPct val="0"/>
              </a:spcAft>
              <a:defRPr sz="5000">
                <a:solidFill>
                  <a:schemeClr val="tx2"/>
                </a:solidFill>
                <a:latin typeface="Calibri" pitchFamily="34" charset="0"/>
                <a:ea typeface="隶书" pitchFamily="49" charset="-122"/>
              </a:defRPr>
            </a:lvl5pPr>
            <a:lvl6pPr marL="457200" algn="l" rtl="0" fontAlgn="base">
              <a:spcBef>
                <a:spcPct val="0"/>
              </a:spcBef>
              <a:spcAft>
                <a:spcPct val="0"/>
              </a:spcAft>
              <a:defRPr sz="5000">
                <a:solidFill>
                  <a:schemeClr val="tx2"/>
                </a:solidFill>
                <a:latin typeface="Calibri" pitchFamily="34" charset="0"/>
                <a:ea typeface="隶书" pitchFamily="49" charset="-122"/>
              </a:defRPr>
            </a:lvl6pPr>
            <a:lvl7pPr marL="914400" algn="l" rtl="0" fontAlgn="base">
              <a:spcBef>
                <a:spcPct val="0"/>
              </a:spcBef>
              <a:spcAft>
                <a:spcPct val="0"/>
              </a:spcAft>
              <a:defRPr sz="5000">
                <a:solidFill>
                  <a:schemeClr val="tx2"/>
                </a:solidFill>
                <a:latin typeface="Calibri" pitchFamily="34" charset="0"/>
                <a:ea typeface="隶书" pitchFamily="49" charset="-122"/>
              </a:defRPr>
            </a:lvl7pPr>
            <a:lvl8pPr marL="1371600" algn="l" rtl="0" fontAlgn="base">
              <a:spcBef>
                <a:spcPct val="0"/>
              </a:spcBef>
              <a:spcAft>
                <a:spcPct val="0"/>
              </a:spcAft>
              <a:defRPr sz="5000">
                <a:solidFill>
                  <a:schemeClr val="tx2"/>
                </a:solidFill>
                <a:latin typeface="Calibri" pitchFamily="34" charset="0"/>
                <a:ea typeface="隶书" pitchFamily="49" charset="-122"/>
              </a:defRPr>
            </a:lvl8pPr>
            <a:lvl9pPr marL="1828800" algn="l" rtl="0" fontAlgn="base">
              <a:spcBef>
                <a:spcPct val="0"/>
              </a:spcBef>
              <a:spcAft>
                <a:spcPct val="0"/>
              </a:spcAft>
              <a:defRPr sz="5000">
                <a:solidFill>
                  <a:schemeClr val="tx2"/>
                </a:solidFill>
                <a:latin typeface="Calibri" pitchFamily="34" charset="0"/>
                <a:ea typeface="隶书" pitchFamily="49" charset="-122"/>
              </a:defRPr>
            </a:lvl9pPr>
          </a:lstStyle>
          <a:p>
            <a:pPr>
              <a:lnSpc>
                <a:spcPct val="150000"/>
              </a:lnSpc>
            </a:pPr>
            <a:r>
              <a:rPr lang="en-US" altLang="zh-CN" sz="2000" dirty="0" smtClean="0">
                <a:solidFill>
                  <a:schemeClr val="tx1"/>
                </a:solidFill>
                <a:latin typeface="微软雅黑" pitchFamily="34" charset="-122"/>
                <a:ea typeface="微软雅黑" pitchFamily="34" charset="-122"/>
              </a:rPr>
              <a:t/>
            </a:r>
            <a:br>
              <a:rPr lang="en-US" altLang="zh-CN" sz="2000" dirty="0" smtClean="0">
                <a:solidFill>
                  <a:schemeClr val="tx1"/>
                </a:solidFill>
                <a:latin typeface="微软雅黑" pitchFamily="34" charset="-122"/>
                <a:ea typeface="微软雅黑" pitchFamily="34" charset="-122"/>
              </a:rPr>
            </a:br>
            <a:r>
              <a:rPr lang="en-US" altLang="zh-CN" sz="2000" dirty="0" smtClean="0">
                <a:solidFill>
                  <a:schemeClr val="tx1"/>
                </a:solidFill>
                <a:latin typeface="微软雅黑" pitchFamily="34" charset="-122"/>
                <a:ea typeface="微软雅黑" pitchFamily="34" charset="-122"/>
              </a:rPr>
              <a:t>     </a:t>
            </a:r>
            <a:r>
              <a:rPr lang="zh-CN" altLang="zh-CN" sz="2000" dirty="0" smtClean="0">
                <a:solidFill>
                  <a:schemeClr val="tx1"/>
                </a:solidFill>
                <a:latin typeface="微软雅黑" pitchFamily="34" charset="-122"/>
                <a:ea typeface="微软雅黑" pitchFamily="34" charset="-122"/>
              </a:rPr>
              <a:t>电路的核心是单片收音机集成电路</a:t>
            </a:r>
            <a:r>
              <a:rPr lang="en-US" altLang="zh-CN" sz="2000" dirty="0" smtClean="0">
                <a:solidFill>
                  <a:schemeClr val="tx1"/>
                </a:solidFill>
                <a:latin typeface="微软雅黑" pitchFamily="34" charset="-122"/>
                <a:ea typeface="微软雅黑" pitchFamily="34" charset="-122"/>
              </a:rPr>
              <a:t>SC1088</a:t>
            </a:r>
            <a:r>
              <a:rPr lang="zh-CN" altLang="zh-CN" sz="2000" dirty="0" smtClean="0">
                <a:solidFill>
                  <a:schemeClr val="tx1"/>
                </a:solidFill>
                <a:latin typeface="微软雅黑" pitchFamily="34" charset="-122"/>
                <a:ea typeface="微软雅黑" pitchFamily="34" charset="-122"/>
              </a:rPr>
              <a:t>。它采用特殊的低中频</a:t>
            </a:r>
            <a:r>
              <a:rPr lang="en-US" altLang="zh-CN" sz="2000" dirty="0" smtClean="0">
                <a:solidFill>
                  <a:schemeClr val="tx1"/>
                </a:solidFill>
                <a:latin typeface="微软雅黑" pitchFamily="34" charset="-122"/>
                <a:ea typeface="微软雅黑" pitchFamily="34" charset="-122"/>
              </a:rPr>
              <a:t>(70KHz)</a:t>
            </a:r>
            <a:r>
              <a:rPr lang="zh-CN" altLang="zh-CN" sz="2000" dirty="0" smtClean="0">
                <a:solidFill>
                  <a:schemeClr val="tx1"/>
                </a:solidFill>
                <a:latin typeface="微软雅黑" pitchFamily="34" charset="-122"/>
                <a:ea typeface="微软雅黑" pitchFamily="34" charset="-122"/>
              </a:rPr>
              <a:t>技术，外围电路省去了中频变压器和陶瓷滤波器，使电路简单可靠，调试方便。</a:t>
            </a:r>
            <a:r>
              <a:rPr lang="en-US" altLang="zh-CN" sz="2000" dirty="0" smtClean="0">
                <a:solidFill>
                  <a:schemeClr val="tx1"/>
                </a:solidFill>
                <a:latin typeface="微软雅黑" pitchFamily="34" charset="-122"/>
                <a:ea typeface="微软雅黑" pitchFamily="34" charset="-122"/>
              </a:rPr>
              <a:t>SC1088</a:t>
            </a:r>
            <a:r>
              <a:rPr lang="zh-CN" altLang="zh-CN" sz="2000" dirty="0" smtClean="0">
                <a:solidFill>
                  <a:schemeClr val="tx1"/>
                </a:solidFill>
                <a:latin typeface="微软雅黑" pitchFamily="34" charset="-122"/>
                <a:ea typeface="微软雅黑" pitchFamily="34" charset="-122"/>
              </a:rPr>
              <a:t>采用</a:t>
            </a:r>
            <a:r>
              <a:rPr lang="en-US" altLang="zh-CN" sz="2000" dirty="0" smtClean="0">
                <a:solidFill>
                  <a:schemeClr val="tx1"/>
                </a:solidFill>
                <a:latin typeface="微软雅黑" pitchFamily="34" charset="-122"/>
                <a:ea typeface="微软雅黑" pitchFamily="34" charset="-122"/>
              </a:rPr>
              <a:t>SOT16</a:t>
            </a:r>
            <a:r>
              <a:rPr lang="zh-CN" altLang="zh-CN" sz="2000" dirty="0" smtClean="0">
                <a:solidFill>
                  <a:schemeClr val="tx1"/>
                </a:solidFill>
                <a:latin typeface="微软雅黑" pitchFamily="34" charset="-122"/>
                <a:ea typeface="微软雅黑" pitchFamily="34" charset="-122"/>
              </a:rPr>
              <a:t>脚封装。</a:t>
            </a:r>
            <a:br>
              <a:rPr lang="zh-CN" altLang="zh-CN" sz="2000" dirty="0" smtClean="0">
                <a:solidFill>
                  <a:schemeClr val="tx1"/>
                </a:solidFill>
                <a:latin typeface="微软雅黑" pitchFamily="34" charset="-122"/>
                <a:ea typeface="微软雅黑" pitchFamily="34" charset="-122"/>
              </a:rPr>
            </a:br>
            <a:r>
              <a:rPr lang="en-US" altLang="zh-CN" sz="2000" dirty="0" smtClean="0">
                <a:solidFill>
                  <a:schemeClr val="tx1"/>
                </a:solidFill>
                <a:latin typeface="微软雅黑" pitchFamily="34" charset="-122"/>
                <a:ea typeface="微软雅黑" pitchFamily="34" charset="-122"/>
              </a:rPr>
              <a:t> (</a:t>
            </a:r>
            <a:r>
              <a:rPr lang="en-US" altLang="zh-CN" sz="2000" b="1" dirty="0" smtClean="0">
                <a:solidFill>
                  <a:schemeClr val="tx1"/>
                </a:solidFill>
                <a:latin typeface="微软雅黑" pitchFamily="34" charset="-122"/>
                <a:ea typeface="微软雅黑" pitchFamily="34" charset="-122"/>
              </a:rPr>
              <a:t>1)FM</a:t>
            </a:r>
            <a:r>
              <a:rPr lang="zh-CN" altLang="zh-CN" sz="2000" b="1" dirty="0" smtClean="0">
                <a:solidFill>
                  <a:schemeClr val="tx1"/>
                </a:solidFill>
                <a:latin typeface="微软雅黑" pitchFamily="34" charset="-122"/>
                <a:ea typeface="微软雅黑" pitchFamily="34" charset="-122"/>
              </a:rPr>
              <a:t>信号输入</a:t>
            </a:r>
            <a:r>
              <a:rPr lang="zh-CN" altLang="zh-CN" sz="2000" dirty="0" smtClean="0">
                <a:solidFill>
                  <a:schemeClr val="tx1"/>
                </a:solidFill>
                <a:latin typeface="微软雅黑" pitchFamily="34" charset="-122"/>
                <a:ea typeface="微软雅黑" pitchFamily="34" charset="-122"/>
              </a:rPr>
              <a:t/>
            </a:r>
            <a:br>
              <a:rPr lang="zh-CN" altLang="zh-CN" sz="2000" dirty="0" smtClean="0">
                <a:solidFill>
                  <a:schemeClr val="tx1"/>
                </a:solidFill>
                <a:latin typeface="微软雅黑" pitchFamily="34" charset="-122"/>
                <a:ea typeface="微软雅黑" pitchFamily="34" charset="-122"/>
              </a:rPr>
            </a:br>
            <a:r>
              <a:rPr lang="zh-CN" altLang="zh-CN" sz="2000" dirty="0" smtClean="0">
                <a:solidFill>
                  <a:schemeClr val="tx1"/>
                </a:solidFill>
                <a:latin typeface="微软雅黑" pitchFamily="34" charset="-122"/>
                <a:ea typeface="微软雅黑" pitchFamily="34" charset="-122"/>
              </a:rPr>
              <a:t>如图所示调频信号由耳机线馈入经</a:t>
            </a:r>
            <a:r>
              <a:rPr lang="en-US" altLang="zh-CN" sz="2000" dirty="0" smtClean="0">
                <a:solidFill>
                  <a:schemeClr val="tx1"/>
                </a:solidFill>
                <a:latin typeface="微软雅黑" pitchFamily="34" charset="-122"/>
                <a:ea typeface="微软雅黑" pitchFamily="34" charset="-122"/>
              </a:rPr>
              <a:t>C</a:t>
            </a:r>
            <a:r>
              <a:rPr lang="en-US" altLang="zh-CN" sz="2000" baseline="-25000" dirty="0" smtClean="0">
                <a:solidFill>
                  <a:schemeClr val="tx1"/>
                </a:solidFill>
                <a:latin typeface="微软雅黑" pitchFamily="34" charset="-122"/>
                <a:ea typeface="微软雅黑" pitchFamily="34" charset="-122"/>
              </a:rPr>
              <a:t>14</a:t>
            </a:r>
            <a:r>
              <a:rPr lang="zh-CN" altLang="zh-CN"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C</a:t>
            </a:r>
            <a:r>
              <a:rPr lang="en-US" altLang="zh-CN" sz="2000" baseline="-25000" dirty="0" smtClean="0">
                <a:solidFill>
                  <a:schemeClr val="tx1"/>
                </a:solidFill>
                <a:latin typeface="微软雅黑" pitchFamily="34" charset="-122"/>
                <a:ea typeface="微软雅黑" pitchFamily="34" charset="-122"/>
              </a:rPr>
              <a:t>13</a:t>
            </a:r>
            <a:r>
              <a:rPr lang="zh-CN" altLang="zh-CN"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C</a:t>
            </a:r>
            <a:r>
              <a:rPr lang="en-US" altLang="zh-CN" sz="2000" baseline="-25000" dirty="0" smtClean="0">
                <a:solidFill>
                  <a:schemeClr val="tx1"/>
                </a:solidFill>
                <a:latin typeface="微软雅黑" pitchFamily="34" charset="-122"/>
                <a:ea typeface="微软雅黑" pitchFamily="34" charset="-122"/>
              </a:rPr>
              <a:t>15</a:t>
            </a:r>
            <a:r>
              <a:rPr lang="zh-CN" altLang="zh-CN" sz="2000" dirty="0" smtClean="0">
                <a:solidFill>
                  <a:schemeClr val="tx1"/>
                </a:solidFill>
                <a:latin typeface="微软雅黑" pitchFamily="34" charset="-122"/>
                <a:ea typeface="微软雅黑" pitchFamily="34" charset="-122"/>
              </a:rPr>
              <a:t>和</a:t>
            </a:r>
            <a:r>
              <a:rPr lang="en-US" altLang="zh-CN" sz="2000" dirty="0" smtClean="0">
                <a:solidFill>
                  <a:schemeClr val="tx1"/>
                </a:solidFill>
                <a:latin typeface="微软雅黑" pitchFamily="34" charset="-122"/>
                <a:ea typeface="微软雅黑" pitchFamily="34" charset="-122"/>
              </a:rPr>
              <a:t>L</a:t>
            </a:r>
            <a:r>
              <a:rPr lang="en-US" altLang="zh-CN" sz="2000" baseline="-25000" dirty="0" smtClean="0">
                <a:solidFill>
                  <a:schemeClr val="tx1"/>
                </a:solidFill>
                <a:latin typeface="微软雅黑" pitchFamily="34" charset="-122"/>
                <a:ea typeface="微软雅黑" pitchFamily="34" charset="-122"/>
              </a:rPr>
              <a:t>1</a:t>
            </a:r>
            <a:r>
              <a:rPr lang="zh-CN" altLang="zh-CN" sz="2000" dirty="0" smtClean="0">
                <a:solidFill>
                  <a:schemeClr val="tx1"/>
                </a:solidFill>
                <a:latin typeface="微软雅黑" pitchFamily="34" charset="-122"/>
                <a:ea typeface="微软雅黑" pitchFamily="34" charset="-122"/>
              </a:rPr>
              <a:t>的输入电路进入</a:t>
            </a:r>
            <a:r>
              <a:rPr lang="en-US" altLang="zh-CN" sz="2000" dirty="0" smtClean="0">
                <a:solidFill>
                  <a:schemeClr val="tx1"/>
                </a:solidFill>
                <a:latin typeface="微软雅黑" pitchFamily="34" charset="-122"/>
                <a:ea typeface="微软雅黑" pitchFamily="34" charset="-122"/>
              </a:rPr>
              <a:t>IC</a:t>
            </a:r>
            <a:r>
              <a:rPr lang="zh-CN" altLang="zh-CN" sz="2000" dirty="0" smtClean="0">
                <a:solidFill>
                  <a:schemeClr val="tx1"/>
                </a:solidFill>
                <a:latin typeface="微软雅黑" pitchFamily="34" charset="-122"/>
                <a:ea typeface="微软雅黑" pitchFamily="34" charset="-122"/>
              </a:rPr>
              <a:t>的</a:t>
            </a:r>
            <a:r>
              <a:rPr lang="en-US" altLang="zh-CN" sz="2000" dirty="0" smtClean="0">
                <a:solidFill>
                  <a:schemeClr val="tx1"/>
                </a:solidFill>
                <a:latin typeface="微软雅黑" pitchFamily="34" charset="-122"/>
                <a:ea typeface="微软雅黑" pitchFamily="34" charset="-122"/>
              </a:rPr>
              <a:t>11</a:t>
            </a:r>
            <a:r>
              <a:rPr lang="zh-CN" altLang="zh-CN"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12</a:t>
            </a:r>
            <a:r>
              <a:rPr lang="zh-CN" altLang="zh-CN" sz="2000" dirty="0" smtClean="0">
                <a:solidFill>
                  <a:schemeClr val="tx1"/>
                </a:solidFill>
                <a:latin typeface="微软雅黑" pitchFamily="34" charset="-122"/>
                <a:ea typeface="微软雅黑" pitchFamily="34" charset="-122"/>
              </a:rPr>
              <a:t>脚混频电路。此处的</a:t>
            </a:r>
            <a:r>
              <a:rPr lang="en-US" altLang="zh-CN" sz="2000" dirty="0" smtClean="0">
                <a:solidFill>
                  <a:schemeClr val="tx1"/>
                </a:solidFill>
                <a:latin typeface="微软雅黑" pitchFamily="34" charset="-122"/>
                <a:ea typeface="微软雅黑" pitchFamily="34" charset="-122"/>
              </a:rPr>
              <a:t>FM</a:t>
            </a:r>
            <a:r>
              <a:rPr lang="zh-CN" altLang="zh-CN" sz="2000" dirty="0" smtClean="0">
                <a:solidFill>
                  <a:schemeClr val="tx1"/>
                </a:solidFill>
                <a:latin typeface="微软雅黑" pitchFamily="34" charset="-122"/>
                <a:ea typeface="微软雅黑" pitchFamily="34" charset="-122"/>
              </a:rPr>
              <a:t>信号没有调谐的调频信号，即所有调频电台信号均可进入。</a:t>
            </a:r>
            <a:r>
              <a:rPr lang="en-US" altLang="zh-CN" sz="2000" dirty="0" smtClean="0">
                <a:solidFill>
                  <a:schemeClr val="tx1"/>
                </a:solidFill>
                <a:latin typeface="微软雅黑" pitchFamily="34" charset="-122"/>
                <a:ea typeface="微软雅黑" pitchFamily="34" charset="-122"/>
              </a:rPr>
              <a:t>    </a:t>
            </a:r>
            <a:r>
              <a:rPr lang="zh-CN" altLang="zh-CN" sz="2000" dirty="0" smtClean="0">
                <a:solidFill>
                  <a:schemeClr val="tx1"/>
                </a:solidFill>
                <a:latin typeface="微软雅黑" pitchFamily="34" charset="-122"/>
                <a:ea typeface="微软雅黑" pitchFamily="34" charset="-122"/>
              </a:rPr>
              <a:t/>
            </a:r>
            <a:br>
              <a:rPr lang="zh-CN" altLang="zh-CN" sz="2000" dirty="0" smtClean="0">
                <a:solidFill>
                  <a:schemeClr val="tx1"/>
                </a:solidFill>
                <a:latin typeface="微软雅黑" pitchFamily="34" charset="-122"/>
                <a:ea typeface="微软雅黑" pitchFamily="34" charset="-122"/>
              </a:rPr>
            </a:br>
            <a:r>
              <a:rPr lang="en-US" altLang="zh-CN" sz="2000" dirty="0" smtClean="0">
                <a:solidFill>
                  <a:schemeClr val="tx1"/>
                </a:solidFill>
                <a:latin typeface="微软雅黑" pitchFamily="34" charset="-122"/>
                <a:ea typeface="微软雅黑" pitchFamily="34" charset="-122"/>
              </a:rPr>
              <a:t>(</a:t>
            </a:r>
            <a:r>
              <a:rPr lang="en-US" altLang="zh-CN" sz="2000" b="1" dirty="0" smtClean="0">
                <a:solidFill>
                  <a:schemeClr val="tx1"/>
                </a:solidFill>
                <a:latin typeface="微软雅黑" pitchFamily="34" charset="-122"/>
                <a:ea typeface="微软雅黑" pitchFamily="34" charset="-122"/>
              </a:rPr>
              <a:t>2)</a:t>
            </a:r>
            <a:r>
              <a:rPr lang="zh-CN" altLang="zh-CN" sz="2000" b="1" dirty="0" smtClean="0">
                <a:solidFill>
                  <a:schemeClr val="tx1"/>
                </a:solidFill>
                <a:latin typeface="微软雅黑" pitchFamily="34" charset="-122"/>
                <a:ea typeface="微软雅黑" pitchFamily="34" charset="-122"/>
              </a:rPr>
              <a:t>本振调谐电路</a:t>
            </a:r>
            <a:r>
              <a:rPr lang="zh-CN" altLang="zh-CN" sz="2000" dirty="0" smtClean="0">
                <a:solidFill>
                  <a:schemeClr val="tx1"/>
                </a:solidFill>
                <a:latin typeface="微软雅黑" pitchFamily="34" charset="-122"/>
                <a:ea typeface="微软雅黑" pitchFamily="34" charset="-122"/>
              </a:rPr>
              <a:t/>
            </a:r>
            <a:br>
              <a:rPr lang="zh-CN" altLang="zh-CN" sz="2000" dirty="0" smtClean="0">
                <a:solidFill>
                  <a:schemeClr val="tx1"/>
                </a:solidFill>
                <a:latin typeface="微软雅黑" pitchFamily="34" charset="-122"/>
                <a:ea typeface="微软雅黑" pitchFamily="34" charset="-122"/>
              </a:rPr>
            </a:br>
            <a:r>
              <a:rPr lang="zh-CN" altLang="zh-CN" sz="2000" dirty="0" smtClean="0">
                <a:solidFill>
                  <a:schemeClr val="tx1"/>
                </a:solidFill>
                <a:latin typeface="微软雅黑" pitchFamily="34" charset="-122"/>
                <a:ea typeface="微软雅黑" pitchFamily="34" charset="-122"/>
              </a:rPr>
              <a:t>本振电路中关键元器件是变容二极管，它是利用</a:t>
            </a:r>
            <a:r>
              <a:rPr lang="en-US" altLang="zh-CN" sz="2000" dirty="0" smtClean="0">
                <a:solidFill>
                  <a:schemeClr val="tx1"/>
                </a:solidFill>
                <a:latin typeface="微软雅黑" pitchFamily="34" charset="-122"/>
                <a:ea typeface="微软雅黑" pitchFamily="34" charset="-122"/>
              </a:rPr>
              <a:t>PN</a:t>
            </a:r>
            <a:r>
              <a:rPr lang="zh-CN" altLang="zh-CN" sz="2000" dirty="0" smtClean="0">
                <a:solidFill>
                  <a:schemeClr val="tx1"/>
                </a:solidFill>
                <a:latin typeface="微软雅黑" pitchFamily="34" charset="-122"/>
                <a:ea typeface="微软雅黑" pitchFamily="34" charset="-122"/>
              </a:rPr>
              <a:t>结的结电容与偏压有关的特性制成的“可变电容”。</a:t>
            </a:r>
            <a:endParaRPr lang="zh-CN" altLang="en-US" sz="2000" dirty="0" smtClean="0">
              <a:solidFill>
                <a:schemeClr val="tx1"/>
              </a:solidFill>
              <a:latin typeface="微软雅黑" pitchFamily="34" charset="-122"/>
              <a:ea typeface="微软雅黑" pitchFamily="34" charset="-122"/>
            </a:endParaRPr>
          </a:p>
        </p:txBody>
      </p:sp>
      <p:sp>
        <p:nvSpPr>
          <p:cNvPr id="5"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150680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270186" y="1850967"/>
            <a:ext cx="4039769" cy="424731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0" indent="0">
              <a:lnSpc>
                <a:spcPct val="150000"/>
              </a:lnSpc>
              <a:spcBef>
                <a:spcPts val="0"/>
              </a:spcBef>
              <a:buFontTx/>
              <a:buNone/>
              <a:defRPr/>
            </a:pPr>
            <a:r>
              <a:rPr lang="en-US" altLang="zh-CN" sz="2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中频放大、限幅与鉴频</a:t>
            </a:r>
          </a:p>
          <a:p>
            <a:pPr marL="0" indent="0">
              <a:lnSpc>
                <a:spcPct val="150000"/>
              </a:lnSpc>
              <a:spcBef>
                <a:spcPts val="0"/>
              </a:spcBef>
              <a:buFontTx/>
              <a:buNone/>
              <a:defRPr/>
            </a:pP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电路</a:t>
            </a:r>
            <a:r>
              <a:rPr lang="zh-CN" altLang="zh-CN" sz="2000" dirty="0">
                <a:latin typeface="微软雅黑" pitchFamily="34" charset="-122"/>
                <a:ea typeface="微软雅黑" pitchFamily="34" charset="-122"/>
              </a:rPr>
              <a:t>的中频放大，限幅及鉴频电路的有源器件及电阻均在</a:t>
            </a:r>
            <a:r>
              <a:rPr lang="en-US" altLang="zh-CN" sz="2000" dirty="0">
                <a:latin typeface="微软雅黑" pitchFamily="34" charset="-122"/>
                <a:ea typeface="微软雅黑" pitchFamily="34" charset="-122"/>
              </a:rPr>
              <a:t>IC</a:t>
            </a:r>
            <a:r>
              <a:rPr lang="zh-CN" altLang="zh-CN" sz="2000" dirty="0">
                <a:latin typeface="微软雅黑" pitchFamily="34" charset="-122"/>
                <a:ea typeface="微软雅黑" pitchFamily="34" charset="-122"/>
              </a:rPr>
              <a:t>内。</a:t>
            </a:r>
            <a:r>
              <a:rPr lang="en-US" altLang="zh-CN" sz="2000" dirty="0">
                <a:latin typeface="微软雅黑" pitchFamily="34" charset="-122"/>
                <a:ea typeface="微软雅黑" pitchFamily="34" charset="-122"/>
              </a:rPr>
              <a:t>FM</a:t>
            </a:r>
            <a:r>
              <a:rPr lang="zh-CN" altLang="zh-CN" sz="2000" dirty="0">
                <a:latin typeface="微软雅黑" pitchFamily="34" charset="-122"/>
                <a:ea typeface="微软雅黑" pitchFamily="34" charset="-122"/>
              </a:rPr>
              <a:t>广播信号和本振电路信号在</a:t>
            </a:r>
            <a:r>
              <a:rPr lang="en-US" altLang="zh-CN" sz="2000" dirty="0">
                <a:latin typeface="微软雅黑" pitchFamily="34" charset="-122"/>
                <a:ea typeface="微软雅黑" pitchFamily="34" charset="-122"/>
              </a:rPr>
              <a:t>IC</a:t>
            </a:r>
            <a:r>
              <a:rPr lang="zh-CN" altLang="zh-CN" sz="2000" dirty="0">
                <a:latin typeface="微软雅黑" pitchFamily="34" charset="-122"/>
                <a:ea typeface="微软雅黑" pitchFamily="34" charset="-122"/>
              </a:rPr>
              <a:t>内混频器中混频产生</a:t>
            </a:r>
            <a:r>
              <a:rPr lang="en-US" altLang="zh-CN" sz="2000" dirty="0">
                <a:latin typeface="微软雅黑" pitchFamily="34" charset="-122"/>
                <a:ea typeface="微软雅黑" pitchFamily="34" charset="-122"/>
              </a:rPr>
              <a:t>70KHz</a:t>
            </a:r>
            <a:r>
              <a:rPr lang="zh-CN" altLang="zh-CN" sz="2000" dirty="0">
                <a:latin typeface="微软雅黑" pitchFamily="34" charset="-122"/>
                <a:ea typeface="微软雅黑" pitchFamily="34" charset="-122"/>
              </a:rPr>
              <a:t>的中频信号，经内部</a:t>
            </a:r>
            <a:r>
              <a:rPr lang="en-US" altLang="zh-CN" sz="2000" dirty="0">
                <a:latin typeface="微软雅黑" pitchFamily="34" charset="-122"/>
                <a:ea typeface="微软雅黑" pitchFamily="34" charset="-122"/>
              </a:rPr>
              <a:t>1dB</a:t>
            </a:r>
            <a:r>
              <a:rPr lang="zh-CN" altLang="zh-CN" sz="2000" dirty="0">
                <a:latin typeface="微软雅黑" pitchFamily="34" charset="-122"/>
                <a:ea typeface="微软雅黑" pitchFamily="34" charset="-122"/>
              </a:rPr>
              <a:t>放大器，中频限幅器，送到鉴频器检出音频信号，经内部环路滤波后由</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脚输出音频信号。</a:t>
            </a:r>
            <a:endParaRPr lang="zh-CN" altLang="en-US" sz="2000" dirty="0">
              <a:solidFill>
                <a:srgbClr val="0070C0"/>
              </a:solidFill>
              <a:latin typeface="微软雅黑" pitchFamily="34" charset="-122"/>
              <a:ea typeface="微软雅黑" pitchFamily="34" charset="-122"/>
            </a:endParaRPr>
          </a:p>
        </p:txBody>
      </p:sp>
      <p:pic>
        <p:nvPicPr>
          <p:cNvPr id="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19" y="1871154"/>
            <a:ext cx="4444176" cy="400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4"/>
          <p:cNvSpPr>
            <a:spLocks noChangeArrowheads="1"/>
          </p:cNvSpPr>
          <p:nvPr/>
        </p:nvSpPr>
        <p:spPr bwMode="auto">
          <a:xfrm>
            <a:off x="5292080" y="5949280"/>
            <a:ext cx="2592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smtClean="0">
                <a:latin typeface="微软雅黑" pitchFamily="34" charset="-122"/>
                <a:ea typeface="微软雅黑" pitchFamily="34" charset="-122"/>
              </a:rPr>
              <a:t>FM</a:t>
            </a:r>
            <a:r>
              <a:rPr lang="zh-CN" altLang="en-US" dirty="0" smtClean="0">
                <a:latin typeface="微软雅黑" pitchFamily="34" charset="-122"/>
                <a:ea typeface="微软雅黑" pitchFamily="34" charset="-122"/>
              </a:rPr>
              <a:t>收音机电路原理图</a:t>
            </a:r>
            <a:endParaRPr lang="zh-CN" altLang="en-US" dirty="0">
              <a:latin typeface="微软雅黑" pitchFamily="34" charset="-122"/>
              <a:ea typeface="微软雅黑" pitchFamily="34" charset="-122"/>
            </a:endParaRPr>
          </a:p>
        </p:txBody>
      </p:sp>
      <p:sp>
        <p:nvSpPr>
          <p:cNvPr id="11" name="Rectangle 2"/>
          <p:cNvSpPr>
            <a:spLocks noChangeArrowheads="1"/>
          </p:cNvSpPr>
          <p:nvPr/>
        </p:nvSpPr>
        <p:spPr bwMode="auto">
          <a:xfrm>
            <a:off x="694662" y="1257602"/>
            <a:ext cx="236517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电路原理图</a:t>
            </a:r>
            <a:endParaRPr lang="zh-CN" altLang="en-US" sz="2400" b="1" dirty="0">
              <a:solidFill>
                <a:schemeClr val="tx1"/>
              </a:solidFill>
              <a:latin typeface="微软雅黑" pitchFamily="34" charset="-122"/>
              <a:ea typeface="微软雅黑" pitchFamily="34" charset="-122"/>
            </a:endParaRPr>
          </a:p>
        </p:txBody>
      </p:sp>
      <p:sp>
        <p:nvSpPr>
          <p:cNvPr id="12"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19497696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0"/>
          <p:cNvSpPr>
            <a:spLocks noChangeArrowheads="1"/>
          </p:cNvSpPr>
          <p:nvPr/>
        </p:nvSpPr>
        <p:spPr bwMode="auto">
          <a:xfrm>
            <a:off x="257555" y="1759190"/>
            <a:ext cx="4039769" cy="4708981"/>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marL="0" indent="0">
              <a:lnSpc>
                <a:spcPct val="150000"/>
              </a:lnSpc>
              <a:spcBef>
                <a:spcPts val="0"/>
              </a:spcBef>
              <a:buFontTx/>
              <a:buNone/>
              <a:defRPr/>
            </a:pPr>
            <a:r>
              <a:rPr lang="en-US" altLang="zh-CN" sz="2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耳机放大电路</a:t>
            </a:r>
          </a:p>
          <a:p>
            <a:pPr marL="0" indent="0">
              <a:lnSpc>
                <a:spcPct val="150000"/>
              </a:lnSpc>
              <a:spcBef>
                <a:spcPts val="0"/>
              </a:spcBef>
              <a:buFontTx/>
              <a:buNone/>
              <a:defRPr/>
            </a:pPr>
            <a:r>
              <a:rPr lang="en-US" altLang="zh-CN" sz="2000" dirty="0">
                <a:latin typeface="微软雅黑" pitchFamily="34" charset="-122"/>
                <a:ea typeface="微软雅黑" pitchFamily="34" charset="-122"/>
              </a:rPr>
              <a:t>   </a:t>
            </a:r>
            <a:r>
              <a:rPr lang="zh-CN" altLang="zh-CN" sz="2000" dirty="0" smtClean="0">
                <a:latin typeface="微软雅黑" pitchFamily="34" charset="-122"/>
                <a:ea typeface="微软雅黑" pitchFamily="34" charset="-122"/>
              </a:rPr>
              <a:t>由于</a:t>
            </a:r>
            <a:r>
              <a:rPr lang="zh-CN" altLang="zh-CN" sz="2000" dirty="0">
                <a:latin typeface="微软雅黑" pitchFamily="34" charset="-122"/>
                <a:ea typeface="微软雅黑" pitchFamily="34" charset="-122"/>
              </a:rPr>
              <a:t>用耳机收听，所需功率很小，本机采用了简单的晶体管放大电路，</a:t>
            </a:r>
            <a:r>
              <a:rPr lang="en-US" altLang="zh-CN" sz="2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脚输出的音频信号经电位器</a:t>
            </a:r>
            <a:r>
              <a:rPr lang="en-US" altLang="zh-CN" sz="2000" dirty="0" err="1">
                <a:latin typeface="微软雅黑" pitchFamily="34" charset="-122"/>
                <a:ea typeface="微软雅黑" pitchFamily="34" charset="-122"/>
              </a:rPr>
              <a:t>Rp</a:t>
            </a:r>
            <a:r>
              <a:rPr lang="zh-CN" altLang="zh-CN" sz="2000" dirty="0">
                <a:latin typeface="微软雅黑" pitchFamily="34" charset="-122"/>
                <a:ea typeface="微软雅黑" pitchFamily="34" charset="-122"/>
              </a:rPr>
              <a:t>调节电量后，由</a:t>
            </a:r>
            <a:r>
              <a:rPr lang="en-US" altLang="zh-CN" sz="2000" dirty="0">
                <a:latin typeface="微软雅黑" pitchFamily="34" charset="-122"/>
                <a:ea typeface="微软雅黑" pitchFamily="34" charset="-122"/>
              </a:rPr>
              <a:t>V</a:t>
            </a:r>
            <a:r>
              <a:rPr lang="en-US" altLang="zh-CN" sz="2000" baseline="-25000" dirty="0">
                <a:latin typeface="微软雅黑" pitchFamily="34" charset="-122"/>
                <a:ea typeface="微软雅黑" pitchFamily="34" charset="-122"/>
              </a:rPr>
              <a:t>3</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V</a:t>
            </a:r>
            <a:r>
              <a:rPr lang="en-US" altLang="zh-CN" sz="2000" baseline="-25000" dirty="0">
                <a:latin typeface="微软雅黑" pitchFamily="34" charset="-122"/>
                <a:ea typeface="微软雅黑" pitchFamily="34" charset="-122"/>
              </a:rPr>
              <a:t>4</a:t>
            </a:r>
            <a:r>
              <a:rPr lang="zh-CN" altLang="zh-CN" sz="2000" dirty="0">
                <a:latin typeface="微软雅黑" pitchFamily="34" charset="-122"/>
                <a:ea typeface="微软雅黑" pitchFamily="34" charset="-122"/>
              </a:rPr>
              <a:t>组成复合管甲类放大。</a:t>
            </a:r>
            <a:r>
              <a:rPr lang="en-US" altLang="zh-CN" sz="2000" dirty="0">
                <a:latin typeface="微软雅黑" pitchFamily="34" charset="-122"/>
                <a:ea typeface="微软雅黑" pitchFamily="34" charset="-122"/>
              </a:rPr>
              <a:t>R</a:t>
            </a:r>
            <a:r>
              <a:rPr lang="en-US" altLang="zh-CN" sz="2000" baseline="-25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和</a:t>
            </a:r>
            <a:r>
              <a:rPr lang="en-US" altLang="zh-CN" sz="2000" dirty="0">
                <a:latin typeface="微软雅黑" pitchFamily="34" charset="-122"/>
                <a:ea typeface="微软雅黑" pitchFamily="34" charset="-122"/>
              </a:rPr>
              <a:t>C</a:t>
            </a:r>
            <a:r>
              <a:rPr lang="en-US" altLang="zh-CN" sz="2000" baseline="-25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组成音频输出负载，线圈</a:t>
            </a:r>
            <a:r>
              <a:rPr lang="en-US" altLang="zh-CN" sz="2000" dirty="0">
                <a:latin typeface="微软雅黑" pitchFamily="34" charset="-122"/>
                <a:ea typeface="微软雅黑" pitchFamily="34" charset="-122"/>
              </a:rPr>
              <a:t>L</a:t>
            </a:r>
            <a:r>
              <a:rPr lang="en-US" altLang="zh-CN" sz="2000" baseline="-25000" dirty="0">
                <a:latin typeface="微软雅黑" pitchFamily="34" charset="-122"/>
                <a:ea typeface="微软雅黑" pitchFamily="34" charset="-122"/>
              </a:rPr>
              <a:t>1</a:t>
            </a:r>
            <a:r>
              <a:rPr lang="zh-CN" altLang="zh-CN" sz="2000" dirty="0">
                <a:latin typeface="微软雅黑" pitchFamily="34" charset="-122"/>
                <a:ea typeface="微软雅黑" pitchFamily="34" charset="-122"/>
              </a:rPr>
              <a:t>和</a:t>
            </a:r>
            <a:r>
              <a:rPr lang="en-US" altLang="zh-CN" sz="2000" dirty="0">
                <a:latin typeface="微软雅黑" pitchFamily="34" charset="-122"/>
                <a:ea typeface="微软雅黑" pitchFamily="34" charset="-122"/>
              </a:rPr>
              <a:t>L</a:t>
            </a:r>
            <a:r>
              <a:rPr lang="en-US" altLang="zh-CN" sz="2000" baseline="-25000" dirty="0">
                <a:latin typeface="微软雅黑" pitchFamily="34" charset="-122"/>
                <a:ea typeface="微软雅黑" pitchFamily="34" charset="-122"/>
              </a:rPr>
              <a:t>2</a:t>
            </a:r>
            <a:r>
              <a:rPr lang="zh-CN" altLang="zh-CN" sz="2000" dirty="0">
                <a:latin typeface="微软雅黑" pitchFamily="34" charset="-122"/>
                <a:ea typeface="微软雅黑" pitchFamily="34" charset="-122"/>
              </a:rPr>
              <a:t>为射频与音频隔离线圈。这种电路耗电大小与有无广播信号以及音量大小关系不大，不收听时要关断电源。</a:t>
            </a:r>
          </a:p>
        </p:txBody>
      </p:sp>
      <p:pic>
        <p:nvPicPr>
          <p:cNvPr id="9"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5519" y="1871154"/>
            <a:ext cx="4444176" cy="4006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14"/>
          <p:cNvSpPr>
            <a:spLocks noChangeArrowheads="1"/>
          </p:cNvSpPr>
          <p:nvPr/>
        </p:nvSpPr>
        <p:spPr bwMode="auto">
          <a:xfrm>
            <a:off x="2699792" y="5949280"/>
            <a:ext cx="76438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CN" dirty="0" smtClean="0">
                <a:latin typeface="微软雅黑" pitchFamily="34" charset="-122"/>
                <a:ea typeface="微软雅黑" pitchFamily="34" charset="-122"/>
              </a:rPr>
              <a:t>FM</a:t>
            </a:r>
            <a:r>
              <a:rPr lang="zh-CN" altLang="en-US" dirty="0" smtClean="0">
                <a:latin typeface="微软雅黑" pitchFamily="34" charset="-122"/>
                <a:ea typeface="微软雅黑" pitchFamily="34" charset="-122"/>
              </a:rPr>
              <a:t>收音机电路原理图</a:t>
            </a:r>
            <a:endParaRPr lang="zh-CN" altLang="en-US" dirty="0">
              <a:latin typeface="微软雅黑" pitchFamily="34" charset="-122"/>
              <a:ea typeface="微软雅黑" pitchFamily="34" charset="-122"/>
            </a:endParaRPr>
          </a:p>
        </p:txBody>
      </p:sp>
      <p:sp>
        <p:nvSpPr>
          <p:cNvPr id="11" name="Rectangle 2"/>
          <p:cNvSpPr>
            <a:spLocks noChangeArrowheads="1"/>
          </p:cNvSpPr>
          <p:nvPr/>
        </p:nvSpPr>
        <p:spPr bwMode="auto">
          <a:xfrm>
            <a:off x="694662" y="1257602"/>
            <a:ext cx="236517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a:t>
            </a:r>
            <a:r>
              <a:rPr lang="zh-CN" altLang="en-US" sz="2400" b="1" dirty="0" smtClean="0">
                <a:solidFill>
                  <a:schemeClr val="tx1"/>
                </a:solidFill>
                <a:latin typeface="微软雅黑" pitchFamily="34" charset="-122"/>
                <a:ea typeface="微软雅黑" pitchFamily="34" charset="-122"/>
              </a:rPr>
              <a:t>电路原理图</a:t>
            </a:r>
            <a:endParaRPr lang="zh-CN" altLang="en-US" sz="2400" b="1" dirty="0">
              <a:solidFill>
                <a:schemeClr val="tx1"/>
              </a:solidFill>
              <a:latin typeface="微软雅黑" pitchFamily="34" charset="-122"/>
              <a:ea typeface="微软雅黑" pitchFamily="34" charset="-122"/>
            </a:endParaRPr>
          </a:p>
        </p:txBody>
      </p:sp>
      <p:sp>
        <p:nvSpPr>
          <p:cNvPr id="12"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4178936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432435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矩形 16"/>
          <p:cNvSpPr>
            <a:spLocks noChangeArrowheads="1"/>
          </p:cNvSpPr>
          <p:nvPr/>
        </p:nvSpPr>
        <p:spPr bwMode="auto">
          <a:xfrm>
            <a:off x="2921548" y="5462680"/>
            <a:ext cx="34499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a</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SMT </a:t>
            </a:r>
            <a:r>
              <a:rPr lang="zh-CN" altLang="zh-CN" dirty="0">
                <a:latin typeface="微软雅黑" pitchFamily="34" charset="-122"/>
                <a:ea typeface="微软雅黑" pitchFamily="34" charset="-122"/>
              </a:rPr>
              <a:t>安装 （</a:t>
            </a:r>
            <a:r>
              <a:rPr lang="en-US" altLang="zh-CN" dirty="0">
                <a:latin typeface="微软雅黑" pitchFamily="34" charset="-122"/>
                <a:ea typeface="微软雅黑" pitchFamily="34" charset="-122"/>
              </a:rPr>
              <a:t>b</a:t>
            </a:r>
            <a:r>
              <a:rPr lang="zh-CN" altLang="zh-CN" dirty="0">
                <a:latin typeface="微软雅黑" pitchFamily="34" charset="-122"/>
                <a:ea typeface="微软雅黑" pitchFamily="34" charset="-122"/>
              </a:rPr>
              <a:t>）</a:t>
            </a:r>
            <a:r>
              <a:rPr lang="en-US" altLang="zh-CN" dirty="0">
                <a:latin typeface="微软雅黑" pitchFamily="34" charset="-122"/>
                <a:ea typeface="微软雅黑" pitchFamily="34" charset="-122"/>
              </a:rPr>
              <a:t>THT </a:t>
            </a:r>
            <a:r>
              <a:rPr lang="zh-CN" altLang="zh-CN" dirty="0">
                <a:latin typeface="微软雅黑" pitchFamily="34" charset="-122"/>
                <a:ea typeface="微软雅黑" pitchFamily="34" charset="-122"/>
              </a:rPr>
              <a:t>安装</a:t>
            </a:r>
            <a:endParaRPr lang="zh-CN" altLang="en-US" dirty="0">
              <a:latin typeface="微软雅黑" pitchFamily="34" charset="-122"/>
              <a:ea typeface="微软雅黑" pitchFamily="34" charset="-122"/>
            </a:endParaRPr>
          </a:p>
        </p:txBody>
      </p:sp>
      <p:sp>
        <p:nvSpPr>
          <p:cNvPr id="13" name="矩形 16"/>
          <p:cNvSpPr>
            <a:spLocks noChangeArrowheads="1"/>
          </p:cNvSpPr>
          <p:nvPr/>
        </p:nvSpPr>
        <p:spPr bwMode="auto">
          <a:xfrm>
            <a:off x="2979256" y="5886944"/>
            <a:ext cx="31854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印刷电路板安装元器件明细图</a:t>
            </a:r>
            <a:endParaRPr lang="zh-CN" altLang="en-US" dirty="0">
              <a:ea typeface="微软雅黑" pitchFamily="34" charset="-122"/>
            </a:endParaRPr>
          </a:p>
        </p:txBody>
      </p:sp>
      <p:sp>
        <p:nvSpPr>
          <p:cNvPr id="8" name="Rectangle 2"/>
          <p:cNvSpPr>
            <a:spLocks noChangeArrowheads="1"/>
          </p:cNvSpPr>
          <p:nvPr/>
        </p:nvSpPr>
        <p:spPr bwMode="auto">
          <a:xfrm>
            <a:off x="694662" y="1257602"/>
            <a:ext cx="2365170"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a:solidFill>
                  <a:schemeClr val="tx1"/>
                </a:solidFill>
                <a:latin typeface="微软雅黑" pitchFamily="34" charset="-122"/>
                <a:ea typeface="微软雅黑" pitchFamily="34" charset="-122"/>
              </a:rPr>
              <a:t>2. </a:t>
            </a:r>
            <a:r>
              <a:rPr lang="zh-CN" altLang="en-US" sz="2400" b="1" dirty="0">
                <a:solidFill>
                  <a:schemeClr val="tx1"/>
                </a:solidFill>
                <a:latin typeface="微软雅黑" pitchFamily="34" charset="-122"/>
                <a:ea typeface="微软雅黑" pitchFamily="34" charset="-122"/>
              </a:rPr>
              <a:t>电路安装图</a:t>
            </a:r>
          </a:p>
        </p:txBody>
      </p:sp>
      <p:sp>
        <p:nvSpPr>
          <p:cNvPr id="9"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744779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694662" y="1257602"/>
            <a:ext cx="5821554"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3. SMT</a:t>
            </a:r>
            <a:r>
              <a:rPr lang="zh-CN" altLang="en-US" sz="2400" b="1" dirty="0" smtClean="0">
                <a:solidFill>
                  <a:schemeClr val="tx1"/>
                </a:solidFill>
                <a:latin typeface="微软雅黑" pitchFamily="34" charset="-122"/>
                <a:ea typeface="微软雅黑" pitchFamily="34" charset="-122"/>
              </a:rPr>
              <a:t>电调谐</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收音机的安装流程说明</a:t>
            </a:r>
            <a:endParaRPr lang="zh-CN" altLang="en-US" sz="2400" b="1" dirty="0">
              <a:solidFill>
                <a:schemeClr val="tx1"/>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587" y="2132856"/>
            <a:ext cx="4554637" cy="323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14"/>
          <p:cNvSpPr>
            <a:spLocks noChangeArrowheads="1"/>
          </p:cNvSpPr>
          <p:nvPr/>
        </p:nvSpPr>
        <p:spPr bwMode="auto">
          <a:xfrm>
            <a:off x="2452417" y="5594881"/>
            <a:ext cx="45079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latin typeface="微软雅黑" pitchFamily="34" charset="-122"/>
                <a:ea typeface="微软雅黑" pitchFamily="34" charset="-122"/>
              </a:rPr>
              <a:t> SMT </a:t>
            </a:r>
            <a:r>
              <a:rPr lang="zh-CN" altLang="zh-CN" dirty="0">
                <a:latin typeface="微软雅黑" pitchFamily="34" charset="-122"/>
                <a:ea typeface="微软雅黑" pitchFamily="34" charset="-122"/>
              </a:rPr>
              <a:t>电调谐</a:t>
            </a:r>
            <a:r>
              <a:rPr lang="en-US" altLang="zh-CN" dirty="0">
                <a:latin typeface="微软雅黑" pitchFamily="34" charset="-122"/>
                <a:ea typeface="微软雅黑" pitchFamily="34" charset="-122"/>
              </a:rPr>
              <a:t> FM </a:t>
            </a:r>
            <a:r>
              <a:rPr lang="zh-CN" altLang="zh-CN" dirty="0">
                <a:latin typeface="微软雅黑" pitchFamily="34" charset="-122"/>
                <a:ea typeface="微软雅黑" pitchFamily="34" charset="-122"/>
              </a:rPr>
              <a:t>收音机产品装配工艺流程</a:t>
            </a:r>
            <a:endParaRPr lang="zh-CN" altLang="en-US" dirty="0">
              <a:latin typeface="微软雅黑" pitchFamily="34" charset="-122"/>
              <a:ea typeface="微软雅黑" pitchFamily="34" charset="-122"/>
            </a:endParaRPr>
          </a:p>
        </p:txBody>
      </p:sp>
      <p:sp>
        <p:nvSpPr>
          <p:cNvPr id="10" name="AutoShape 8"/>
          <p:cNvSpPr>
            <a:spLocks noChangeArrowheads="1"/>
          </p:cNvSpPr>
          <p:nvPr/>
        </p:nvSpPr>
        <p:spPr bwMode="gray">
          <a:xfrm>
            <a:off x="2142156" y="620688"/>
            <a:ext cx="451807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六</a:t>
            </a:r>
            <a:r>
              <a:rPr lang="zh-CN" altLang="en-US" sz="2400" b="1" dirty="0" smtClean="0">
                <a:solidFill>
                  <a:schemeClr val="tx1"/>
                </a:solidFill>
                <a:latin typeface="微软雅黑" pitchFamily="34" charset="-122"/>
                <a:ea typeface="微软雅黑" pitchFamily="34" charset="-122"/>
              </a:rPr>
              <a:t>、</a:t>
            </a:r>
            <a:r>
              <a:rPr lang="en-US" altLang="zh-CN" sz="2400" b="1" dirty="0">
                <a:latin typeface="微软雅黑" pitchFamily="34" charset="-122"/>
                <a:ea typeface="微软雅黑" pitchFamily="34" charset="-122"/>
              </a:rPr>
              <a:t>FM</a:t>
            </a:r>
            <a:r>
              <a:rPr lang="zh-CN" altLang="en-US" sz="2400" b="1" dirty="0">
                <a:latin typeface="微软雅黑" pitchFamily="34" charset="-122"/>
                <a:ea typeface="微软雅黑" pitchFamily="34" charset="-122"/>
              </a:rPr>
              <a:t>调频收音机的分析</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3632445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1"/>
          <p:cNvSpPr>
            <a:spLocks noGrp="1"/>
          </p:cNvSpPr>
          <p:nvPr>
            <p:ph type="title" idx="4294967295"/>
          </p:nvPr>
        </p:nvSpPr>
        <p:spPr>
          <a:xfrm>
            <a:off x="611560" y="1700808"/>
            <a:ext cx="3034680" cy="779934"/>
          </a:xfrm>
          <a:prstGeom prst="rect">
            <a:avLst/>
          </a:prstGeom>
        </p:spPr>
        <p:txBody>
          <a:bodyPr/>
          <a:lstStyle/>
          <a:p>
            <a:r>
              <a:rPr lang="zh-CN" altLang="en-US" sz="2400" b="1" dirty="0" smtClean="0">
                <a:latin typeface="微软雅黑" pitchFamily="34" charset="-122"/>
                <a:ea typeface="微软雅黑" pitchFamily="34" charset="-122"/>
              </a:rPr>
              <a:t>主要步骤：</a:t>
            </a:r>
            <a:endParaRPr lang="zh-CN" altLang="en-US" sz="2400" b="1" dirty="0">
              <a:latin typeface="微软雅黑" pitchFamily="34" charset="-122"/>
              <a:ea typeface="微软雅黑" pitchFamily="34" charset="-122"/>
            </a:endParaRPr>
          </a:p>
        </p:txBody>
      </p:sp>
      <p:sp>
        <p:nvSpPr>
          <p:cNvPr id="11" name="内容占位符 2"/>
          <p:cNvSpPr>
            <a:spLocks noGrp="1"/>
          </p:cNvSpPr>
          <p:nvPr>
            <p:ph idx="4294967295"/>
          </p:nvPr>
        </p:nvSpPr>
        <p:spPr>
          <a:xfrm>
            <a:off x="2051720" y="2060848"/>
            <a:ext cx="5842992" cy="3510061"/>
          </a:xfrm>
          <a:prstGeom prst="rect">
            <a:avLst/>
          </a:prstGeom>
        </p:spPr>
        <p:txBody>
          <a:bodyPr/>
          <a:lstStyle/>
          <a:p>
            <a:pPr>
              <a:buClr>
                <a:schemeClr val="accent1">
                  <a:lumMod val="75000"/>
                </a:schemeClr>
              </a:buClr>
              <a:buFont typeface="Wingdings" pitchFamily="2" charset="2"/>
              <a:buChar char="u"/>
            </a:pPr>
            <a:r>
              <a:rPr lang="zh-CN" altLang="en-US" sz="2400" dirty="0" smtClean="0">
                <a:latin typeface="微软雅黑" pitchFamily="34" charset="-122"/>
                <a:ea typeface="微软雅黑" pitchFamily="34" charset="-122"/>
              </a:rPr>
              <a:t>工具的准备</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zh-CN" altLang="en-US" sz="2400" dirty="0" smtClean="0">
                <a:latin typeface="微软雅黑" pitchFamily="34" charset="-122"/>
                <a:ea typeface="微软雅黑" pitchFamily="34" charset="-122"/>
              </a:rPr>
              <a:t>元器件的识别与检测</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收音机的装焊</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zh-CN" altLang="en-US" sz="2400" dirty="0" smtClean="0">
                <a:latin typeface="微软雅黑" pitchFamily="34" charset="-122"/>
                <a:ea typeface="微软雅黑" pitchFamily="34" charset="-122"/>
              </a:rPr>
              <a:t>清洗</a:t>
            </a:r>
            <a:r>
              <a:rPr lang="en-US" altLang="zh-CN" sz="2400" dirty="0" smtClean="0">
                <a:latin typeface="微软雅黑" pitchFamily="34" charset="-122"/>
                <a:ea typeface="微软雅黑" pitchFamily="34" charset="-122"/>
              </a:rPr>
              <a:t>PCB</a:t>
            </a:r>
            <a:r>
              <a:rPr lang="zh-CN" altLang="en-US" sz="2400" dirty="0" smtClean="0">
                <a:latin typeface="微软雅黑" pitchFamily="34" charset="-122"/>
                <a:ea typeface="微软雅黑" pitchFamily="34" charset="-122"/>
              </a:rPr>
              <a:t>板</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收音机整机调试</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收音机整机总装</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收音机整机检查，交付产品</a:t>
            </a: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endParaRPr lang="en-US" altLang="zh-CN" sz="2400" dirty="0" smtClean="0">
              <a:latin typeface="微软雅黑" pitchFamily="34" charset="-122"/>
              <a:ea typeface="微软雅黑" pitchFamily="34" charset="-122"/>
            </a:endParaRPr>
          </a:p>
          <a:p>
            <a:pPr>
              <a:buClr>
                <a:schemeClr val="accent1">
                  <a:lumMod val="75000"/>
                </a:schemeClr>
              </a:buClr>
              <a:buFont typeface="Wingdings" pitchFamily="2" charset="2"/>
              <a:buChar char="u"/>
            </a:pPr>
            <a:endParaRPr lang="zh-CN" altLang="en-US" sz="2400" dirty="0">
              <a:latin typeface="微软雅黑" pitchFamily="34" charset="-122"/>
              <a:ea typeface="微软雅黑" pitchFamily="34" charset="-122"/>
            </a:endParaRPr>
          </a:p>
        </p:txBody>
      </p:sp>
      <p:sp>
        <p:nvSpPr>
          <p:cNvPr id="5"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项目实施</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42369036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3059956" y="620688"/>
            <a:ext cx="324023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一、工具的准备</a:t>
            </a:r>
            <a:endParaRPr lang="en-US" altLang="zh-CN" sz="2400" b="1" dirty="0">
              <a:latin typeface="微软雅黑" pitchFamily="34" charset="-122"/>
              <a:ea typeface="微软雅黑" pitchFamily="34" charset="-122"/>
            </a:endParaRPr>
          </a:p>
        </p:txBody>
      </p:sp>
      <p:sp>
        <p:nvSpPr>
          <p:cNvPr id="10" name="Rectangle 16"/>
          <p:cNvSpPr>
            <a:spLocks noChangeArrowheads="1"/>
          </p:cNvSpPr>
          <p:nvPr/>
        </p:nvSpPr>
        <p:spPr bwMode="auto">
          <a:xfrm>
            <a:off x="206309" y="1296710"/>
            <a:ext cx="8501062" cy="2400657"/>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b="1" dirty="0">
                <a:latin typeface="微软雅黑" pitchFamily="34" charset="-122"/>
                <a:ea typeface="微软雅黑" pitchFamily="34" charset="-122"/>
                <a:cs typeface="Times New Roman" pitchFamily="18" charset="0"/>
              </a:rPr>
              <a:t>   1</a:t>
            </a:r>
            <a:r>
              <a:rPr lang="zh-CN" altLang="en-US" sz="2000" b="1" dirty="0">
                <a:latin typeface="微软雅黑" pitchFamily="34" charset="-122"/>
                <a:ea typeface="微软雅黑" pitchFamily="34" charset="-122"/>
                <a:cs typeface="Times New Roman" pitchFamily="18" charset="0"/>
              </a:rPr>
              <a:t>、</a:t>
            </a:r>
            <a:r>
              <a:rPr lang="zh-CN" altLang="en-US" sz="2000" dirty="0">
                <a:latin typeface="微软雅黑" pitchFamily="34" charset="-122"/>
                <a:ea typeface="微软雅黑" pitchFamily="34" charset="-122"/>
                <a:cs typeface="宋体" pitchFamily="2" charset="-122"/>
              </a:rPr>
              <a:t>在实训前准备好完成任务的工具，除了一般实训需要的装接、焊接工具外，还需要准备用来手工贴片的焊接工具，如真空吸笔、无铅焊台、恒温焊台以及一些焊接辅助工具。</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a:latin typeface="微软雅黑" pitchFamily="34" charset="-122"/>
                <a:ea typeface="微软雅黑" pitchFamily="34" charset="-122"/>
                <a:cs typeface="Times New Roman" pitchFamily="18" charset="0"/>
              </a:rPr>
              <a:t>   2</a:t>
            </a:r>
            <a:r>
              <a:rPr lang="zh-CN" altLang="en-US" sz="2000" b="1" dirty="0">
                <a:latin typeface="微软雅黑" pitchFamily="34" charset="-122"/>
                <a:ea typeface="微软雅黑" pitchFamily="34" charset="-122"/>
                <a:cs typeface="Times New Roman" pitchFamily="18" charset="0"/>
              </a:rPr>
              <a:t>、</a:t>
            </a:r>
            <a:r>
              <a:rPr lang="zh-CN" altLang="en-US" sz="2000" dirty="0">
                <a:latin typeface="微软雅黑" pitchFamily="34" charset="-122"/>
                <a:ea typeface="微软雅黑" pitchFamily="34" charset="-122"/>
                <a:cs typeface="宋体" pitchFamily="2" charset="-122"/>
              </a:rPr>
              <a:t>对烙铁头进行处理烙铁头的好坏直接影响焊接质量，焊接前要使烙铁头光泽，以保证焊出来的焊点美观且质量可靠。</a:t>
            </a:r>
            <a:r>
              <a:rPr lang="zh-CN" altLang="en-US" sz="2000" dirty="0">
                <a:latin typeface="微软雅黑" pitchFamily="34" charset="-122"/>
                <a:ea typeface="微软雅黑" pitchFamily="34" charset="-122"/>
              </a:rPr>
              <a:t> </a:t>
            </a:r>
          </a:p>
        </p:txBody>
      </p:sp>
      <p:pic>
        <p:nvPicPr>
          <p:cNvPr id="11" name="图片 5" descr="IMG_0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498" y="3932485"/>
            <a:ext cx="2352675"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6" descr="IMG_00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685" y="3932485"/>
            <a:ext cx="242887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3" descr="IMG_0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861048"/>
            <a:ext cx="2249488"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4"/>
          <p:cNvSpPr>
            <a:spLocks noChangeArrowheads="1"/>
          </p:cNvSpPr>
          <p:nvPr/>
        </p:nvSpPr>
        <p:spPr bwMode="auto">
          <a:xfrm>
            <a:off x="3565188" y="5888524"/>
            <a:ext cx="20313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烙铁头的处理过程</a:t>
            </a:r>
            <a:endParaRPr lang="zh-CN" altLang="en-US" dirty="0">
              <a:ea typeface="微软雅黑" pitchFamily="34" charset="-122"/>
            </a:endParaRPr>
          </a:p>
        </p:txBody>
      </p:sp>
    </p:spTree>
    <p:extLst>
      <p:ext uri="{BB962C8B-B14F-4D97-AF65-F5344CB8AC3E}">
        <p14:creationId xmlns:p14="http://schemas.microsoft.com/office/powerpoint/2010/main" val="4115834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358180"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二</a:t>
            </a:r>
            <a:r>
              <a:rPr lang="zh-CN" altLang="en-US" sz="2400" b="1" dirty="0" smtClean="0">
                <a:solidFill>
                  <a:schemeClr val="tx1"/>
                </a:solidFill>
                <a:latin typeface="微软雅黑" pitchFamily="34" charset="-122"/>
                <a:ea typeface="微软雅黑" pitchFamily="34" charset="-122"/>
              </a:rPr>
              <a:t>、元器件的识别与检测</a:t>
            </a:r>
            <a:endParaRPr lang="en-US" altLang="zh-CN" sz="2400" b="1" dirty="0">
              <a:latin typeface="微软雅黑" pitchFamily="34" charset="-122"/>
              <a:ea typeface="微软雅黑" pitchFamily="34" charset="-122"/>
            </a:endParaRPr>
          </a:p>
        </p:txBody>
      </p:sp>
      <p:sp>
        <p:nvSpPr>
          <p:cNvPr id="5" name="矩形 13"/>
          <p:cNvSpPr>
            <a:spLocks noChangeArrowheads="1"/>
          </p:cNvSpPr>
          <p:nvPr/>
        </p:nvSpPr>
        <p:spPr bwMode="auto">
          <a:xfrm>
            <a:off x="755576" y="1916832"/>
            <a:ext cx="324036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AutoNum type="arabicPeriod"/>
            </a:pPr>
            <a:r>
              <a:rPr lang="zh-CN" altLang="zh-CN" sz="2000" dirty="0" smtClean="0">
                <a:latin typeface="微软雅黑" pitchFamily="34" charset="-122"/>
                <a:ea typeface="微软雅黑" pitchFamily="34" charset="-122"/>
              </a:rPr>
              <a:t>检查</a:t>
            </a:r>
            <a:r>
              <a:rPr lang="zh-CN" altLang="zh-CN" sz="2000" dirty="0">
                <a:latin typeface="微软雅黑" pitchFamily="34" charset="-122"/>
                <a:ea typeface="微软雅黑" pitchFamily="34" charset="-122"/>
              </a:rPr>
              <a:t>印制电路板</a:t>
            </a:r>
            <a:r>
              <a:rPr lang="zh-CN" altLang="zh-CN"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pPr marL="342900" indent="-342900">
              <a:buAutoNum type="arabicPeriod"/>
            </a:pPr>
            <a:endParaRPr lang="en-US" altLang="zh-CN" sz="2000" dirty="0">
              <a:latin typeface="微软雅黑" pitchFamily="34" charset="-122"/>
              <a:ea typeface="微软雅黑" pitchFamily="34" charset="-122"/>
            </a:endParaRPr>
          </a:p>
          <a:p>
            <a:pPr marL="342900" indent="-342900">
              <a:buFontTx/>
              <a:buAutoNum type="arabicPeriod"/>
            </a:pPr>
            <a:r>
              <a:rPr lang="zh-CN" altLang="zh-CN" sz="2000" dirty="0">
                <a:latin typeface="微软雅黑" pitchFamily="34" charset="-122"/>
                <a:ea typeface="微软雅黑" pitchFamily="34" charset="-122"/>
              </a:rPr>
              <a:t>按材料清单检查元器件品种规格及</a:t>
            </a:r>
            <a:r>
              <a:rPr lang="zh-CN" altLang="zh-CN" sz="2000" dirty="0" smtClean="0">
                <a:latin typeface="微软雅黑" pitchFamily="34" charset="-122"/>
                <a:ea typeface="微软雅黑" pitchFamily="34" charset="-122"/>
              </a:rPr>
              <a:t>数量</a:t>
            </a:r>
            <a:r>
              <a:rPr lang="zh-CN" altLang="en-US" sz="2000" dirty="0" smtClean="0">
                <a:latin typeface="微软雅黑" pitchFamily="34" charset="-122"/>
                <a:ea typeface="微软雅黑" pitchFamily="34" charset="-122"/>
              </a:rPr>
              <a:t>，并检查产品外壳有无缺陷或有无外观破损，以及其耳机质量。</a:t>
            </a:r>
            <a:endParaRPr lang="en-US" altLang="zh-CN" sz="2000" dirty="0" smtClean="0">
              <a:latin typeface="微软雅黑" pitchFamily="34" charset="-122"/>
              <a:ea typeface="微软雅黑" pitchFamily="34" charset="-122"/>
            </a:endParaRPr>
          </a:p>
          <a:p>
            <a:pPr marL="342900" indent="-342900">
              <a:buFontTx/>
              <a:buAutoNum type="arabicPeriod"/>
            </a:pPr>
            <a:endParaRPr lang="en-US" altLang="zh-CN" sz="2000" dirty="0">
              <a:latin typeface="微软雅黑" pitchFamily="34" charset="-122"/>
              <a:ea typeface="微软雅黑" pitchFamily="34" charset="-122"/>
            </a:endParaRPr>
          </a:p>
          <a:p>
            <a:pPr marL="342900" indent="-342900">
              <a:buFontTx/>
              <a:buAutoNum type="arabicPeriod"/>
            </a:pPr>
            <a:r>
              <a:rPr lang="zh-CN" altLang="zh-CN" sz="2000" dirty="0">
                <a:latin typeface="微软雅黑" pitchFamily="34" charset="-122"/>
                <a:ea typeface="微软雅黑" pitchFamily="34" charset="-122"/>
              </a:rPr>
              <a:t>用万用表检测电位器</a:t>
            </a:r>
            <a:r>
              <a:rPr lang="en-US" altLang="zh-CN" sz="2000" dirty="0">
                <a:latin typeface="微软雅黑" pitchFamily="34" charset="-122"/>
                <a:ea typeface="微软雅黑" pitchFamily="34" charset="-122"/>
              </a:rPr>
              <a:t> LED</a:t>
            </a:r>
            <a:r>
              <a:rPr lang="zh-CN" altLang="zh-CN" sz="2000" dirty="0">
                <a:latin typeface="微软雅黑" pitchFamily="34" charset="-122"/>
                <a:ea typeface="微软雅黑" pitchFamily="34" charset="-122"/>
              </a:rPr>
              <a:t>，线圈，电解电容，插座，开关等</a:t>
            </a:r>
            <a:r>
              <a:rPr lang="en-US" altLang="zh-CN" sz="2000" dirty="0">
                <a:latin typeface="微软雅黑" pitchFamily="34" charset="-122"/>
                <a:ea typeface="微软雅黑" pitchFamily="34" charset="-122"/>
              </a:rPr>
              <a:t> THT </a:t>
            </a:r>
            <a:r>
              <a:rPr lang="zh-CN" altLang="zh-CN" sz="2000" dirty="0">
                <a:latin typeface="微软雅黑" pitchFamily="34" charset="-122"/>
                <a:ea typeface="微软雅黑" pitchFamily="34" charset="-122"/>
              </a:rPr>
              <a:t>元器件质量</a:t>
            </a:r>
            <a:endParaRPr lang="zh-CN" altLang="en-US" sz="2000" dirty="0">
              <a:latin typeface="微软雅黑" pitchFamily="34" charset="-122"/>
              <a:ea typeface="微软雅黑" pitchFamily="34" charset="-122"/>
            </a:endParaRPr>
          </a:p>
          <a:p>
            <a:endParaRPr lang="zh-CN" altLang="en-US" sz="2000" dirty="0">
              <a:latin typeface="微软雅黑" pitchFamily="34" charset="-122"/>
              <a:ea typeface="微软雅黑" pitchFamily="34" charset="-122"/>
            </a:endParaRPr>
          </a:p>
        </p:txBody>
      </p:sp>
      <p:pic>
        <p:nvPicPr>
          <p:cNvPr id="6"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844824"/>
            <a:ext cx="318135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5580112" y="5373216"/>
            <a:ext cx="23871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dirty="0">
                <a:latin typeface="微软雅黑" pitchFamily="34" charset="-122"/>
                <a:ea typeface="微软雅黑" pitchFamily="34" charset="-122"/>
              </a:rPr>
              <a:t>SMT </a:t>
            </a:r>
            <a:r>
              <a:rPr lang="zh-CN" altLang="zh-CN" dirty="0">
                <a:latin typeface="微软雅黑" pitchFamily="34" charset="-122"/>
                <a:ea typeface="微软雅黑" pitchFamily="34" charset="-122"/>
              </a:rPr>
              <a:t>电调谐</a:t>
            </a:r>
            <a:r>
              <a:rPr lang="en-US" altLang="zh-CN" dirty="0">
                <a:latin typeface="微软雅黑" pitchFamily="34" charset="-122"/>
                <a:ea typeface="微软雅黑" pitchFamily="34" charset="-122"/>
              </a:rPr>
              <a:t> FM </a:t>
            </a:r>
            <a:r>
              <a:rPr lang="zh-CN" altLang="zh-CN" dirty="0" smtClean="0">
                <a:latin typeface="微软雅黑" pitchFamily="34" charset="-122"/>
                <a:ea typeface="微软雅黑" pitchFamily="34" charset="-122"/>
              </a:rPr>
              <a:t>收音</a:t>
            </a:r>
            <a:endParaRPr lang="en-US" altLang="zh-CN" dirty="0" smtClean="0">
              <a:latin typeface="微软雅黑" pitchFamily="34" charset="-122"/>
              <a:ea typeface="微软雅黑" pitchFamily="34" charset="-122"/>
            </a:endParaRPr>
          </a:p>
          <a:p>
            <a:r>
              <a:rPr lang="zh-CN" altLang="zh-CN" dirty="0" smtClean="0">
                <a:latin typeface="微软雅黑" pitchFamily="34" charset="-122"/>
                <a:ea typeface="微软雅黑" pitchFamily="34" charset="-122"/>
              </a:rPr>
              <a:t>机</a:t>
            </a:r>
            <a:r>
              <a:rPr lang="zh-CN" altLang="zh-CN" dirty="0">
                <a:latin typeface="微软雅黑" pitchFamily="34" charset="-122"/>
                <a:ea typeface="微软雅黑" pitchFamily="34" charset="-122"/>
              </a:rPr>
              <a:t>产品</a:t>
            </a:r>
            <a:r>
              <a:rPr lang="en-US" altLang="zh-CN" dirty="0">
                <a:latin typeface="微软雅黑" pitchFamily="34" charset="-122"/>
                <a:ea typeface="微软雅黑" pitchFamily="34" charset="-122"/>
              </a:rPr>
              <a:t> </a:t>
            </a:r>
            <a:r>
              <a:rPr lang="en-US" altLang="zh-CN" dirty="0" smtClean="0">
                <a:latin typeface="微软雅黑" pitchFamily="34" charset="-122"/>
                <a:ea typeface="微软雅黑" pitchFamily="34" charset="-122"/>
              </a:rPr>
              <a:t>PCB </a:t>
            </a:r>
            <a:r>
              <a:rPr lang="zh-CN" altLang="en-US" dirty="0" smtClean="0">
                <a:latin typeface="微软雅黑" pitchFamily="34" charset="-122"/>
                <a:ea typeface="微软雅黑" pitchFamily="34" charset="-122"/>
              </a:rPr>
              <a:t>板的检查</a:t>
            </a:r>
            <a:endParaRPr lang="zh-CN" altLang="en-US" dirty="0">
              <a:latin typeface="微软雅黑" pitchFamily="34" charset="-122"/>
              <a:ea typeface="微软雅黑" pitchFamily="34" charset="-122"/>
            </a:endParaRPr>
          </a:p>
        </p:txBody>
      </p:sp>
      <p:cxnSp>
        <p:nvCxnSpPr>
          <p:cNvPr id="3" name="直接连接符 2"/>
          <p:cNvCxnSpPr/>
          <p:nvPr/>
        </p:nvCxnSpPr>
        <p:spPr>
          <a:xfrm>
            <a:off x="4572000" y="2060848"/>
            <a:ext cx="0" cy="3672408"/>
          </a:xfrm>
          <a:prstGeom prst="line">
            <a:avLst/>
          </a:prstGeom>
          <a:ln>
            <a:solidFill>
              <a:schemeClr val="accent4">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0891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718220" y="620688"/>
            <a:ext cx="394201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三、</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收音机的装焊</a:t>
            </a:r>
            <a:endParaRPr lang="en-US" altLang="zh-CN" sz="2400" b="1" dirty="0">
              <a:latin typeface="微软雅黑" pitchFamily="34" charset="-122"/>
              <a:ea typeface="微软雅黑" pitchFamily="34" charset="-122"/>
            </a:endParaRPr>
          </a:p>
        </p:txBody>
      </p:sp>
      <p:sp>
        <p:nvSpPr>
          <p:cNvPr id="9" name="Rectangle 18"/>
          <p:cNvSpPr>
            <a:spLocks noChangeArrowheads="1"/>
          </p:cNvSpPr>
          <p:nvPr/>
        </p:nvSpPr>
        <p:spPr bwMode="auto">
          <a:xfrm>
            <a:off x="536575" y="1546773"/>
            <a:ext cx="8286750" cy="502939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b="1" dirty="0" smtClean="0">
                <a:latin typeface="微软雅黑" pitchFamily="34" charset="-122"/>
                <a:ea typeface="微软雅黑" pitchFamily="34" charset="-122"/>
                <a:cs typeface="Times New Roman" pitchFamily="18" charset="0"/>
              </a:rPr>
              <a:t>1. </a:t>
            </a:r>
            <a:r>
              <a:rPr lang="zh-CN" altLang="en-US" dirty="0" smtClean="0">
                <a:latin typeface="微软雅黑" pitchFamily="34" charset="-122"/>
                <a:ea typeface="微软雅黑" pitchFamily="34" charset="-122"/>
                <a:cs typeface="宋体" pitchFamily="2" charset="-122"/>
              </a:rPr>
              <a:t>根据</a:t>
            </a:r>
            <a:r>
              <a:rPr lang="zh-CN" altLang="en-US" dirty="0">
                <a:latin typeface="微软雅黑" pitchFamily="34" charset="-122"/>
                <a:ea typeface="微软雅黑" pitchFamily="34" charset="-122"/>
                <a:cs typeface="宋体" pitchFamily="2" charset="-122"/>
              </a:rPr>
              <a:t>电路板中元件的安装孔距对元件引脚进行整形。</a:t>
            </a:r>
            <a:endParaRPr lang="en-US" altLang="zh-CN" dirty="0">
              <a:latin typeface="微软雅黑" pitchFamily="34" charset="-122"/>
              <a:ea typeface="微软雅黑" pitchFamily="34" charset="-122"/>
              <a:cs typeface="宋体" pitchFamily="2" charset="-122"/>
            </a:endParaRPr>
          </a:p>
          <a:p>
            <a:pPr eaLnBrk="0" hangingPunct="0">
              <a:lnSpc>
                <a:spcPct val="150000"/>
              </a:lnSpc>
              <a:defRPr/>
            </a:pPr>
            <a:r>
              <a:rPr lang="en-US" altLang="zh-CN" dirty="0" smtClean="0">
                <a:latin typeface="微软雅黑" pitchFamily="34" charset="-122"/>
                <a:ea typeface="微软雅黑" pitchFamily="34" charset="-122"/>
                <a:cs typeface="宋体" pitchFamily="2" charset="-122"/>
              </a:rPr>
              <a:t>2. </a:t>
            </a:r>
            <a:r>
              <a:rPr lang="zh-CN" altLang="en-US" dirty="0" smtClean="0">
                <a:latin typeface="微软雅黑" pitchFamily="34" charset="-122"/>
                <a:ea typeface="微软雅黑" pitchFamily="34" charset="-122"/>
                <a:cs typeface="宋体" pitchFamily="2" charset="-122"/>
              </a:rPr>
              <a:t>对 </a:t>
            </a:r>
            <a:r>
              <a:rPr lang="en-US" altLang="zh-CN" dirty="0">
                <a:latin typeface="微软雅黑" pitchFamily="34" charset="-122"/>
                <a:ea typeface="微软雅黑" pitchFamily="34" charset="-122"/>
                <a:cs typeface="宋体" pitchFamily="2" charset="-122"/>
              </a:rPr>
              <a:t>SMT </a:t>
            </a:r>
            <a:r>
              <a:rPr lang="zh-CN" altLang="en-US" dirty="0">
                <a:latin typeface="微软雅黑" pitchFamily="34" charset="-122"/>
                <a:ea typeface="微软雅黑" pitchFamily="34" charset="-122"/>
                <a:cs typeface="宋体" pitchFamily="2" charset="-122"/>
              </a:rPr>
              <a:t>元器件焊点进行检查，元件焊端面预加焊锡，然后按照</a:t>
            </a:r>
            <a:r>
              <a:rPr lang="zh-CN" altLang="en-US" i="1" dirty="0">
                <a:latin typeface="微软雅黑" pitchFamily="34" charset="-122"/>
                <a:ea typeface="微软雅黑" pitchFamily="34" charset="-122"/>
                <a:cs typeface="Times New Roman" pitchFamily="18" charset="0"/>
              </a:rPr>
              <a:t> </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a:t>
            </a:r>
            <a:r>
              <a:rPr lang="en-US" altLang="zh-CN" i="1" dirty="0">
                <a:latin typeface="微软雅黑" pitchFamily="34" charset="-122"/>
                <a:ea typeface="微软雅黑" pitchFamily="34" charset="-122"/>
                <a:cs typeface="Times New Roman" pitchFamily="18" charset="0"/>
              </a:rPr>
              <a:t>R</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2 /</a:t>
            </a:r>
            <a:r>
              <a:rPr lang="en-US" altLang="zh-CN" i="1" dirty="0">
                <a:latin typeface="微软雅黑" pitchFamily="34" charset="-122"/>
                <a:ea typeface="微软雅黑" pitchFamily="34" charset="-122"/>
                <a:cs typeface="Times New Roman" pitchFamily="18" charset="0"/>
              </a:rPr>
              <a:t>R</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3/</a:t>
            </a:r>
            <a:r>
              <a:rPr lang="en-US" altLang="zh-CN" i="1" dirty="0">
                <a:latin typeface="微软雅黑" pitchFamily="34" charset="-122"/>
                <a:ea typeface="微软雅黑" pitchFamily="34" charset="-122"/>
                <a:cs typeface="Times New Roman" pitchFamily="18" charset="0"/>
              </a:rPr>
              <a:t>V</a:t>
            </a: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4/</a:t>
            </a:r>
            <a:r>
              <a:rPr lang="en-US" altLang="zh-CN" i="1" dirty="0">
                <a:latin typeface="微软雅黑" pitchFamily="34" charset="-122"/>
                <a:ea typeface="微软雅黑" pitchFamily="34" charset="-122"/>
                <a:cs typeface="Times New Roman" pitchFamily="18" charset="0"/>
              </a:rPr>
              <a:t>V</a:t>
            </a:r>
            <a:r>
              <a:rPr lang="en-US" altLang="zh-CN" dirty="0">
                <a:latin typeface="微软雅黑" pitchFamily="34" charset="-122"/>
                <a:ea typeface="微软雅黑" pitchFamily="34" charset="-122"/>
                <a:cs typeface="宋体" pitchFamily="2" charset="-122"/>
              </a:rPr>
              <a:t>4</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5/</a:t>
            </a:r>
            <a:r>
              <a:rPr lang="en-US" altLang="zh-CN" i="1" dirty="0">
                <a:latin typeface="微软雅黑" pitchFamily="34" charset="-122"/>
                <a:ea typeface="微软雅黑" pitchFamily="34" charset="-122"/>
                <a:cs typeface="Times New Roman" pitchFamily="18" charset="0"/>
              </a:rPr>
              <a:t>R</a:t>
            </a: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6/</a:t>
            </a:r>
            <a:r>
              <a:rPr lang="en-US" altLang="zh-CN" i="1" dirty="0">
                <a:latin typeface="微软雅黑" pitchFamily="34" charset="-122"/>
                <a:ea typeface="微软雅黑" pitchFamily="34" charset="-122"/>
                <a:cs typeface="Times New Roman" pitchFamily="18" charset="0"/>
              </a:rPr>
              <a:t>SC</a:t>
            </a:r>
            <a:r>
              <a:rPr lang="en-US" altLang="zh-CN" dirty="0">
                <a:latin typeface="微软雅黑" pitchFamily="34" charset="-122"/>
                <a:ea typeface="微软雅黑" pitchFamily="34" charset="-122"/>
                <a:cs typeface="宋体" pitchFamily="2" charset="-122"/>
              </a:rPr>
              <a:t>1088</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7</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8/</a:t>
            </a:r>
            <a:r>
              <a:rPr lang="en-US" altLang="zh-CN" i="1" dirty="0">
                <a:latin typeface="微软雅黑" pitchFamily="34" charset="-122"/>
                <a:ea typeface="微软雅黑" pitchFamily="34" charset="-122"/>
                <a:cs typeface="Times New Roman" pitchFamily="18" charset="0"/>
              </a:rPr>
              <a:t>R</a:t>
            </a:r>
            <a:r>
              <a:rPr lang="en-US" altLang="zh-CN" dirty="0">
                <a:latin typeface="微软雅黑" pitchFamily="34" charset="-122"/>
                <a:ea typeface="微软雅黑" pitchFamily="34" charset="-122"/>
                <a:cs typeface="宋体" pitchFamily="2" charset="-122"/>
              </a:rPr>
              <a:t>4</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9</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10</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11</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12</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13</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14</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15</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16 </a:t>
            </a:r>
            <a:r>
              <a:rPr lang="zh-CN" altLang="en-US" dirty="0">
                <a:latin typeface="微软雅黑" pitchFamily="34" charset="-122"/>
                <a:ea typeface="微软雅黑" pitchFamily="34" charset="-122"/>
                <a:cs typeface="宋体" pitchFamily="2" charset="-122"/>
              </a:rPr>
              <a:t>的顺序进行焊接</a:t>
            </a:r>
            <a:r>
              <a:rPr lang="zh-CN" altLang="en-US" dirty="0" smtClean="0">
                <a:latin typeface="微软雅黑" pitchFamily="34" charset="-122"/>
                <a:ea typeface="微软雅黑" pitchFamily="34" charset="-122"/>
                <a:cs typeface="宋体" pitchFamily="2" charset="-122"/>
              </a:rPr>
              <a:t>。</a:t>
            </a:r>
            <a:endParaRPr lang="en-US" altLang="zh-CN" dirty="0" smtClean="0">
              <a:latin typeface="微软雅黑" pitchFamily="34" charset="-122"/>
              <a:ea typeface="微软雅黑" pitchFamily="34" charset="-122"/>
              <a:cs typeface="宋体" pitchFamily="2" charset="-122"/>
            </a:endParaRPr>
          </a:p>
          <a:p>
            <a:pPr eaLnBrk="0" hangingPunct="0">
              <a:lnSpc>
                <a:spcPct val="150000"/>
              </a:lnSpc>
              <a:defRPr/>
            </a:pPr>
            <a:r>
              <a:rPr lang="en-US" altLang="zh-CN" b="1" dirty="0" smtClean="0">
                <a:latin typeface="微软雅黑" pitchFamily="34" charset="-122"/>
                <a:ea typeface="微软雅黑" pitchFamily="34" charset="-122"/>
                <a:cs typeface="Times New Roman" pitchFamily="18" charset="0"/>
              </a:rPr>
              <a:t>3. </a:t>
            </a:r>
            <a:r>
              <a:rPr lang="zh-CN" altLang="en-US" dirty="0" smtClean="0">
                <a:latin typeface="微软雅黑" pitchFamily="34" charset="-122"/>
                <a:ea typeface="微软雅黑" pitchFamily="34" charset="-122"/>
                <a:cs typeface="宋体" pitchFamily="2" charset="-122"/>
              </a:rPr>
              <a:t>检查</a:t>
            </a:r>
            <a:r>
              <a:rPr lang="zh-CN" altLang="en-US" dirty="0">
                <a:latin typeface="微软雅黑" pitchFamily="34" charset="-122"/>
                <a:ea typeface="微软雅黑" pitchFamily="34" charset="-122"/>
                <a:cs typeface="宋体" pitchFamily="2" charset="-122"/>
              </a:rPr>
              <a:t>手工焊接好的元器件的数量及其所在</a:t>
            </a:r>
            <a:r>
              <a:rPr lang="zh-CN" altLang="en-US" dirty="0" smtClean="0">
                <a:latin typeface="微软雅黑" pitchFamily="34" charset="-122"/>
                <a:ea typeface="微软雅黑" pitchFamily="34" charset="-122"/>
                <a:cs typeface="宋体" pitchFamily="2" charset="-122"/>
              </a:rPr>
              <a:t>位置</a:t>
            </a:r>
            <a:endParaRPr lang="zh-CN" altLang="en-US" dirty="0">
              <a:latin typeface="微软雅黑" pitchFamily="34" charset="-122"/>
              <a:ea typeface="微软雅黑" pitchFamily="34" charset="-122"/>
            </a:endParaRPr>
          </a:p>
          <a:p>
            <a:pPr eaLnBrk="0" hangingPunct="0">
              <a:lnSpc>
                <a:spcPct val="150000"/>
              </a:lnSpc>
              <a:defRPr/>
            </a:pPr>
            <a:r>
              <a:rPr lang="en-US" altLang="zh-CN" b="1" dirty="0" smtClean="0">
                <a:latin typeface="微软雅黑" pitchFamily="34" charset="-122"/>
                <a:ea typeface="微软雅黑" pitchFamily="34" charset="-122"/>
                <a:cs typeface="Times New Roman" pitchFamily="18" charset="0"/>
              </a:rPr>
              <a:t>4. </a:t>
            </a:r>
            <a:r>
              <a:rPr lang="zh-CN" altLang="en-US" dirty="0" smtClean="0">
                <a:latin typeface="微软雅黑" pitchFamily="34" charset="-122"/>
                <a:ea typeface="微软雅黑" pitchFamily="34" charset="-122"/>
                <a:cs typeface="宋体" pitchFamily="2" charset="-122"/>
              </a:rPr>
              <a:t>检查 </a:t>
            </a:r>
            <a:r>
              <a:rPr lang="en-US" altLang="zh-CN" dirty="0">
                <a:latin typeface="微软雅黑" pitchFamily="34" charset="-122"/>
                <a:ea typeface="微软雅黑" pitchFamily="34" charset="-122"/>
                <a:cs typeface="宋体" pitchFamily="2" charset="-122"/>
              </a:rPr>
              <a:t>SMT </a:t>
            </a:r>
            <a:r>
              <a:rPr lang="zh-CN" altLang="en-US" dirty="0">
                <a:latin typeface="微软雅黑" pitchFamily="34" charset="-122"/>
                <a:ea typeface="微软雅黑" pitchFamily="34" charset="-122"/>
                <a:cs typeface="宋体" pitchFamily="2" charset="-122"/>
              </a:rPr>
              <a:t>元器件焊接质量并对其进行修整。如检查发现部分元器件焊错或焊反，用相关的设备对元器件时行拆焊后，再进行补焊修整。</a:t>
            </a:r>
            <a:endParaRPr lang="zh-CN" altLang="en-US" dirty="0">
              <a:latin typeface="微软雅黑" pitchFamily="34" charset="-122"/>
              <a:ea typeface="微软雅黑" pitchFamily="34" charset="-122"/>
            </a:endParaRPr>
          </a:p>
          <a:p>
            <a:pPr eaLnBrk="0" hangingPunct="0">
              <a:lnSpc>
                <a:spcPct val="150000"/>
              </a:lnSpc>
              <a:defRPr/>
            </a:pPr>
            <a:r>
              <a:rPr lang="en-US" altLang="zh-CN" b="1" dirty="0" smtClean="0">
                <a:latin typeface="微软雅黑" pitchFamily="34" charset="-122"/>
                <a:ea typeface="微软雅黑" pitchFamily="34" charset="-122"/>
                <a:cs typeface="Times New Roman" pitchFamily="18" charset="0"/>
              </a:rPr>
              <a:t>5. </a:t>
            </a:r>
            <a:r>
              <a:rPr lang="zh-CN" altLang="en-US" dirty="0" smtClean="0">
                <a:latin typeface="微软雅黑" pitchFamily="34" charset="-122"/>
                <a:ea typeface="微软雅黑" pitchFamily="34" charset="-122"/>
                <a:cs typeface="宋体" pitchFamily="2" charset="-122"/>
              </a:rPr>
              <a:t>把 </a:t>
            </a:r>
            <a:r>
              <a:rPr lang="en-US" altLang="zh-CN" dirty="0">
                <a:latin typeface="微软雅黑" pitchFamily="34" charset="-122"/>
                <a:ea typeface="微软雅黑" pitchFamily="34" charset="-122"/>
                <a:cs typeface="宋体" pitchFamily="2" charset="-122"/>
              </a:rPr>
              <a:t>THT </a:t>
            </a:r>
            <a:r>
              <a:rPr lang="zh-CN" altLang="en-US" dirty="0">
                <a:latin typeface="微软雅黑" pitchFamily="34" charset="-122"/>
                <a:ea typeface="微软雅黑" pitchFamily="34" charset="-122"/>
                <a:cs typeface="宋体" pitchFamily="2" charset="-122"/>
              </a:rPr>
              <a:t>元 器 件 按 照</a:t>
            </a:r>
            <a:r>
              <a:rPr lang="zh-CN" altLang="en-US" i="1" dirty="0">
                <a:latin typeface="微软雅黑" pitchFamily="34" charset="-122"/>
                <a:ea typeface="微软雅黑" pitchFamily="34" charset="-122"/>
                <a:cs typeface="Times New Roman" pitchFamily="18" charset="0"/>
              </a:rPr>
              <a:t> </a:t>
            </a:r>
            <a:r>
              <a:rPr lang="en-US" altLang="zh-CN" i="1" dirty="0" err="1">
                <a:latin typeface="微软雅黑" pitchFamily="34" charset="-122"/>
                <a:ea typeface="微软雅黑" pitchFamily="34" charset="-122"/>
                <a:cs typeface="Times New Roman" pitchFamily="18" charset="0"/>
              </a:rPr>
              <a:t>Rp</a:t>
            </a:r>
            <a:r>
              <a:rPr lang="zh-CN" altLang="en-US" dirty="0">
                <a:latin typeface="微软雅黑" pitchFamily="34" charset="-122"/>
                <a:ea typeface="微软雅黑" pitchFamily="34" charset="-122"/>
                <a:cs typeface="宋体" pitchFamily="2" charset="-122"/>
              </a:rPr>
              <a:t>、</a:t>
            </a:r>
            <a:r>
              <a:rPr lang="en-US" altLang="zh-CN" i="1" dirty="0" err="1">
                <a:latin typeface="微软雅黑" pitchFamily="34" charset="-122"/>
                <a:ea typeface="微软雅黑" pitchFamily="34" charset="-122"/>
                <a:cs typeface="Times New Roman" pitchFamily="18" charset="0"/>
              </a:rPr>
              <a:t>Xs</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S</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S</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J</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J</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V</a:t>
            </a:r>
            <a:r>
              <a:rPr lang="en-US" altLang="zh-CN" dirty="0">
                <a:latin typeface="微软雅黑" pitchFamily="34" charset="-122"/>
                <a:ea typeface="微软雅黑" pitchFamily="34" charset="-122"/>
                <a:cs typeface="宋体" pitchFamily="2" charset="-122"/>
              </a:rPr>
              <a:t>1</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R</a:t>
            </a:r>
            <a:r>
              <a:rPr lang="en-US" altLang="zh-CN" dirty="0">
                <a:latin typeface="微软雅黑" pitchFamily="34" charset="-122"/>
                <a:ea typeface="微软雅黑" pitchFamily="34" charset="-122"/>
                <a:cs typeface="宋体" pitchFamily="2" charset="-122"/>
              </a:rPr>
              <a:t>5</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17</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19</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L</a:t>
            </a:r>
            <a:r>
              <a:rPr lang="en-US" altLang="zh-CN" dirty="0">
                <a:latin typeface="微软雅黑" pitchFamily="34" charset="-122"/>
                <a:ea typeface="微软雅黑" pitchFamily="34" charset="-122"/>
                <a:cs typeface="宋体" pitchFamily="2" charset="-122"/>
              </a:rPr>
              <a:t>1 </a:t>
            </a:r>
            <a:r>
              <a:rPr lang="zh-CN" altLang="en-US" dirty="0">
                <a:latin typeface="微软雅黑" pitchFamily="34" charset="-122"/>
                <a:ea typeface="微软雅黑" pitchFamily="34" charset="-122"/>
                <a:cs typeface="宋体" pitchFamily="2" charset="-122"/>
              </a:rPr>
              <a:t>～</a:t>
            </a:r>
            <a:r>
              <a:rPr lang="zh-CN" altLang="en-US" i="1" dirty="0">
                <a:latin typeface="微软雅黑" pitchFamily="34" charset="-122"/>
                <a:ea typeface="微软雅黑" pitchFamily="34" charset="-122"/>
                <a:cs typeface="Times New Roman" pitchFamily="18" charset="0"/>
              </a:rPr>
              <a:t> </a:t>
            </a:r>
            <a:r>
              <a:rPr lang="en-US" altLang="zh-CN" i="1" dirty="0">
                <a:latin typeface="微软雅黑" pitchFamily="34" charset="-122"/>
                <a:ea typeface="微软雅黑" pitchFamily="34" charset="-122"/>
                <a:cs typeface="Times New Roman" pitchFamily="18" charset="0"/>
              </a:rPr>
              <a:t>L</a:t>
            </a:r>
            <a:r>
              <a:rPr lang="en-US" altLang="zh-CN" dirty="0">
                <a:latin typeface="微软雅黑" pitchFamily="34" charset="-122"/>
                <a:ea typeface="微软雅黑" pitchFamily="34" charset="-122"/>
                <a:cs typeface="宋体" pitchFamily="2" charset="-122"/>
              </a:rPr>
              <a:t>4</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C</a:t>
            </a:r>
            <a:r>
              <a:rPr lang="en-US" altLang="zh-CN" dirty="0">
                <a:latin typeface="微软雅黑" pitchFamily="34" charset="-122"/>
                <a:ea typeface="微软雅黑" pitchFamily="34" charset="-122"/>
                <a:cs typeface="宋体" pitchFamily="2" charset="-122"/>
              </a:rPr>
              <a:t>18</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V</a:t>
            </a:r>
            <a:r>
              <a:rPr lang="en-US" altLang="zh-CN" dirty="0">
                <a:latin typeface="微软雅黑" pitchFamily="34" charset="-122"/>
                <a:ea typeface="微软雅黑" pitchFamily="34" charset="-122"/>
                <a:cs typeface="宋体" pitchFamily="2" charset="-122"/>
              </a:rPr>
              <a:t>2</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J</a:t>
            </a:r>
            <a:r>
              <a:rPr lang="en-US" altLang="zh-CN" dirty="0">
                <a:latin typeface="微软雅黑" pitchFamily="34" charset="-122"/>
                <a:ea typeface="微软雅黑" pitchFamily="34" charset="-122"/>
                <a:cs typeface="宋体" pitchFamily="2" charset="-122"/>
              </a:rPr>
              <a:t>3</a:t>
            </a:r>
            <a:r>
              <a:rPr lang="zh-CN" altLang="en-US" dirty="0">
                <a:latin typeface="微软雅黑" pitchFamily="34" charset="-122"/>
                <a:ea typeface="微软雅黑" pitchFamily="34" charset="-122"/>
                <a:cs typeface="宋体" pitchFamily="2" charset="-122"/>
              </a:rPr>
              <a:t>、</a:t>
            </a:r>
            <a:r>
              <a:rPr lang="en-US" altLang="zh-CN" i="1" dirty="0">
                <a:latin typeface="微软雅黑" pitchFamily="34" charset="-122"/>
                <a:ea typeface="微软雅黑" pitchFamily="34" charset="-122"/>
                <a:cs typeface="Times New Roman" pitchFamily="18" charset="0"/>
              </a:rPr>
              <a:t>J</a:t>
            </a:r>
            <a:r>
              <a:rPr lang="en-US" altLang="zh-CN" dirty="0">
                <a:latin typeface="微软雅黑" pitchFamily="34" charset="-122"/>
                <a:ea typeface="微软雅黑" pitchFamily="34" charset="-122"/>
                <a:cs typeface="宋体" pitchFamily="2" charset="-122"/>
              </a:rPr>
              <a:t>4 </a:t>
            </a:r>
            <a:r>
              <a:rPr lang="zh-CN" altLang="en-US" dirty="0">
                <a:latin typeface="微软雅黑" pitchFamily="34" charset="-122"/>
                <a:ea typeface="微软雅黑" pitchFamily="34" charset="-122"/>
                <a:cs typeface="宋体" pitchFamily="2" charset="-122"/>
              </a:rPr>
              <a:t>的顺序安装焊接在 </a:t>
            </a:r>
            <a:r>
              <a:rPr lang="en-US" altLang="zh-CN" dirty="0">
                <a:latin typeface="微软雅黑" pitchFamily="34" charset="-122"/>
                <a:ea typeface="微软雅黑" pitchFamily="34" charset="-122"/>
                <a:cs typeface="宋体" pitchFamily="2" charset="-122"/>
              </a:rPr>
              <a:t>PCB </a:t>
            </a:r>
            <a:r>
              <a:rPr lang="zh-CN" altLang="en-US" dirty="0">
                <a:latin typeface="微软雅黑" pitchFamily="34" charset="-122"/>
                <a:ea typeface="微软雅黑" pitchFamily="34" charset="-122"/>
                <a:cs typeface="宋体" pitchFamily="2" charset="-122"/>
              </a:rPr>
              <a:t>板上。然后用尖嘴钳给已焊好的 </a:t>
            </a:r>
            <a:r>
              <a:rPr lang="en-US" altLang="zh-CN" dirty="0">
                <a:latin typeface="微软雅黑" pitchFamily="34" charset="-122"/>
                <a:ea typeface="微软雅黑" pitchFamily="34" charset="-122"/>
                <a:cs typeface="宋体" pitchFamily="2" charset="-122"/>
              </a:rPr>
              <a:t>THT </a:t>
            </a:r>
            <a:r>
              <a:rPr lang="zh-CN" altLang="en-US" dirty="0">
                <a:latin typeface="微软雅黑" pitchFamily="34" charset="-122"/>
                <a:ea typeface="微软雅黑" pitchFamily="34" charset="-122"/>
                <a:cs typeface="宋体" pitchFamily="2" charset="-122"/>
              </a:rPr>
              <a:t>元器件剪脚。</a:t>
            </a:r>
            <a:r>
              <a:rPr lang="zh-CN" altLang="en-US" dirty="0">
                <a:latin typeface="微软雅黑" pitchFamily="34" charset="-122"/>
                <a:ea typeface="微软雅黑" pitchFamily="34" charset="-122"/>
              </a:rPr>
              <a:t> </a:t>
            </a:r>
          </a:p>
          <a:p>
            <a:pPr eaLnBrk="0" hangingPunct="0">
              <a:lnSpc>
                <a:spcPct val="150000"/>
              </a:lnSpc>
              <a:defRPr/>
            </a:pPr>
            <a:r>
              <a:rPr lang="zh-CN" altLang="en-US" dirty="0" smtClean="0">
                <a:latin typeface="微软雅黑" pitchFamily="34" charset="-122"/>
                <a:ea typeface="微软雅黑" pitchFamily="34" charset="-122"/>
              </a:rPr>
              <a:t> </a:t>
            </a:r>
            <a:endParaRPr lang="zh-CN" altLang="en-US" dirty="0">
              <a:latin typeface="微软雅黑" pitchFamily="34" charset="-122"/>
              <a:ea typeface="微软雅黑" pitchFamily="34" charset="-122"/>
            </a:endParaRPr>
          </a:p>
          <a:p>
            <a:pPr eaLnBrk="0" hangingPunct="0">
              <a:lnSpc>
                <a:spcPct val="150000"/>
              </a:lnSpc>
              <a:defRPr/>
            </a:pPr>
            <a:endParaRPr lang="en-US" altLang="zh-CN" dirty="0">
              <a:latin typeface="微软雅黑" pitchFamily="34" charset="-122"/>
              <a:ea typeface="微软雅黑" pitchFamily="34" charset="-122"/>
            </a:endParaRPr>
          </a:p>
        </p:txBody>
      </p:sp>
    </p:spTree>
    <p:extLst>
      <p:ext uri="{BB962C8B-B14F-4D97-AF65-F5344CB8AC3E}">
        <p14:creationId xmlns:p14="http://schemas.microsoft.com/office/powerpoint/2010/main" val="3291660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p:cNvPicPr>
            <a:picLocks noChangeAspect="1" noChangeArrowheads="1"/>
          </p:cNvPicPr>
          <p:nvPr/>
        </p:nvPicPr>
        <p:blipFill>
          <a:blip r:embed="rId2"/>
          <a:srcRect/>
          <a:stretch>
            <a:fillRect/>
          </a:stretch>
        </p:blipFill>
        <p:spPr bwMode="auto">
          <a:xfrm>
            <a:off x="1187624" y="1207130"/>
            <a:ext cx="1786690" cy="2485395"/>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2" name="Picture 17"/>
          <p:cNvPicPr>
            <a:picLocks noChangeAspect="1" noChangeArrowheads="1"/>
          </p:cNvPicPr>
          <p:nvPr/>
        </p:nvPicPr>
        <p:blipFill>
          <a:blip r:embed="rId3"/>
          <a:srcRect/>
          <a:stretch>
            <a:fillRect/>
          </a:stretch>
        </p:blipFill>
        <p:spPr bwMode="auto">
          <a:xfrm>
            <a:off x="3563888" y="1239013"/>
            <a:ext cx="1861258" cy="2453512"/>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13" name="Picture 18"/>
          <p:cNvPicPr>
            <a:picLocks noChangeAspect="1" noChangeArrowheads="1"/>
          </p:cNvPicPr>
          <p:nvPr/>
        </p:nvPicPr>
        <p:blipFill>
          <a:blip r:embed="rId4"/>
          <a:srcRect/>
          <a:stretch>
            <a:fillRect/>
          </a:stretch>
        </p:blipFill>
        <p:spPr bwMode="auto">
          <a:xfrm>
            <a:off x="6011862" y="1223947"/>
            <a:ext cx="2001387" cy="2468578"/>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14" name="矩形 16"/>
          <p:cNvSpPr>
            <a:spLocks noChangeArrowheads="1"/>
          </p:cNvSpPr>
          <p:nvPr/>
        </p:nvSpPr>
        <p:spPr bwMode="auto">
          <a:xfrm>
            <a:off x="1500045" y="3889177"/>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itchFamily="34" charset="-122"/>
                <a:ea typeface="微软雅黑" pitchFamily="34" charset="-122"/>
              </a:rPr>
              <a:t>电子管收音机</a:t>
            </a:r>
          </a:p>
        </p:txBody>
      </p:sp>
      <p:sp>
        <p:nvSpPr>
          <p:cNvPr id="15" name="矩形 17"/>
          <p:cNvSpPr>
            <a:spLocks noChangeArrowheads="1"/>
          </p:cNvSpPr>
          <p:nvPr/>
        </p:nvSpPr>
        <p:spPr bwMode="auto">
          <a:xfrm>
            <a:off x="4017962" y="3889177"/>
            <a:ext cx="14157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dirty="0">
                <a:latin typeface="微软雅黑" pitchFamily="34" charset="-122"/>
                <a:ea typeface="微软雅黑" pitchFamily="34" charset="-122"/>
              </a:rPr>
              <a:t>晶体管收音机</a:t>
            </a:r>
          </a:p>
        </p:txBody>
      </p:sp>
      <p:sp>
        <p:nvSpPr>
          <p:cNvPr id="16" name="矩形 18"/>
          <p:cNvSpPr>
            <a:spLocks noChangeArrowheads="1"/>
          </p:cNvSpPr>
          <p:nvPr/>
        </p:nvSpPr>
        <p:spPr bwMode="auto">
          <a:xfrm>
            <a:off x="6011862" y="3830637"/>
            <a:ext cx="23145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600" dirty="0">
                <a:ea typeface="微软雅黑" pitchFamily="34" charset="-122"/>
              </a:rPr>
              <a:t>SMT </a:t>
            </a:r>
            <a:r>
              <a:rPr lang="zh-CN" altLang="en-US" sz="1600" dirty="0">
                <a:ea typeface="微软雅黑" pitchFamily="34" charset="-122"/>
              </a:rPr>
              <a:t>电调谐</a:t>
            </a:r>
            <a:r>
              <a:rPr lang="en-US" sz="1600" dirty="0">
                <a:ea typeface="微软雅黑" pitchFamily="34" charset="-122"/>
              </a:rPr>
              <a:t> </a:t>
            </a:r>
            <a:r>
              <a:rPr lang="en-US" altLang="zh-CN" sz="1600" dirty="0">
                <a:ea typeface="微软雅黑" pitchFamily="34" charset="-122"/>
              </a:rPr>
              <a:t>FM </a:t>
            </a:r>
            <a:r>
              <a:rPr lang="zh-CN" altLang="en-US" sz="1600" dirty="0">
                <a:ea typeface="微软雅黑" pitchFamily="34" charset="-122"/>
              </a:rPr>
              <a:t>收音机</a:t>
            </a:r>
          </a:p>
        </p:txBody>
      </p:sp>
      <p:sp>
        <p:nvSpPr>
          <p:cNvPr id="17" name="矩形 16"/>
          <p:cNvSpPr/>
          <p:nvPr/>
        </p:nvSpPr>
        <p:spPr>
          <a:xfrm>
            <a:off x="899318" y="4365104"/>
            <a:ext cx="7705725" cy="1938338"/>
          </a:xfrm>
          <a:prstGeom prst="rect">
            <a:avLst/>
          </a:prstGeom>
        </p:spPr>
        <p:txBody>
          <a:bodyPr>
            <a:spAutoFit/>
          </a:bodyPr>
          <a:lstStyle/>
          <a:p>
            <a:pPr>
              <a:defRPr/>
            </a:pPr>
            <a:r>
              <a:rPr lang="zh-CN" altLang="en-US" sz="2000" dirty="0">
                <a:latin typeface="微软雅黑" pitchFamily="34" charset="-122"/>
                <a:ea typeface="微软雅黑" pitchFamily="34" charset="-122"/>
              </a:rPr>
              <a:t>    收音机是接收广播电台发送的携带音频信息的无线电波，并从中还原出声音的装置。无线电广播有调幅（</a:t>
            </a:r>
            <a:r>
              <a:rPr lang="en-US" altLang="zh-CN" sz="2000" dirty="0">
                <a:latin typeface="微软雅黑" pitchFamily="34" charset="-122"/>
                <a:ea typeface="微软雅黑" pitchFamily="34" charset="-122"/>
              </a:rPr>
              <a:t>AM</a:t>
            </a:r>
            <a:r>
              <a:rPr lang="zh-CN" altLang="en-US" sz="2000" dirty="0">
                <a:latin typeface="微软雅黑" pitchFamily="34" charset="-122"/>
                <a:ea typeface="微软雅黑" pitchFamily="34" charset="-122"/>
              </a:rPr>
              <a:t>）广播、调频（</a:t>
            </a:r>
            <a:r>
              <a:rPr lang="en-US" altLang="zh-CN" sz="2000" dirty="0">
                <a:latin typeface="微软雅黑" pitchFamily="34" charset="-122"/>
                <a:ea typeface="微软雅黑" pitchFamily="34" charset="-122"/>
              </a:rPr>
              <a:t>FM</a:t>
            </a:r>
            <a:r>
              <a:rPr lang="zh-CN" altLang="en-US" sz="2000" dirty="0">
                <a:latin typeface="微软雅黑" pitchFamily="34" charset="-122"/>
                <a:ea typeface="微软雅黑" pitchFamily="34" charset="-122"/>
              </a:rPr>
              <a:t>）广播、调频立体声（</a:t>
            </a:r>
            <a:r>
              <a:rPr lang="en-US" altLang="zh-CN" sz="2000" dirty="0">
                <a:latin typeface="微软雅黑" pitchFamily="34" charset="-122"/>
                <a:ea typeface="微软雅黑" pitchFamily="34" charset="-122"/>
              </a:rPr>
              <a:t>FM STEREO</a:t>
            </a:r>
            <a:r>
              <a:rPr lang="zh-CN" altLang="en-US" sz="2000" dirty="0">
                <a:latin typeface="微软雅黑" pitchFamily="34" charset="-122"/>
                <a:ea typeface="微软雅黑" pitchFamily="34" charset="-122"/>
              </a:rPr>
              <a:t>）广播、数字音频广播（</a:t>
            </a:r>
            <a:r>
              <a:rPr lang="en-US" altLang="zh-CN" sz="2000" dirty="0">
                <a:latin typeface="微软雅黑" pitchFamily="34" charset="-122"/>
                <a:ea typeface="微软雅黑" pitchFamily="34" charset="-122"/>
              </a:rPr>
              <a:t>DAB</a:t>
            </a:r>
            <a:r>
              <a:rPr lang="zh-CN" altLang="en-US" sz="2000" dirty="0">
                <a:latin typeface="微软雅黑" pitchFamily="34" charset="-122"/>
                <a:ea typeface="微软雅黑" pitchFamily="34" charset="-122"/>
              </a:rPr>
              <a:t>）、数字广播（</a:t>
            </a:r>
            <a:r>
              <a:rPr lang="en-US" altLang="zh-CN" sz="2000" dirty="0">
                <a:latin typeface="微软雅黑" pitchFamily="34" charset="-122"/>
                <a:ea typeface="微软雅黑" pitchFamily="34" charset="-122"/>
              </a:rPr>
              <a:t>DRM</a:t>
            </a:r>
            <a:r>
              <a:rPr lang="zh-CN" altLang="en-US" sz="2000" dirty="0">
                <a:latin typeface="微软雅黑" pitchFamily="34" charset="-122"/>
                <a:ea typeface="微软雅黑" pitchFamily="34" charset="-122"/>
              </a:rPr>
              <a:t>））等无线电波，并从中还原出声音的装置。收音机的类型从矿石收音机、电子管收音机、晶体管收音机、集成电路收音机，到使用微电脑处理器的数字调谐收音机。</a:t>
            </a:r>
          </a:p>
        </p:txBody>
      </p:sp>
      <p:sp>
        <p:nvSpPr>
          <p:cNvPr id="10"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3078260" y="620688"/>
            <a:ext cx="322193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a:solidFill>
                  <a:schemeClr val="tx1"/>
                </a:solidFill>
                <a:latin typeface="微软雅黑" pitchFamily="34" charset="-122"/>
                <a:ea typeface="微软雅黑" pitchFamily="34" charset="-122"/>
              </a:rPr>
              <a:t>四</a:t>
            </a:r>
            <a:r>
              <a:rPr lang="zh-CN" altLang="en-US" sz="2400" b="1" dirty="0" smtClean="0">
                <a:solidFill>
                  <a:schemeClr val="tx1"/>
                </a:solidFill>
                <a:latin typeface="微软雅黑" pitchFamily="34" charset="-122"/>
                <a:ea typeface="微软雅黑" pitchFamily="34" charset="-122"/>
              </a:rPr>
              <a:t>、清洗</a:t>
            </a:r>
            <a:r>
              <a:rPr lang="en-US" altLang="zh-CN" sz="2400" b="1" dirty="0" smtClean="0">
                <a:solidFill>
                  <a:schemeClr val="tx1"/>
                </a:solidFill>
                <a:latin typeface="微软雅黑" pitchFamily="34" charset="-122"/>
                <a:ea typeface="微软雅黑" pitchFamily="34" charset="-122"/>
              </a:rPr>
              <a:t>PCB</a:t>
            </a:r>
            <a:r>
              <a:rPr lang="zh-CN" altLang="en-US" sz="2400" b="1" dirty="0" smtClean="0">
                <a:solidFill>
                  <a:schemeClr val="tx1"/>
                </a:solidFill>
                <a:latin typeface="微软雅黑" pitchFamily="34" charset="-122"/>
                <a:ea typeface="微软雅黑" pitchFamily="34" charset="-122"/>
              </a:rPr>
              <a:t>板</a:t>
            </a:r>
            <a:endParaRPr lang="en-US" altLang="zh-CN" sz="2400" b="1" dirty="0">
              <a:latin typeface="微软雅黑" pitchFamily="34" charset="-122"/>
              <a:ea typeface="微软雅黑" pitchFamily="34" charset="-122"/>
            </a:endParaRPr>
          </a:p>
        </p:txBody>
      </p:sp>
      <p:grpSp>
        <p:nvGrpSpPr>
          <p:cNvPr id="4" name="Group 1"/>
          <p:cNvGrpSpPr>
            <a:grpSpLocks/>
          </p:cNvGrpSpPr>
          <p:nvPr/>
        </p:nvGrpSpPr>
        <p:grpSpPr bwMode="auto">
          <a:xfrm>
            <a:off x="1310545" y="2388082"/>
            <a:ext cx="6357938" cy="2214562"/>
            <a:chOff x="1920" y="12687"/>
            <a:chExt cx="9117" cy="2745"/>
          </a:xfrm>
        </p:grpSpPr>
        <p:grpSp>
          <p:nvGrpSpPr>
            <p:cNvPr id="5" name="Group 2"/>
            <p:cNvGrpSpPr>
              <a:grpSpLocks/>
            </p:cNvGrpSpPr>
            <p:nvPr/>
          </p:nvGrpSpPr>
          <p:grpSpPr bwMode="auto">
            <a:xfrm>
              <a:off x="1920" y="13212"/>
              <a:ext cx="4389" cy="1821"/>
              <a:chOff x="1920" y="5964"/>
              <a:chExt cx="4389" cy="1821"/>
            </a:xfrm>
          </p:grpSpPr>
          <p:pic>
            <p:nvPicPr>
              <p:cNvPr id="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 y="5964"/>
                <a:ext cx="2842" cy="1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4"/>
              <p:cNvSpPr>
                <a:spLocks noChangeArrowheads="1"/>
              </p:cNvSpPr>
              <p:nvPr/>
            </p:nvSpPr>
            <p:spPr bwMode="auto">
              <a:xfrm>
                <a:off x="5003" y="6480"/>
                <a:ext cx="1306" cy="435"/>
              </a:xfrm>
              <a:prstGeom prst="rightArrow">
                <a:avLst>
                  <a:gd name="adj1" fmla="val 50000"/>
                  <a:gd name="adj2" fmla="val 75057"/>
                </a:avLst>
              </a:prstGeom>
              <a:solidFill>
                <a:srgbClr val="FFFFFF"/>
              </a:solidFill>
              <a:ln w="9525">
                <a:solidFill>
                  <a:srgbClr val="000000"/>
                </a:solidFill>
                <a:miter lim="800000"/>
                <a:headEnd/>
                <a:tailEnd/>
              </a:ln>
            </p:spPr>
            <p:txBody>
              <a:bodyPr/>
              <a:lstStyle/>
              <a:p>
                <a:endParaRPr lang="zh-CN" altLang="en-US" dirty="0">
                  <a:ea typeface="微软雅黑" pitchFamily="34" charset="-122"/>
                </a:endParaRPr>
              </a:p>
            </p:txBody>
          </p:sp>
        </p:grpSp>
        <p:pic>
          <p:nvPicPr>
            <p:cNvPr id="6" name="图片 6" descr="C:\Documents and Settings\Administrator\Local Settings\Temporary Internet Files\Content.Word\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0" y="12687"/>
              <a:ext cx="4617" cy="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矩形 14"/>
          <p:cNvSpPr>
            <a:spLocks noChangeArrowheads="1"/>
          </p:cNvSpPr>
          <p:nvPr/>
        </p:nvSpPr>
        <p:spPr bwMode="auto">
          <a:xfrm>
            <a:off x="971600" y="1484784"/>
            <a:ext cx="6912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zh-CN" sz="2000" dirty="0">
                <a:latin typeface="微软雅黑" pitchFamily="34" charset="-122"/>
                <a:ea typeface="微软雅黑" pitchFamily="34" charset="-122"/>
              </a:rPr>
              <a:t>用棉棒蘸取酒精、汽油或天那水溶液将</a:t>
            </a:r>
            <a:r>
              <a:rPr lang="en-US" altLang="zh-CN" sz="2000" dirty="0">
                <a:latin typeface="微软雅黑" pitchFamily="34" charset="-122"/>
                <a:ea typeface="微软雅黑" pitchFamily="34" charset="-122"/>
              </a:rPr>
              <a:t> PCB </a:t>
            </a:r>
            <a:r>
              <a:rPr lang="zh-CN" altLang="zh-CN" sz="2000" dirty="0">
                <a:latin typeface="微软雅黑" pitchFamily="34" charset="-122"/>
                <a:ea typeface="微软雅黑" pitchFamily="34" charset="-122"/>
              </a:rPr>
              <a:t>板清洗干净</a:t>
            </a:r>
            <a:r>
              <a:rPr lang="zh-CN" altLang="en-US" sz="2000" dirty="0">
                <a:latin typeface="微软雅黑" pitchFamily="34" charset="-122"/>
                <a:ea typeface="微软雅黑" pitchFamily="34" charset="-122"/>
              </a:rPr>
              <a:t>。</a:t>
            </a:r>
          </a:p>
        </p:txBody>
      </p:sp>
      <p:sp>
        <p:nvSpPr>
          <p:cNvPr id="12" name="矩形 14"/>
          <p:cNvSpPr>
            <a:spLocks noChangeArrowheads="1"/>
          </p:cNvSpPr>
          <p:nvPr/>
        </p:nvSpPr>
        <p:spPr bwMode="auto">
          <a:xfrm>
            <a:off x="2193303" y="4918450"/>
            <a:ext cx="6912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000" dirty="0" smtClean="0">
                <a:latin typeface="微软雅黑" pitchFamily="34" charset="-122"/>
                <a:ea typeface="微软雅黑" pitchFamily="34" charset="-122"/>
              </a:rPr>
              <a:t>酒精清洗焊好的</a:t>
            </a:r>
            <a:r>
              <a:rPr lang="en-US" altLang="zh-CN" sz="2000" dirty="0" smtClean="0">
                <a:latin typeface="微软雅黑" pitchFamily="34" charset="-122"/>
                <a:ea typeface="微软雅黑" pitchFamily="34" charset="-122"/>
              </a:rPr>
              <a:t>PCB</a:t>
            </a:r>
            <a:r>
              <a:rPr lang="zh-CN" altLang="en-US" sz="2000" dirty="0" smtClean="0">
                <a:latin typeface="微软雅黑" pitchFamily="34" charset="-122"/>
                <a:ea typeface="微软雅黑" pitchFamily="34" charset="-122"/>
              </a:rPr>
              <a:t>板</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6583053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646212" y="620688"/>
            <a:ext cx="40860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五、</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收音机整机调试</a:t>
            </a:r>
            <a:endParaRPr lang="en-US" altLang="zh-CN" sz="2400" b="1" dirty="0">
              <a:latin typeface="微软雅黑" pitchFamily="34" charset="-122"/>
              <a:ea typeface="微软雅黑" pitchFamily="34" charset="-122"/>
            </a:endParaRPr>
          </a:p>
        </p:txBody>
      </p:sp>
      <p:sp>
        <p:nvSpPr>
          <p:cNvPr id="9" name="内容占位符 2"/>
          <p:cNvSpPr txBox="1">
            <a:spLocks/>
          </p:cNvSpPr>
          <p:nvPr/>
        </p:nvSpPr>
        <p:spPr>
          <a:xfrm>
            <a:off x="611560" y="1268760"/>
            <a:ext cx="8229600" cy="5126038"/>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altLang="zh-CN" sz="2000" dirty="0" smtClean="0">
                <a:latin typeface="微软雅黑" pitchFamily="34" charset="-122"/>
                <a:ea typeface="微软雅黑" pitchFamily="34" charset="-122"/>
              </a:rPr>
              <a:t>1. </a:t>
            </a:r>
            <a:r>
              <a:rPr lang="zh-CN" altLang="zh-CN" sz="2000" dirty="0" smtClean="0">
                <a:latin typeface="微软雅黑" pitchFamily="34" charset="-122"/>
                <a:ea typeface="微软雅黑" pitchFamily="34" charset="-122"/>
              </a:rPr>
              <a:t>目视检查</a:t>
            </a:r>
            <a:endParaRPr lang="en-US" altLang="zh-CN" sz="2000" dirty="0" smtClean="0">
              <a:latin typeface="微软雅黑" pitchFamily="34" charset="-122"/>
              <a:ea typeface="微软雅黑" pitchFamily="34" charset="-122"/>
            </a:endParaRPr>
          </a:p>
          <a:p>
            <a:pPr>
              <a:buFontTx/>
              <a:buNone/>
            </a:pPr>
            <a:r>
              <a:rPr lang="en-US" altLang="zh-CN" sz="2000" dirty="0" smtClean="0">
                <a:latin typeface="微软雅黑" pitchFamily="34" charset="-122"/>
                <a:ea typeface="微软雅黑" pitchFamily="34" charset="-122"/>
              </a:rPr>
              <a:t>2. </a:t>
            </a:r>
            <a:r>
              <a:rPr lang="zh-CN" altLang="zh-CN" sz="2000" dirty="0" smtClean="0">
                <a:latin typeface="微软雅黑" pitchFamily="34" charset="-122"/>
                <a:ea typeface="微软雅黑" pitchFamily="34" charset="-122"/>
              </a:rPr>
              <a:t>测开关总电压和总电流</a:t>
            </a:r>
            <a:endParaRPr lang="zh-CN" altLang="en-US" sz="2000" dirty="0" smtClean="0">
              <a:latin typeface="微软雅黑" pitchFamily="34" charset="-122"/>
              <a:ea typeface="微软雅黑" pitchFamily="34" charset="-122"/>
            </a:endParaRPr>
          </a:p>
        </p:txBody>
      </p:sp>
      <p:grpSp>
        <p:nvGrpSpPr>
          <p:cNvPr id="12" name="Group 1"/>
          <p:cNvGrpSpPr>
            <a:grpSpLocks/>
          </p:cNvGrpSpPr>
          <p:nvPr/>
        </p:nvGrpSpPr>
        <p:grpSpPr bwMode="auto">
          <a:xfrm>
            <a:off x="1343832" y="2571750"/>
            <a:ext cx="5857875" cy="3077607"/>
            <a:chOff x="2098" y="540"/>
            <a:chExt cx="7149" cy="3435"/>
          </a:xfrm>
        </p:grpSpPr>
        <p:pic>
          <p:nvPicPr>
            <p:cNvPr id="13" name="图片 9" descr="C:\Documents and Settings\Administrator\Local Settings\Temporary Internet Files\Content.Word\PB251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 y="540"/>
              <a:ext cx="7149" cy="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3"/>
            <p:cNvSpPr>
              <a:spLocks noChangeArrowheads="1"/>
            </p:cNvSpPr>
            <p:nvPr/>
          </p:nvSpPr>
          <p:spPr bwMode="auto">
            <a:xfrm>
              <a:off x="5481" y="540"/>
              <a:ext cx="2394" cy="1080"/>
            </a:xfrm>
            <a:prstGeom prst="wedgeEllipseCallout">
              <a:avLst>
                <a:gd name="adj1" fmla="val -33667"/>
                <a:gd name="adj2" fmla="val 111944"/>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en-US" altLang="zh-CN" sz="900" dirty="0">
                  <a:latin typeface="Calibri" pitchFamily="34" charset="0"/>
                  <a:ea typeface="微软雅黑" pitchFamily="34" charset="-122"/>
                </a:rPr>
                <a:t>4</a:t>
              </a:r>
              <a:r>
                <a:rPr lang="zh-CN" altLang="en-US" sz="900" dirty="0">
                  <a:latin typeface="Calibri" pitchFamily="34" charset="0"/>
                  <a:ea typeface="微软雅黑" pitchFamily="34" charset="-122"/>
                </a:rPr>
                <a:t>触头，接万用表红表笔</a:t>
              </a:r>
              <a:endParaRPr lang="zh-CN" dirty="0">
                <a:ea typeface="微软雅黑" pitchFamily="34" charset="-122"/>
              </a:endParaRPr>
            </a:p>
          </p:txBody>
        </p:sp>
        <p:sp>
          <p:nvSpPr>
            <p:cNvPr id="15" name="AutoShape 4"/>
            <p:cNvSpPr>
              <a:spLocks noChangeArrowheads="1"/>
            </p:cNvSpPr>
            <p:nvPr/>
          </p:nvSpPr>
          <p:spPr bwMode="auto">
            <a:xfrm>
              <a:off x="2580" y="1320"/>
              <a:ext cx="2280" cy="1095"/>
            </a:xfrm>
            <a:prstGeom prst="wedgeEllipseCallout">
              <a:avLst>
                <a:gd name="adj1" fmla="val 51315"/>
                <a:gd name="adj2" fmla="val 8644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just"/>
              <a:r>
                <a:rPr lang="en-US" altLang="zh-CN" sz="900" dirty="0">
                  <a:latin typeface="Calibri" pitchFamily="34" charset="0"/>
                  <a:ea typeface="微软雅黑" pitchFamily="34" charset="-122"/>
                </a:rPr>
                <a:t>5</a:t>
              </a:r>
              <a:r>
                <a:rPr lang="zh-CN" altLang="en-US" sz="900" dirty="0">
                  <a:latin typeface="Calibri" pitchFamily="34" charset="0"/>
                  <a:ea typeface="微软雅黑" pitchFamily="34" charset="-122"/>
                </a:rPr>
                <a:t>触头，接万用表黑表笔</a:t>
              </a:r>
              <a:endParaRPr lang="zh-CN" altLang="en-US" sz="900" dirty="0">
                <a:latin typeface="Times New Roman" pitchFamily="18" charset="0"/>
                <a:ea typeface="微软雅黑" pitchFamily="34" charset="-122"/>
              </a:endParaRPr>
            </a:p>
            <a:p>
              <a:endParaRPr lang="zh-CN" altLang="zh-CN" dirty="0">
                <a:ea typeface="微软雅黑" pitchFamily="34" charset="-122"/>
              </a:endParaRPr>
            </a:p>
          </p:txBody>
        </p:sp>
      </p:grpSp>
      <p:sp>
        <p:nvSpPr>
          <p:cNvPr id="16" name="矩形 15"/>
          <p:cNvSpPr>
            <a:spLocks noChangeArrowheads="1"/>
          </p:cNvSpPr>
          <p:nvPr/>
        </p:nvSpPr>
        <p:spPr bwMode="auto">
          <a:xfrm>
            <a:off x="3487939" y="5805264"/>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ea typeface="微软雅黑" pitchFamily="34" charset="-122"/>
              </a:rPr>
              <a:t>测开关两端电流电压</a:t>
            </a:r>
            <a:endParaRPr lang="zh-CN" altLang="en-US" dirty="0">
              <a:ea typeface="微软雅黑" pitchFamily="34" charset="-122"/>
            </a:endParaRPr>
          </a:p>
        </p:txBody>
      </p:sp>
    </p:spTree>
    <p:extLst>
      <p:ext uri="{BB962C8B-B14F-4D97-AF65-F5344CB8AC3E}">
        <p14:creationId xmlns:p14="http://schemas.microsoft.com/office/powerpoint/2010/main" val="21895880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a:xfrm>
            <a:off x="565150" y="1268760"/>
            <a:ext cx="8229600" cy="5483225"/>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altLang="zh-CN" sz="2400" dirty="0" smtClean="0">
                <a:latin typeface="微软雅黑" pitchFamily="34" charset="-122"/>
                <a:ea typeface="微软雅黑" pitchFamily="34" charset="-122"/>
              </a:rPr>
              <a:t>3. </a:t>
            </a:r>
            <a:r>
              <a:rPr lang="zh-CN" altLang="zh-CN" sz="2400" dirty="0" smtClean="0">
                <a:latin typeface="微软雅黑" pitchFamily="34" charset="-122"/>
                <a:ea typeface="微软雅黑" pitchFamily="34" charset="-122"/>
              </a:rPr>
              <a:t>搜索电台广播</a:t>
            </a:r>
            <a:endParaRPr lang="en-US" altLang="zh-CN" sz="2400" dirty="0" smtClean="0">
              <a:latin typeface="微软雅黑" pitchFamily="34" charset="-122"/>
              <a:ea typeface="微软雅黑" pitchFamily="34" charset="-122"/>
            </a:endParaRPr>
          </a:p>
          <a:p>
            <a:pPr>
              <a:buNone/>
            </a:pPr>
            <a:r>
              <a:rPr lang="zh-CN" altLang="en-US" sz="2400" dirty="0" smtClean="0">
                <a:solidFill>
                  <a:srgbClr val="0070C0"/>
                </a:solidFill>
                <a:latin typeface="微软雅黑" pitchFamily="34" charset="-122"/>
                <a:ea typeface="微软雅黑" pitchFamily="34" charset="-122"/>
                <a:cs typeface="宋体" pitchFamily="2" charset="-122"/>
              </a:rPr>
              <a:t>  </a:t>
            </a:r>
            <a:r>
              <a:rPr lang="zh-CN" altLang="en-US" sz="2000" dirty="0" smtClean="0">
                <a:latin typeface="微软雅黑" pitchFamily="34" charset="-122"/>
                <a:ea typeface="微软雅黑" pitchFamily="34" charset="-122"/>
                <a:cs typeface="宋体" pitchFamily="2" charset="-122"/>
              </a:rPr>
              <a:t>可</a:t>
            </a:r>
            <a:r>
              <a:rPr lang="zh-CN" altLang="en-US" sz="2000" dirty="0">
                <a:latin typeface="微软雅黑" pitchFamily="34" charset="-122"/>
                <a:ea typeface="微软雅黑" pitchFamily="34" charset="-122"/>
                <a:cs typeface="宋体" pitchFamily="2" charset="-122"/>
              </a:rPr>
              <a:t>按“</a:t>
            </a:r>
            <a:r>
              <a:rPr lang="en-US" altLang="zh-CN" sz="2000" dirty="0" smtClean="0">
                <a:latin typeface="微软雅黑" pitchFamily="34" charset="-122"/>
                <a:ea typeface="微软雅黑" pitchFamily="34" charset="-122"/>
                <a:cs typeface="宋体" pitchFamily="2" charset="-122"/>
              </a:rPr>
              <a:t>SCAN”</a:t>
            </a:r>
            <a:r>
              <a:rPr lang="zh-CN" altLang="en-US" sz="2000" dirty="0" smtClean="0">
                <a:latin typeface="微软雅黑" pitchFamily="34" charset="-122"/>
                <a:ea typeface="微软雅黑" pitchFamily="34" charset="-122"/>
                <a:cs typeface="宋体" pitchFamily="2" charset="-122"/>
              </a:rPr>
              <a:t>键搜索</a:t>
            </a:r>
            <a:r>
              <a:rPr lang="zh-CN" altLang="en-US" sz="2000" dirty="0">
                <a:latin typeface="微软雅黑" pitchFamily="34" charset="-122"/>
                <a:ea typeface="微软雅黑" pitchFamily="34" charset="-122"/>
                <a:cs typeface="宋体" pitchFamily="2" charset="-122"/>
              </a:rPr>
              <a:t>电台广播。如果收不到广播应仔细检查电路，</a:t>
            </a:r>
            <a:r>
              <a:rPr lang="zh-CN" altLang="en-US" sz="2000" dirty="0" smtClean="0">
                <a:latin typeface="微软雅黑" pitchFamily="34" charset="-122"/>
                <a:ea typeface="微软雅黑" pitchFamily="34" charset="-122"/>
                <a:cs typeface="宋体" pitchFamily="2" charset="-122"/>
              </a:rPr>
              <a:t>特别要</a:t>
            </a:r>
            <a:r>
              <a:rPr lang="zh-CN" altLang="en-US" sz="2000" dirty="0">
                <a:latin typeface="微软雅黑" pitchFamily="34" charset="-122"/>
                <a:ea typeface="微软雅黑" pitchFamily="34" charset="-122"/>
                <a:cs typeface="宋体" pitchFamily="2" charset="-122"/>
              </a:rPr>
              <a:t>检查有无错装、虚焊、漏焊等缺陷</a:t>
            </a:r>
            <a:r>
              <a:rPr lang="zh-CN" altLang="en-US" sz="2000" dirty="0" smtClean="0">
                <a:latin typeface="微软雅黑" pitchFamily="34" charset="-122"/>
                <a:ea typeface="微软雅黑" pitchFamily="34" charset="-122"/>
                <a:cs typeface="宋体" pitchFamily="2" charset="-122"/>
              </a:rPr>
              <a:t>。</a:t>
            </a:r>
            <a:endParaRPr lang="zh-CN" altLang="zh-CN" sz="2000" dirty="0" smtClean="0">
              <a:latin typeface="微软雅黑" pitchFamily="34" charset="-122"/>
              <a:ea typeface="微软雅黑" pitchFamily="34" charset="-122"/>
            </a:endParaRPr>
          </a:p>
          <a:p>
            <a:pPr>
              <a:buFontTx/>
              <a:buNone/>
            </a:pPr>
            <a:r>
              <a:rPr lang="en-US" altLang="zh-CN" sz="2400" dirty="0" smtClean="0">
                <a:latin typeface="微软雅黑" pitchFamily="34" charset="-122"/>
                <a:ea typeface="微软雅黑" pitchFamily="34" charset="-122"/>
              </a:rPr>
              <a:t>4. </a:t>
            </a:r>
            <a:r>
              <a:rPr lang="zh-CN" altLang="zh-CN" sz="2400" dirty="0" smtClean="0">
                <a:latin typeface="微软雅黑" pitchFamily="34" charset="-122"/>
                <a:ea typeface="微软雅黑" pitchFamily="34" charset="-122"/>
              </a:rPr>
              <a:t>调接收频率</a:t>
            </a:r>
            <a:r>
              <a:rPr lang="en-US" altLang="zh-CN" sz="2400" dirty="0" smtClean="0">
                <a:latin typeface="微软雅黑" pitchFamily="34" charset="-122"/>
                <a:ea typeface="微软雅黑" pitchFamily="34" charset="-122"/>
              </a:rPr>
              <a:t>(</a:t>
            </a:r>
            <a:r>
              <a:rPr lang="zh-CN" altLang="zh-CN" sz="2400" dirty="0" smtClean="0">
                <a:latin typeface="微软雅黑" pitchFamily="34" charset="-122"/>
                <a:ea typeface="微软雅黑" pitchFamily="34" charset="-122"/>
              </a:rPr>
              <a:t>俗称调覆盖</a:t>
            </a:r>
            <a:r>
              <a:rPr lang="en-US" altLang="zh-CN" sz="2400" dirty="0" smtClean="0">
                <a:latin typeface="微软雅黑" pitchFamily="34" charset="-122"/>
                <a:ea typeface="微软雅黑" pitchFamily="34" charset="-122"/>
              </a:rPr>
              <a:t>)</a:t>
            </a:r>
          </a:p>
          <a:p>
            <a:pPr>
              <a:buNone/>
            </a:pPr>
            <a:r>
              <a:rPr lang="zh-CN" altLang="en-US" sz="2000" dirty="0" smtClean="0">
                <a:latin typeface="微软雅黑" pitchFamily="34" charset="-122"/>
                <a:ea typeface="微软雅黑" pitchFamily="34" charset="-122"/>
                <a:cs typeface="宋体" pitchFamily="2" charset="-122"/>
              </a:rPr>
              <a:t>  我国</a:t>
            </a:r>
            <a:r>
              <a:rPr lang="zh-CN" altLang="en-US" sz="2000" dirty="0">
                <a:latin typeface="微软雅黑" pitchFamily="34" charset="-122"/>
                <a:ea typeface="微软雅黑" pitchFamily="34" charset="-122"/>
                <a:cs typeface="宋体" pitchFamily="2" charset="-122"/>
              </a:rPr>
              <a:t>调频广播的频率范围为 </a:t>
            </a:r>
            <a:r>
              <a:rPr lang="en-US" altLang="zh-CN" sz="2000" dirty="0">
                <a:latin typeface="微软雅黑" pitchFamily="34" charset="-122"/>
                <a:ea typeface="微软雅黑" pitchFamily="34" charset="-122"/>
                <a:cs typeface="宋体" pitchFamily="2" charset="-122"/>
              </a:rPr>
              <a:t>87 </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108 MHz</a:t>
            </a:r>
            <a:r>
              <a:rPr lang="zh-CN" altLang="en-US" sz="2000" dirty="0">
                <a:latin typeface="微软雅黑" pitchFamily="34" charset="-122"/>
                <a:ea typeface="微软雅黑" pitchFamily="34" charset="-122"/>
                <a:cs typeface="宋体" pitchFamily="2" charset="-122"/>
              </a:rPr>
              <a:t>，调试时可找一个当地频率最低的 </a:t>
            </a:r>
            <a:r>
              <a:rPr lang="en-US" altLang="zh-CN" sz="2000" dirty="0">
                <a:latin typeface="微软雅黑" pitchFamily="34" charset="-122"/>
                <a:ea typeface="微软雅黑" pitchFamily="34" charset="-122"/>
                <a:cs typeface="宋体" pitchFamily="2" charset="-122"/>
              </a:rPr>
              <a:t>FM </a:t>
            </a:r>
            <a:r>
              <a:rPr lang="zh-CN" altLang="en-US" sz="2000" dirty="0">
                <a:latin typeface="微软雅黑" pitchFamily="34" charset="-122"/>
                <a:ea typeface="微软雅黑" pitchFamily="34" charset="-122"/>
                <a:cs typeface="宋体" pitchFamily="2" charset="-122"/>
              </a:rPr>
              <a:t>电台，然后适当改变</a:t>
            </a:r>
            <a:r>
              <a:rPr lang="zh-CN" altLang="en-US" sz="2000" i="1" dirty="0">
                <a:latin typeface="微软雅黑" pitchFamily="34" charset="-122"/>
                <a:ea typeface="微软雅黑" pitchFamily="34" charset="-122"/>
                <a:cs typeface="Times New Roman" pitchFamily="18" charset="0"/>
              </a:rPr>
              <a:t> </a:t>
            </a:r>
            <a:r>
              <a:rPr lang="en-US" altLang="zh-CN" sz="2000" i="1" dirty="0">
                <a:latin typeface="微软雅黑" pitchFamily="34" charset="-122"/>
                <a:ea typeface="微软雅黑" pitchFamily="34" charset="-122"/>
                <a:cs typeface="Times New Roman" pitchFamily="18" charset="0"/>
              </a:rPr>
              <a:t>L</a:t>
            </a:r>
            <a:r>
              <a:rPr lang="en-US" altLang="zh-CN" sz="2000" dirty="0">
                <a:latin typeface="微软雅黑" pitchFamily="34" charset="-122"/>
                <a:ea typeface="微软雅黑" pitchFamily="34" charset="-122"/>
                <a:cs typeface="宋体" pitchFamily="2" charset="-122"/>
              </a:rPr>
              <a:t>4 </a:t>
            </a:r>
            <a:r>
              <a:rPr lang="zh-CN" altLang="en-US" sz="2000" dirty="0">
                <a:latin typeface="微软雅黑" pitchFamily="34" charset="-122"/>
                <a:ea typeface="微软雅黑" pitchFamily="34" charset="-122"/>
                <a:cs typeface="宋体" pitchFamily="2" charset="-122"/>
              </a:rPr>
              <a:t>的匝间距，使按过“</a:t>
            </a:r>
            <a:r>
              <a:rPr lang="en-US" altLang="zh-CN" sz="2000" i="1" dirty="0">
                <a:latin typeface="微软雅黑" pitchFamily="34" charset="-122"/>
                <a:ea typeface="微软雅黑" pitchFamily="34" charset="-122"/>
                <a:cs typeface="Times New Roman" pitchFamily="18" charset="0"/>
              </a:rPr>
              <a:t>R</a:t>
            </a:r>
            <a:r>
              <a:rPr lang="en-US" altLang="zh-CN" sz="2000" dirty="0">
                <a:latin typeface="微软雅黑" pitchFamily="34" charset="-122"/>
                <a:ea typeface="微软雅黑" pitchFamily="34" charset="-122"/>
                <a:cs typeface="宋体" pitchFamily="2" charset="-122"/>
              </a:rPr>
              <a:t>ESET”</a:t>
            </a:r>
            <a:r>
              <a:rPr lang="zh-CN" altLang="en-US" sz="2000" dirty="0">
                <a:latin typeface="微软雅黑" pitchFamily="34" charset="-122"/>
                <a:ea typeface="微软雅黑" pitchFamily="34" charset="-122"/>
                <a:cs typeface="宋体" pitchFamily="2" charset="-122"/>
              </a:rPr>
              <a:t>键后第一次按“</a:t>
            </a:r>
            <a:r>
              <a:rPr lang="en-US" altLang="zh-CN" sz="2000" dirty="0">
                <a:latin typeface="微软雅黑" pitchFamily="34" charset="-122"/>
                <a:ea typeface="微软雅黑" pitchFamily="34" charset="-122"/>
                <a:cs typeface="宋体" pitchFamily="2" charset="-122"/>
              </a:rPr>
              <a:t>SCA</a:t>
            </a:r>
            <a:r>
              <a:rPr lang="en-US" altLang="zh-CN" sz="2000" i="1" dirty="0">
                <a:latin typeface="微软雅黑" pitchFamily="34" charset="-122"/>
                <a:ea typeface="微软雅黑" pitchFamily="34" charset="-122"/>
                <a:cs typeface="Times New Roman" pitchFamily="18" charset="0"/>
              </a:rPr>
              <a:t>N</a:t>
            </a:r>
            <a:r>
              <a:rPr lang="en-US" altLang="zh-CN" sz="2000" dirty="0">
                <a:latin typeface="微软雅黑" pitchFamily="34" charset="-122"/>
                <a:ea typeface="微软雅黑" pitchFamily="34" charset="-122"/>
                <a:cs typeface="宋体" pitchFamily="2" charset="-122"/>
              </a:rPr>
              <a:t>”</a:t>
            </a:r>
            <a:r>
              <a:rPr lang="zh-CN" altLang="en-US" sz="2000" dirty="0">
                <a:latin typeface="微软雅黑" pitchFamily="34" charset="-122"/>
                <a:ea typeface="微软雅黑" pitchFamily="34" charset="-122"/>
                <a:cs typeface="宋体" pitchFamily="2" charset="-122"/>
              </a:rPr>
              <a:t>就键可收到这个电台</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endParaRPr>
          </a:p>
          <a:p>
            <a:pPr>
              <a:buFontTx/>
              <a:buNone/>
            </a:pPr>
            <a:r>
              <a:rPr lang="en-US" altLang="zh-CN" sz="2400" dirty="0" smtClean="0">
                <a:latin typeface="微软雅黑" pitchFamily="34" charset="-122"/>
                <a:ea typeface="微软雅黑" pitchFamily="34" charset="-122"/>
              </a:rPr>
              <a:t>5. </a:t>
            </a:r>
            <a:r>
              <a:rPr lang="zh-CN" altLang="zh-CN" sz="2400" dirty="0" smtClean="0">
                <a:latin typeface="微软雅黑" pitchFamily="34" charset="-122"/>
                <a:ea typeface="微软雅黑" pitchFamily="34" charset="-122"/>
              </a:rPr>
              <a:t>调灵敏度</a:t>
            </a:r>
            <a:endParaRPr lang="en-US" altLang="zh-CN" sz="2400" dirty="0" smtClean="0">
              <a:latin typeface="微软雅黑" pitchFamily="34" charset="-122"/>
              <a:ea typeface="微软雅黑" pitchFamily="34" charset="-122"/>
            </a:endParaRPr>
          </a:p>
          <a:p>
            <a:pPr>
              <a:buFontTx/>
              <a:buNone/>
            </a:pPr>
            <a:r>
              <a:rPr lang="en-US" altLang="zh-CN" sz="2400" dirty="0" smtClean="0">
                <a:solidFill>
                  <a:srgbClr val="0070C0"/>
                </a:solidFill>
                <a:latin typeface="微软雅黑" pitchFamily="34" charset="-122"/>
                <a:ea typeface="微软雅黑" pitchFamily="34" charset="-122"/>
                <a:cs typeface="宋体" pitchFamily="2" charset="-122"/>
              </a:rPr>
              <a:t>  </a:t>
            </a:r>
            <a:r>
              <a:rPr lang="en-US" altLang="zh-CN" sz="2000" dirty="0" smtClean="0">
                <a:latin typeface="微软雅黑" pitchFamily="34" charset="-122"/>
                <a:ea typeface="微软雅黑" pitchFamily="34" charset="-122"/>
                <a:cs typeface="宋体" pitchFamily="2" charset="-122"/>
              </a:rPr>
              <a:t>FM </a:t>
            </a:r>
            <a:r>
              <a:rPr lang="zh-CN" altLang="en-US" sz="2000" dirty="0">
                <a:latin typeface="微软雅黑" pitchFamily="34" charset="-122"/>
                <a:ea typeface="微软雅黑" pitchFamily="34" charset="-122"/>
                <a:cs typeface="宋体" pitchFamily="2" charset="-122"/>
              </a:rPr>
              <a:t>收音机灵敏度由电路及元器件决定，一般不用调整，调好覆盖后即可正常收听。</a:t>
            </a:r>
            <a:endParaRPr lang="zh-CN" altLang="zh-CN" sz="2000" dirty="0" smtClean="0">
              <a:latin typeface="微软雅黑" pitchFamily="34" charset="-122"/>
              <a:ea typeface="微软雅黑" pitchFamily="34" charset="-122"/>
            </a:endParaRPr>
          </a:p>
          <a:p>
            <a:pPr>
              <a:buFontTx/>
              <a:buNone/>
            </a:pPr>
            <a:endParaRPr lang="zh-CN" altLang="en-US" sz="2400" dirty="0" smtClean="0">
              <a:ea typeface="微软雅黑" pitchFamily="34" charset="-122"/>
            </a:endParaRPr>
          </a:p>
        </p:txBody>
      </p:sp>
      <p:sp>
        <p:nvSpPr>
          <p:cNvPr id="4" name="AutoShape 8"/>
          <p:cNvSpPr>
            <a:spLocks noChangeArrowheads="1"/>
          </p:cNvSpPr>
          <p:nvPr/>
        </p:nvSpPr>
        <p:spPr bwMode="gray">
          <a:xfrm>
            <a:off x="2646212" y="620688"/>
            <a:ext cx="4086028"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五、</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收音机整机调试</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048678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28617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收音机整机总装</a:t>
            </a:r>
            <a:endParaRPr lang="en-US" altLang="zh-CN" sz="2400" b="1" dirty="0">
              <a:latin typeface="微软雅黑" pitchFamily="34" charset="-122"/>
              <a:ea typeface="微软雅黑" pitchFamily="34" charset="-122"/>
            </a:endParaRPr>
          </a:p>
        </p:txBody>
      </p:sp>
      <p:sp>
        <p:nvSpPr>
          <p:cNvPr id="4" name="Rectangle 16"/>
          <p:cNvSpPr>
            <a:spLocks noChangeArrowheads="1"/>
          </p:cNvSpPr>
          <p:nvPr/>
        </p:nvSpPr>
        <p:spPr bwMode="auto">
          <a:xfrm>
            <a:off x="535781" y="1881302"/>
            <a:ext cx="8072438" cy="373127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1. </a:t>
            </a:r>
            <a:r>
              <a:rPr lang="zh-CN" altLang="en-US" sz="2000" dirty="0" smtClean="0">
                <a:latin typeface="微软雅黑" pitchFamily="34" charset="-122"/>
                <a:ea typeface="微软雅黑" pitchFamily="34" charset="-122"/>
                <a:cs typeface="宋体" pitchFamily="2" charset="-122"/>
              </a:rPr>
              <a:t>调试</a:t>
            </a:r>
            <a:r>
              <a:rPr lang="zh-CN" altLang="en-US" sz="2000" dirty="0">
                <a:latin typeface="微软雅黑" pitchFamily="34" charset="-122"/>
                <a:ea typeface="微软雅黑" pitchFamily="34" charset="-122"/>
                <a:cs typeface="宋体" pitchFamily="2" charset="-122"/>
              </a:rPr>
              <a:t>完成后将适量泡沫塑料填入线圈 </a:t>
            </a:r>
            <a:r>
              <a:rPr lang="en-US" altLang="zh-CN" sz="2000" dirty="0">
                <a:latin typeface="微软雅黑" pitchFamily="34" charset="-122"/>
                <a:ea typeface="微软雅黑" pitchFamily="34" charset="-122"/>
                <a:cs typeface="宋体" pitchFamily="2" charset="-122"/>
              </a:rPr>
              <a:t>L4</a:t>
            </a:r>
            <a:r>
              <a:rPr lang="zh-CN" altLang="en-US" sz="2000" dirty="0">
                <a:latin typeface="微软雅黑" pitchFamily="34" charset="-122"/>
                <a:ea typeface="微软雅黑" pitchFamily="34" charset="-122"/>
                <a:cs typeface="宋体" pitchFamily="2" charset="-122"/>
              </a:rPr>
              <a:t>（注意不要改变线圈形状及匝距），滴入适量腊使线圈固定。</a:t>
            </a:r>
            <a:endParaRPr lang="zh-CN" altLang="en-US" sz="2000" dirty="0">
              <a:latin typeface="微软雅黑" pitchFamily="34" charset="-122"/>
              <a:ea typeface="微软雅黑" pitchFamily="34" charset="-122"/>
            </a:endParaRPr>
          </a:p>
          <a:p>
            <a:pPr eaLnBrk="0" hangingPunct="0">
              <a:lnSpc>
                <a:spcPct val="150000"/>
              </a:lnSpc>
              <a:defRPr/>
            </a:pPr>
            <a:r>
              <a:rPr lang="en-US" altLang="zh-CN" sz="2000" b="1" dirty="0" smtClean="0">
                <a:latin typeface="微软雅黑" pitchFamily="34" charset="-122"/>
                <a:ea typeface="微软雅黑" pitchFamily="34" charset="-122"/>
                <a:cs typeface="Times New Roman" pitchFamily="18" charset="0"/>
              </a:rPr>
              <a:t>2. </a:t>
            </a:r>
            <a:r>
              <a:rPr lang="zh-CN" altLang="en-US" sz="2000" dirty="0" smtClean="0">
                <a:latin typeface="微软雅黑" pitchFamily="34" charset="-122"/>
                <a:ea typeface="微软雅黑" pitchFamily="34" charset="-122"/>
                <a:cs typeface="宋体" pitchFamily="2" charset="-122"/>
              </a:rPr>
              <a:t>固定</a:t>
            </a:r>
            <a:r>
              <a:rPr lang="zh-CN" altLang="en-US" sz="2000" dirty="0">
                <a:latin typeface="微软雅黑" pitchFamily="34" charset="-122"/>
                <a:ea typeface="微软雅黑" pitchFamily="34" charset="-122"/>
                <a:cs typeface="宋体" pitchFamily="2" charset="-122"/>
              </a:rPr>
              <a:t>印制电路板后装外壳。</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）将外壳面板平放到桌面上，同时注意不要划伤面板。</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）将 </a:t>
            </a:r>
            <a:r>
              <a:rPr lang="en-US" altLang="zh-CN" sz="2000" dirty="0">
                <a:latin typeface="微软雅黑" pitchFamily="34" charset="-122"/>
                <a:ea typeface="微软雅黑" pitchFamily="34" charset="-122"/>
                <a:cs typeface="宋体" pitchFamily="2" charset="-122"/>
              </a:rPr>
              <a:t>2 </a:t>
            </a:r>
            <a:r>
              <a:rPr lang="zh-CN" altLang="en-US" sz="2000" dirty="0">
                <a:latin typeface="微软雅黑" pitchFamily="34" charset="-122"/>
                <a:ea typeface="微软雅黑" pitchFamily="34" charset="-122"/>
                <a:cs typeface="宋体" pitchFamily="2" charset="-122"/>
              </a:rPr>
              <a:t>个按键帽放入孔内</a:t>
            </a:r>
            <a:r>
              <a:rPr lang="zh-CN" altLang="en-US" sz="2000" dirty="0" smtClean="0">
                <a:latin typeface="微软雅黑" pitchFamily="34" charset="-122"/>
                <a:ea typeface="微软雅黑" pitchFamily="34" charset="-122"/>
                <a:cs typeface="宋体" pitchFamily="2" charset="-122"/>
              </a:rPr>
              <a:t>。</a:t>
            </a:r>
            <a:endParaRPr lang="en-US" altLang="zh-CN" sz="2000" dirty="0" smtClean="0">
              <a:latin typeface="微软雅黑" pitchFamily="34" charset="-122"/>
              <a:ea typeface="微软雅黑" pitchFamily="34" charset="-122"/>
              <a:cs typeface="宋体" pitchFamily="2"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）将印制电路板对准位置放入壳内，依次装上中间螺钉，电位器旋钮，后盖和卡子。</a:t>
            </a:r>
            <a:endParaRPr lang="zh-CN" altLang="en-US" sz="2000" dirty="0">
              <a:latin typeface="微软雅黑" pitchFamily="34" charset="-122"/>
              <a:ea typeface="微软雅黑" pitchFamily="34" charset="-122"/>
            </a:endParaRPr>
          </a:p>
          <a:p>
            <a:pPr eaLnBrk="0" hangingPunct="0">
              <a:lnSpc>
                <a:spcPct val="150000"/>
              </a:lnSpc>
              <a:defRPr/>
            </a:pP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132956089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
          <p:cNvGrpSpPr>
            <a:grpSpLocks/>
          </p:cNvGrpSpPr>
          <p:nvPr/>
        </p:nvGrpSpPr>
        <p:grpSpPr bwMode="auto">
          <a:xfrm>
            <a:off x="678656" y="1758853"/>
            <a:ext cx="7786688" cy="3044825"/>
            <a:chOff x="705" y="984"/>
            <a:chExt cx="10170" cy="3915"/>
          </a:xfrm>
        </p:grpSpPr>
        <p:pic>
          <p:nvPicPr>
            <p:cNvPr id="6" name="图片 41" descr="wps_clip_image-133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 y="2529"/>
              <a:ext cx="2310" cy="1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3"/>
            <p:cNvGrpSpPr>
              <a:grpSpLocks/>
            </p:cNvGrpSpPr>
            <p:nvPr/>
          </p:nvGrpSpPr>
          <p:grpSpPr bwMode="auto">
            <a:xfrm>
              <a:off x="3765" y="984"/>
              <a:ext cx="7110" cy="3915"/>
              <a:chOff x="3765" y="9168"/>
              <a:chExt cx="7440" cy="3915"/>
            </a:xfrm>
          </p:grpSpPr>
          <p:pic>
            <p:nvPicPr>
              <p:cNvPr id="9" name="图片 52" descr="E:\dingsha\2010-2011上学期\电子装配工艺书\项目三\图片\CIMG0185.JPG"/>
              <p:cNvPicPr>
                <a:picLocks noChangeAspect="1" noChangeArrowheads="1"/>
              </p:cNvPicPr>
              <p:nvPr/>
            </p:nvPicPr>
            <p:blipFill>
              <a:blip r:embed="rId3">
                <a:extLst>
                  <a:ext uri="{28A0092B-C50C-407E-A947-70E740481C1C}">
                    <a14:useLocalDpi xmlns:a14="http://schemas.microsoft.com/office/drawing/2010/main" val="0"/>
                  </a:ext>
                </a:extLst>
              </a:blip>
              <a:srcRect t="9369" r="-38" b="20459"/>
              <a:stretch>
                <a:fillRect/>
              </a:stretch>
            </p:blipFill>
            <p:spPr bwMode="auto">
              <a:xfrm>
                <a:off x="3765" y="9168"/>
                <a:ext cx="7440" cy="3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5"/>
              <p:cNvSpPr>
                <a:spLocks noChangeArrowheads="1"/>
              </p:cNvSpPr>
              <p:nvPr/>
            </p:nvSpPr>
            <p:spPr bwMode="auto">
              <a:xfrm>
                <a:off x="5565" y="10413"/>
                <a:ext cx="1350" cy="765"/>
              </a:xfrm>
              <a:prstGeom prst="wedgeRoundRectCallout">
                <a:avLst>
                  <a:gd name="adj1" fmla="val 107556"/>
                  <a:gd name="adj2" fmla="val 73921"/>
                  <a:gd name="adj3" fmla="val 16667"/>
                </a:avLst>
              </a:prstGeom>
              <a:solidFill>
                <a:srgbClr val="FFFFFF"/>
              </a:solidFill>
              <a:ln w="9525">
                <a:solidFill>
                  <a:srgbClr val="000000"/>
                </a:solidFill>
                <a:miter lim="800000"/>
                <a:headEnd/>
                <a:tailEnd/>
              </a:ln>
            </p:spPr>
            <p:txBody>
              <a:bodyPr/>
              <a:lstStyle/>
              <a:p>
                <a:pPr algn="just"/>
                <a:r>
                  <a:rPr lang="zh-CN" altLang="en-US" sz="1000" dirty="0">
                    <a:latin typeface="Calibri" pitchFamily="34" charset="0"/>
                    <a:ea typeface="微软雅黑" pitchFamily="34" charset="-122"/>
                  </a:rPr>
                  <a:t>再安装两边螺钉</a:t>
                </a:r>
                <a:endParaRPr lang="zh-CN" dirty="0">
                  <a:ea typeface="微软雅黑" pitchFamily="34" charset="-122"/>
                </a:endParaRPr>
              </a:p>
            </p:txBody>
          </p:sp>
          <p:sp>
            <p:nvSpPr>
              <p:cNvPr id="11" name="AutoShape 6"/>
              <p:cNvSpPr>
                <a:spLocks noChangeArrowheads="1"/>
              </p:cNvSpPr>
              <p:nvPr/>
            </p:nvSpPr>
            <p:spPr bwMode="auto">
              <a:xfrm>
                <a:off x="7590" y="10113"/>
                <a:ext cx="1350" cy="765"/>
              </a:xfrm>
              <a:prstGeom prst="wedgeRoundRectCallout">
                <a:avLst>
                  <a:gd name="adj1" fmla="val 69778"/>
                  <a:gd name="adj2" fmla="val 152352"/>
                  <a:gd name="adj3" fmla="val 16667"/>
                </a:avLst>
              </a:prstGeom>
              <a:solidFill>
                <a:srgbClr val="FFFFFF"/>
              </a:solidFill>
              <a:ln w="9525">
                <a:solidFill>
                  <a:srgbClr val="000000"/>
                </a:solidFill>
                <a:miter lim="800000"/>
                <a:headEnd/>
                <a:tailEnd/>
              </a:ln>
            </p:spPr>
            <p:txBody>
              <a:bodyPr/>
              <a:lstStyle/>
              <a:p>
                <a:pPr algn="just"/>
                <a:r>
                  <a:rPr lang="zh-CN" altLang="en-US" sz="1000" dirty="0">
                    <a:latin typeface="Calibri" pitchFamily="34" charset="0"/>
                    <a:ea typeface="微软雅黑" pitchFamily="34" charset="-122"/>
                  </a:rPr>
                  <a:t>先安装中间螺钉</a:t>
                </a:r>
                <a:endParaRPr lang="zh-CN" dirty="0">
                  <a:ea typeface="微软雅黑" pitchFamily="34" charset="-122"/>
                </a:endParaRPr>
              </a:p>
            </p:txBody>
          </p:sp>
          <p:sp>
            <p:nvSpPr>
              <p:cNvPr id="12" name="AutoShape 7"/>
              <p:cNvSpPr>
                <a:spLocks noChangeArrowheads="1"/>
              </p:cNvSpPr>
              <p:nvPr/>
            </p:nvSpPr>
            <p:spPr bwMode="auto">
              <a:xfrm>
                <a:off x="9135" y="10113"/>
                <a:ext cx="1350" cy="765"/>
              </a:xfrm>
              <a:prstGeom prst="wedgeRoundRectCallout">
                <a:avLst>
                  <a:gd name="adj1" fmla="val 62000"/>
                  <a:gd name="adj2" fmla="val 111176"/>
                  <a:gd name="adj3" fmla="val 16667"/>
                </a:avLst>
              </a:prstGeom>
              <a:solidFill>
                <a:srgbClr val="FFFFFF"/>
              </a:solidFill>
              <a:ln w="9525">
                <a:solidFill>
                  <a:srgbClr val="000000"/>
                </a:solidFill>
                <a:miter lim="800000"/>
                <a:headEnd/>
                <a:tailEnd/>
              </a:ln>
            </p:spPr>
            <p:txBody>
              <a:bodyPr/>
              <a:lstStyle/>
              <a:p>
                <a:pPr algn="just"/>
                <a:r>
                  <a:rPr lang="zh-CN" altLang="en-US" sz="1000" dirty="0">
                    <a:latin typeface="Calibri" pitchFamily="34" charset="0"/>
                    <a:ea typeface="微软雅黑" pitchFamily="34" charset="-122"/>
                  </a:rPr>
                  <a:t>再安装两边螺钉</a:t>
                </a:r>
                <a:endParaRPr lang="zh-CN" dirty="0">
                  <a:ea typeface="微软雅黑" pitchFamily="34" charset="-122"/>
                </a:endParaRPr>
              </a:p>
            </p:txBody>
          </p:sp>
        </p:grpSp>
      </p:grpSp>
      <p:sp>
        <p:nvSpPr>
          <p:cNvPr id="20" name="矩形 19"/>
          <p:cNvSpPr>
            <a:spLocks noChangeArrowheads="1"/>
          </p:cNvSpPr>
          <p:nvPr/>
        </p:nvSpPr>
        <p:spPr bwMode="auto">
          <a:xfrm>
            <a:off x="906476" y="5157192"/>
            <a:ext cx="1928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a</a:t>
            </a:r>
            <a:r>
              <a:rPr lang="zh-CN" altLang="en-US" dirty="0" smtClean="0">
                <a:latin typeface="微软雅黑" pitchFamily="34" charset="-122"/>
                <a:ea typeface="微软雅黑" pitchFamily="34" charset="-122"/>
              </a:rPr>
              <a:t>）螺孔和螺柱</a:t>
            </a:r>
            <a:endParaRPr lang="zh-CN" altLang="en-US" dirty="0">
              <a:latin typeface="微软雅黑" pitchFamily="34" charset="-122"/>
              <a:ea typeface="微软雅黑" pitchFamily="34" charset="-122"/>
            </a:endParaRPr>
          </a:p>
        </p:txBody>
      </p:sp>
      <p:sp>
        <p:nvSpPr>
          <p:cNvPr id="21" name="矩形 20"/>
          <p:cNvSpPr>
            <a:spLocks noChangeArrowheads="1"/>
          </p:cNvSpPr>
          <p:nvPr/>
        </p:nvSpPr>
        <p:spPr bwMode="auto">
          <a:xfrm>
            <a:off x="4382273" y="5145383"/>
            <a:ext cx="35317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b</a:t>
            </a:r>
            <a:r>
              <a:rPr lang="zh-CN" altLang="en-US" dirty="0" smtClean="0">
                <a:latin typeface="微软雅黑" pitchFamily="34" charset="-122"/>
                <a:ea typeface="微软雅黑" pitchFamily="34" charset="-122"/>
              </a:rPr>
              <a:t>）中间螺钉和两边螺钉的紧固</a:t>
            </a:r>
            <a:endParaRPr lang="zh-CN" altLang="en-US" dirty="0">
              <a:latin typeface="微软雅黑" pitchFamily="34" charset="-122"/>
              <a:ea typeface="微软雅黑" pitchFamily="34" charset="-122"/>
            </a:endParaRPr>
          </a:p>
        </p:txBody>
      </p:sp>
      <p:sp>
        <p:nvSpPr>
          <p:cNvPr id="13" name="AutoShape 8"/>
          <p:cNvSpPr>
            <a:spLocks noChangeArrowheads="1"/>
          </p:cNvSpPr>
          <p:nvPr/>
        </p:nvSpPr>
        <p:spPr bwMode="gray">
          <a:xfrm>
            <a:off x="2286172" y="620688"/>
            <a:ext cx="4662092"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六、</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收音机整机总装</a:t>
            </a:r>
            <a:endParaRPr lang="en-US" altLang="zh-CN" sz="2400" b="1" dirty="0">
              <a:latin typeface="微软雅黑" pitchFamily="34" charset="-122"/>
              <a:ea typeface="微软雅黑" pitchFamily="34" charset="-122"/>
            </a:endParaRPr>
          </a:p>
        </p:txBody>
      </p:sp>
    </p:spTree>
    <p:extLst>
      <p:ext uri="{BB962C8B-B14F-4D97-AF65-F5344CB8AC3E}">
        <p14:creationId xmlns:p14="http://schemas.microsoft.com/office/powerpoint/2010/main" val="20091792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051720" y="620688"/>
            <a:ext cx="5400724"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七、</a:t>
            </a:r>
            <a:r>
              <a:rPr lang="en-US" altLang="zh-CN" sz="2400" b="1" dirty="0" smtClean="0">
                <a:solidFill>
                  <a:schemeClr val="tx1"/>
                </a:solidFill>
                <a:latin typeface="微软雅黑" pitchFamily="34" charset="-122"/>
                <a:ea typeface="微软雅黑" pitchFamily="34" charset="-122"/>
              </a:rPr>
              <a:t>FM</a:t>
            </a:r>
            <a:r>
              <a:rPr lang="zh-CN" altLang="en-US" sz="2400" b="1" dirty="0" smtClean="0">
                <a:solidFill>
                  <a:schemeClr val="tx1"/>
                </a:solidFill>
                <a:latin typeface="微软雅黑" pitchFamily="34" charset="-122"/>
                <a:ea typeface="微软雅黑" pitchFamily="34" charset="-122"/>
              </a:rPr>
              <a:t>收音机整机检查，交付产品</a:t>
            </a:r>
            <a:endParaRPr lang="en-US" altLang="zh-CN" sz="2400" b="1" dirty="0">
              <a:latin typeface="微软雅黑" pitchFamily="34" charset="-122"/>
              <a:ea typeface="微软雅黑" pitchFamily="34" charset="-122"/>
            </a:endParaRPr>
          </a:p>
        </p:txBody>
      </p:sp>
      <p:sp>
        <p:nvSpPr>
          <p:cNvPr id="13" name="Rectangle 20"/>
          <p:cNvSpPr>
            <a:spLocks noChangeArrowheads="1"/>
          </p:cNvSpPr>
          <p:nvPr/>
        </p:nvSpPr>
        <p:spPr bwMode="auto">
          <a:xfrm>
            <a:off x="285750" y="1792805"/>
            <a:ext cx="8501063" cy="961289"/>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   </a:t>
            </a:r>
            <a:r>
              <a:rPr lang="en-US" altLang="zh-CN" sz="2000" dirty="0" smtClean="0">
                <a:latin typeface="微软雅黑" pitchFamily="34" charset="-122"/>
                <a:ea typeface="微软雅黑" pitchFamily="34" charset="-122"/>
                <a:cs typeface="宋体" pitchFamily="2" charset="-122"/>
              </a:rPr>
              <a:t> </a:t>
            </a:r>
            <a:r>
              <a:rPr lang="zh-CN" sz="2000" dirty="0" smtClean="0">
                <a:latin typeface="微软雅黑" pitchFamily="34" charset="-122"/>
                <a:ea typeface="微软雅黑" pitchFamily="34" charset="-122"/>
                <a:cs typeface="宋体" pitchFamily="2" charset="-122"/>
              </a:rPr>
              <a:t>总装</a:t>
            </a:r>
            <a:r>
              <a:rPr lang="zh-CN" sz="2000" dirty="0">
                <a:latin typeface="微软雅黑" pitchFamily="34" charset="-122"/>
                <a:ea typeface="微软雅黑" pitchFamily="34" charset="-122"/>
                <a:cs typeface="宋体" pitchFamily="2" charset="-122"/>
              </a:rPr>
              <a:t>完毕，装入电池，插入耳机进行检查，要求包括：电源开关的手感是否良好、音量是否正常可调、收听是否正常及表面有无损伤。</a:t>
            </a:r>
            <a:endParaRPr lang="zh-CN" sz="2000" dirty="0">
              <a:latin typeface="微软雅黑" pitchFamily="34" charset="-122"/>
              <a:ea typeface="微软雅黑" pitchFamily="34" charset="-122"/>
            </a:endParaRPr>
          </a:p>
        </p:txBody>
      </p:sp>
    </p:spTree>
    <p:extLst>
      <p:ext uri="{BB962C8B-B14F-4D97-AF65-F5344CB8AC3E}">
        <p14:creationId xmlns:p14="http://schemas.microsoft.com/office/powerpoint/2010/main" val="162079521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323528" y="1268760"/>
            <a:ext cx="8229600"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7" name="Rectangle 14"/>
          <p:cNvSpPr>
            <a:spLocks noChangeArrowheads="1"/>
          </p:cNvSpPr>
          <p:nvPr/>
        </p:nvSpPr>
        <p:spPr bwMode="auto">
          <a:xfrm>
            <a:off x="1023095" y="1484784"/>
            <a:ext cx="6830466" cy="2862322"/>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marL="342900" indent="-342900">
              <a:lnSpc>
                <a:spcPct val="150000"/>
              </a:lnSpc>
              <a:buFont typeface="Wingdings" pitchFamily="2" charset="2"/>
              <a:buChar char="u"/>
              <a:defRPr/>
            </a:pPr>
            <a:r>
              <a:rPr lang="en-US" altLang="zh-CN" sz="2400" dirty="0" smtClean="0">
                <a:ea typeface="微软雅黑" pitchFamily="34" charset="-122"/>
              </a:rPr>
              <a:t>1.  </a:t>
            </a:r>
            <a:r>
              <a:rPr lang="zh-CN" altLang="en-US" sz="2400" dirty="0" smtClean="0">
                <a:ea typeface="微软雅黑" pitchFamily="34" charset="-122"/>
              </a:rPr>
              <a:t>上交</a:t>
            </a:r>
            <a:r>
              <a:rPr lang="zh-CN" altLang="en-US" sz="2400" dirty="0">
                <a:ea typeface="微软雅黑" pitchFamily="34" charset="-122"/>
              </a:rPr>
              <a:t>学生工作页；</a:t>
            </a:r>
          </a:p>
          <a:p>
            <a:pPr marL="342900" indent="-342900">
              <a:lnSpc>
                <a:spcPct val="150000"/>
              </a:lnSpc>
              <a:buFont typeface="Wingdings" pitchFamily="2" charset="2"/>
              <a:buChar char="u"/>
              <a:defRPr/>
            </a:pPr>
            <a:r>
              <a:rPr lang="en-US" altLang="zh-CN" sz="2400" dirty="0" smtClean="0">
                <a:ea typeface="微软雅黑" pitchFamily="34" charset="-122"/>
              </a:rPr>
              <a:t>2.  </a:t>
            </a:r>
            <a:r>
              <a:rPr lang="zh-CN" altLang="en-US" sz="2400" dirty="0" smtClean="0">
                <a:ea typeface="微软雅黑" pitchFamily="34" charset="-122"/>
              </a:rPr>
              <a:t>各组成员自评。</a:t>
            </a:r>
            <a:endParaRPr lang="en-US" altLang="zh-CN" sz="2400" dirty="0" smtClean="0">
              <a:ea typeface="微软雅黑" pitchFamily="34" charset="-122"/>
            </a:endParaRPr>
          </a:p>
          <a:p>
            <a:pPr marL="342900" indent="-342900">
              <a:lnSpc>
                <a:spcPct val="150000"/>
              </a:lnSpc>
              <a:buFont typeface="Wingdings" pitchFamily="2" charset="2"/>
              <a:buChar char="u"/>
              <a:defRPr/>
            </a:pPr>
            <a:r>
              <a:rPr lang="en-US" altLang="zh-CN" sz="2400" dirty="0" smtClean="0">
                <a:ea typeface="微软雅黑" pitchFamily="34" charset="-122"/>
              </a:rPr>
              <a:t>3.   </a:t>
            </a:r>
            <a:r>
              <a:rPr lang="zh-CN" altLang="en-US" sz="2400" dirty="0" smtClean="0">
                <a:ea typeface="微软雅黑" pitchFamily="34" charset="-122"/>
              </a:rPr>
              <a:t>由组长进行汇报，全班同学边听边提问题，</a:t>
            </a:r>
            <a:endParaRPr lang="en-US" altLang="zh-CN" sz="2400" dirty="0" smtClean="0">
              <a:ea typeface="微软雅黑" pitchFamily="34" charset="-122"/>
            </a:endParaRPr>
          </a:p>
          <a:p>
            <a:pPr marL="342900" indent="-342900">
              <a:lnSpc>
                <a:spcPct val="150000"/>
              </a:lnSpc>
              <a:buFont typeface="Wingdings" pitchFamily="2" charset="2"/>
              <a:buChar char="u"/>
              <a:defRPr/>
            </a:pPr>
            <a:r>
              <a:rPr lang="zh-CN" altLang="en-US" sz="2400" dirty="0" smtClean="0">
                <a:ea typeface="微软雅黑" pitchFamily="34" charset="-122"/>
              </a:rPr>
              <a:t>小组</a:t>
            </a:r>
            <a:r>
              <a:rPr lang="zh-CN" altLang="en-US" sz="2400" dirty="0">
                <a:ea typeface="微软雅黑" pitchFamily="34" charset="-122"/>
              </a:rPr>
              <a:t>互</a:t>
            </a:r>
            <a:r>
              <a:rPr lang="zh-CN" altLang="en-US" sz="2400" dirty="0" smtClean="0">
                <a:ea typeface="微软雅黑" pitchFamily="34" charset="-122"/>
              </a:rPr>
              <a:t>评；</a:t>
            </a:r>
            <a:endParaRPr lang="zh-CN" altLang="en-US" sz="2400" dirty="0">
              <a:ea typeface="微软雅黑" pitchFamily="34" charset="-122"/>
            </a:endParaRPr>
          </a:p>
          <a:p>
            <a:pPr marL="342900" indent="-342900">
              <a:lnSpc>
                <a:spcPct val="150000"/>
              </a:lnSpc>
              <a:buFont typeface="Wingdings" pitchFamily="2" charset="2"/>
              <a:buChar char="u"/>
              <a:defRPr/>
            </a:pPr>
            <a:r>
              <a:rPr lang="en-US" altLang="zh-CN" sz="2400" dirty="0" smtClean="0">
                <a:ea typeface="微软雅黑" pitchFamily="34" charset="-122"/>
              </a:rPr>
              <a:t>4.  </a:t>
            </a:r>
            <a:r>
              <a:rPr lang="zh-CN" altLang="en-US" sz="2400" dirty="0" smtClean="0">
                <a:ea typeface="微软雅黑" pitchFamily="34" charset="-122"/>
              </a:rPr>
              <a:t>教师评价，最终评选出优秀的小组进行奖励。</a:t>
            </a:r>
            <a:endParaRPr lang="zh-CN" altLang="en-US" sz="2400" dirty="0">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项目评价</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1053319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a:xfrm>
            <a:off x="827584" y="1268760"/>
            <a:ext cx="7776864" cy="4525963"/>
          </a:xfrm>
          <a:prstGeom prst="rect">
            <a:avLst/>
          </a:prstGeom>
        </p:spPr>
        <p:txBody>
          <a:bodyPr/>
          <a:lstStyle>
            <a:lvl1pPr marL="273050" indent="-273050" algn="l" rtl="0" eaLnBrk="0" fontAlgn="base" hangingPunct="0">
              <a:spcBef>
                <a:spcPct val="20000"/>
              </a:spcBef>
              <a:spcAft>
                <a:spcPct val="0"/>
              </a:spcAft>
              <a:buClr>
                <a:srgbClr val="FFFFFF"/>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FFFFFF"/>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000000"/>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zh-CN" dirty="0">
              <a:latin typeface="Times New Roman" pitchFamily="18" charset="0"/>
              <a:ea typeface="微软雅黑" pitchFamily="34" charset="-122"/>
            </a:endParaRPr>
          </a:p>
        </p:txBody>
      </p:sp>
      <p:sp>
        <p:nvSpPr>
          <p:cNvPr id="5" name="Rectangle 1"/>
          <p:cNvSpPr>
            <a:spLocks noChangeArrowheads="1"/>
          </p:cNvSpPr>
          <p:nvPr/>
        </p:nvSpPr>
        <p:spPr bwMode="auto">
          <a:xfrm>
            <a:off x="899592" y="1340768"/>
            <a:ext cx="748883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lnSpc>
                <a:spcPct val="150000"/>
              </a:lnSpc>
            </a:pPr>
            <a:r>
              <a:rPr lang="zh-CN" sz="2000" dirty="0">
                <a:latin typeface="微软雅黑" pitchFamily="34" charset="-122"/>
                <a:ea typeface="微软雅黑" pitchFamily="34" charset="-122"/>
                <a:cs typeface="宋体" charset="-122"/>
              </a:rPr>
              <a:t>本</a:t>
            </a:r>
            <a:r>
              <a:rPr lang="zh-CN" sz="2000" dirty="0" smtClean="0">
                <a:latin typeface="微软雅黑" pitchFamily="34" charset="-122"/>
                <a:ea typeface="微软雅黑" pitchFamily="34" charset="-122"/>
                <a:cs typeface="宋体" charset="-122"/>
              </a:rPr>
              <a:t>项目</a:t>
            </a:r>
            <a:r>
              <a:rPr lang="zh-CN" altLang="en-US" sz="2000" dirty="0" smtClean="0">
                <a:latin typeface="微软雅黑" pitchFamily="34" charset="-122"/>
                <a:ea typeface="微软雅黑" pitchFamily="34" charset="-122"/>
                <a:cs typeface="宋体" charset="-122"/>
              </a:rPr>
              <a:t>以装配</a:t>
            </a:r>
            <a:r>
              <a:rPr lang="en-US" altLang="zh-CN" sz="2000" dirty="0" smtClean="0">
                <a:latin typeface="微软雅黑" pitchFamily="34" charset="-122"/>
                <a:ea typeface="微软雅黑" pitchFamily="34" charset="-122"/>
                <a:cs typeface="宋体" charset="-122"/>
              </a:rPr>
              <a:t>SMT</a:t>
            </a:r>
            <a:r>
              <a:rPr lang="zh-CN" altLang="en-US" sz="2000" dirty="0" smtClean="0">
                <a:latin typeface="微软雅黑" pitchFamily="34" charset="-122"/>
                <a:ea typeface="微软雅黑" pitchFamily="34" charset="-122"/>
                <a:cs typeface="宋体" charset="-122"/>
              </a:rPr>
              <a:t>调频</a:t>
            </a:r>
            <a:r>
              <a:rPr lang="en-US" altLang="zh-CN" sz="2000" dirty="0" smtClean="0">
                <a:latin typeface="微软雅黑" pitchFamily="34" charset="-122"/>
                <a:ea typeface="微软雅黑" pitchFamily="34" charset="-122"/>
                <a:cs typeface="宋体" charset="-122"/>
              </a:rPr>
              <a:t>FM</a:t>
            </a:r>
            <a:r>
              <a:rPr lang="zh-CN" altLang="en-US" sz="2000" dirty="0" smtClean="0">
                <a:latin typeface="微软雅黑" pitchFamily="34" charset="-122"/>
                <a:ea typeface="微软雅黑" pitchFamily="34" charset="-122"/>
                <a:cs typeface="宋体" charset="-122"/>
              </a:rPr>
              <a:t>收音机任务为引领 </a:t>
            </a:r>
            <a:r>
              <a:rPr lang="zh-CN" sz="2000" dirty="0" smtClean="0">
                <a:latin typeface="微软雅黑" pitchFamily="34" charset="-122"/>
                <a:ea typeface="微软雅黑" pitchFamily="34" charset="-122"/>
                <a:cs typeface="宋体" charset="-122"/>
              </a:rPr>
              <a:t>，</a:t>
            </a:r>
            <a:r>
              <a:rPr lang="zh-CN" altLang="en-US" sz="2000" dirty="0" smtClean="0">
                <a:latin typeface="微软雅黑" pitchFamily="34" charset="-122"/>
                <a:ea typeface="微软雅黑" pitchFamily="34" charset="-122"/>
                <a:cs typeface="宋体" charset="-122"/>
              </a:rPr>
              <a:t>主要内容有：</a:t>
            </a:r>
            <a:endParaRPr lang="en-US" altLang="zh-CN" sz="2000" dirty="0" smtClean="0">
              <a:latin typeface="微软雅黑" pitchFamily="34" charset="-122"/>
              <a:ea typeface="微软雅黑" pitchFamily="34" charset="-122"/>
              <a:cs typeface="宋体" charset="-122"/>
            </a:endParaRPr>
          </a:p>
          <a:p>
            <a:pPr>
              <a:lnSpc>
                <a:spcPct val="150000"/>
              </a:lnSpc>
            </a:pPr>
            <a:r>
              <a:rPr lang="en-US" altLang="zh-CN" sz="2000" dirty="0" smtClean="0">
                <a:latin typeface="微软雅黑" pitchFamily="34" charset="-122"/>
                <a:ea typeface="微软雅黑" pitchFamily="34" charset="-122"/>
                <a:cs typeface="宋体" pitchFamily="2" charset="-122"/>
              </a:rPr>
              <a:t>1. </a:t>
            </a:r>
            <a:r>
              <a:rPr lang="zh-CN" altLang="zh-CN" sz="2000" dirty="0" smtClean="0">
                <a:latin typeface="微软雅黑" pitchFamily="34" charset="-122"/>
                <a:ea typeface="微软雅黑" pitchFamily="34" charset="-122"/>
                <a:cs typeface="宋体" pitchFamily="2" charset="-122"/>
              </a:rPr>
              <a:t>通过</a:t>
            </a:r>
            <a:r>
              <a:rPr lang="zh-CN" altLang="zh-CN" sz="2000" dirty="0">
                <a:latin typeface="微软雅黑" pitchFamily="34" charset="-122"/>
                <a:ea typeface="微软雅黑" pitchFamily="34" charset="-122"/>
                <a:cs typeface="宋体" pitchFamily="2" charset="-122"/>
              </a:rPr>
              <a:t>贴片收音机的安装，掌握贴片焊接的方法。</a:t>
            </a:r>
          </a:p>
          <a:p>
            <a:pPr>
              <a:lnSpc>
                <a:spcPct val="150000"/>
              </a:lnSpc>
            </a:pPr>
            <a:r>
              <a:rPr lang="en-US" altLang="zh-CN" sz="2000" dirty="0" smtClean="0">
                <a:latin typeface="微软雅黑" pitchFamily="34" charset="-122"/>
                <a:ea typeface="微软雅黑" pitchFamily="34" charset="-122"/>
                <a:cs typeface="宋体" pitchFamily="2" charset="-122"/>
              </a:rPr>
              <a:t>2. </a:t>
            </a:r>
            <a:r>
              <a:rPr lang="zh-CN" altLang="en-US" sz="2000" dirty="0" smtClean="0">
                <a:latin typeface="微软雅黑" pitchFamily="34" charset="-122"/>
                <a:ea typeface="微软雅黑" pitchFamily="34" charset="-122"/>
                <a:cs typeface="宋体" pitchFamily="2" charset="-122"/>
              </a:rPr>
              <a:t>掌握</a:t>
            </a:r>
            <a:r>
              <a:rPr lang="en-US" altLang="zh-CN" sz="2000" dirty="0" smtClean="0">
                <a:latin typeface="微软雅黑" pitchFamily="34" charset="-122"/>
                <a:ea typeface="微软雅黑" pitchFamily="34" charset="-122"/>
                <a:cs typeface="宋体" pitchFamily="2" charset="-122"/>
              </a:rPr>
              <a:t>SMT</a:t>
            </a:r>
            <a:r>
              <a:rPr lang="zh-CN" altLang="en-US" sz="2000" dirty="0" smtClean="0">
                <a:latin typeface="微软雅黑" pitchFamily="34" charset="-122"/>
                <a:ea typeface="微软雅黑" pitchFamily="34" charset="-122"/>
                <a:cs typeface="宋体" pitchFamily="2" charset="-122"/>
              </a:rPr>
              <a:t>元器件的识别方法，能熟练使用电烙铁焊接</a:t>
            </a:r>
            <a:r>
              <a:rPr lang="en-US" altLang="zh-CN" sz="2000" dirty="0" smtClean="0">
                <a:latin typeface="微软雅黑" pitchFamily="34" charset="-122"/>
                <a:ea typeface="微软雅黑" pitchFamily="34" charset="-122"/>
                <a:cs typeface="宋体" pitchFamily="2" charset="-122"/>
              </a:rPr>
              <a:t>SMT</a:t>
            </a:r>
            <a:r>
              <a:rPr lang="zh-CN" altLang="en-US" sz="2000" dirty="0" smtClean="0">
                <a:latin typeface="微软雅黑" pitchFamily="34" charset="-122"/>
                <a:ea typeface="微软雅黑" pitchFamily="34" charset="-122"/>
                <a:cs typeface="宋体" pitchFamily="2" charset="-122"/>
              </a:rPr>
              <a:t>元器件。</a:t>
            </a:r>
            <a:endParaRPr lang="en-US" altLang="zh-CN" sz="2000" dirty="0" smtClean="0">
              <a:latin typeface="微软雅黑" pitchFamily="34" charset="-122"/>
              <a:ea typeface="微软雅黑" pitchFamily="34" charset="-122"/>
              <a:cs typeface="宋体" pitchFamily="2" charset="-122"/>
            </a:endParaRPr>
          </a:p>
          <a:p>
            <a:pPr>
              <a:lnSpc>
                <a:spcPct val="150000"/>
              </a:lnSpc>
            </a:pPr>
            <a:r>
              <a:rPr lang="en-US" altLang="zh-CN" sz="2000" dirty="0" smtClean="0">
                <a:latin typeface="微软雅黑" pitchFamily="34" charset="-122"/>
                <a:ea typeface="微软雅黑" pitchFamily="34" charset="-122"/>
                <a:cs typeface="宋体" pitchFamily="2" charset="-122"/>
              </a:rPr>
              <a:t>3. </a:t>
            </a:r>
            <a:r>
              <a:rPr lang="zh-CN" altLang="en-US" sz="2000" dirty="0" smtClean="0">
                <a:latin typeface="微软雅黑" pitchFamily="34" charset="-122"/>
                <a:ea typeface="微软雅黑" pitchFamily="34" charset="-122"/>
                <a:cs typeface="宋体" pitchFamily="2" charset="-122"/>
              </a:rPr>
              <a:t>掌握</a:t>
            </a:r>
            <a:r>
              <a:rPr lang="en-US" altLang="zh-CN" sz="2000" dirty="0" smtClean="0">
                <a:latin typeface="微软雅黑" pitchFamily="34" charset="-122"/>
                <a:ea typeface="微软雅黑" pitchFamily="34" charset="-122"/>
                <a:cs typeface="宋体" pitchFamily="2" charset="-122"/>
              </a:rPr>
              <a:t>PCB </a:t>
            </a:r>
            <a:r>
              <a:rPr lang="zh-CN" altLang="zh-CN" sz="2000" dirty="0">
                <a:latin typeface="微软雅黑" pitchFamily="34" charset="-122"/>
                <a:ea typeface="微软雅黑" pitchFamily="34" charset="-122"/>
                <a:cs typeface="宋体" pitchFamily="2" charset="-122"/>
              </a:rPr>
              <a:t>印制电路板各种封装</a:t>
            </a:r>
            <a:r>
              <a:rPr lang="en-US" altLang="zh-CN" sz="2000" dirty="0">
                <a:latin typeface="微软雅黑" pitchFamily="34" charset="-122"/>
                <a:ea typeface="微软雅黑" pitchFamily="34" charset="-122"/>
                <a:cs typeface="宋体" pitchFamily="2" charset="-122"/>
              </a:rPr>
              <a:t> SMT </a:t>
            </a:r>
            <a:r>
              <a:rPr lang="zh-CN" altLang="zh-CN" sz="2000" dirty="0">
                <a:latin typeface="微软雅黑" pitchFamily="34" charset="-122"/>
                <a:ea typeface="微软雅黑" pitchFamily="34" charset="-122"/>
                <a:cs typeface="宋体" pitchFamily="2" charset="-122"/>
              </a:rPr>
              <a:t>元器件的焊点识别，掌握</a:t>
            </a:r>
            <a:r>
              <a:rPr lang="en-US" altLang="zh-CN" sz="2000" dirty="0">
                <a:latin typeface="微软雅黑" pitchFamily="34" charset="-122"/>
                <a:ea typeface="微软雅黑" pitchFamily="34" charset="-122"/>
                <a:cs typeface="宋体" pitchFamily="2" charset="-122"/>
              </a:rPr>
              <a:t> IPC </a:t>
            </a:r>
            <a:r>
              <a:rPr lang="zh-CN" altLang="zh-CN" sz="2000" dirty="0">
                <a:latin typeface="微软雅黑" pitchFamily="34" charset="-122"/>
                <a:ea typeface="微软雅黑" pitchFamily="34" charset="-122"/>
                <a:cs typeface="宋体" pitchFamily="2" charset="-122"/>
              </a:rPr>
              <a:t>标准的相关焊点合格</a:t>
            </a:r>
          </a:p>
          <a:p>
            <a:pPr>
              <a:lnSpc>
                <a:spcPct val="150000"/>
              </a:lnSpc>
            </a:pPr>
            <a:r>
              <a:rPr lang="zh-CN" altLang="zh-CN" sz="2000" dirty="0">
                <a:latin typeface="微软雅黑" pitchFamily="34" charset="-122"/>
                <a:ea typeface="微软雅黑" pitchFamily="34" charset="-122"/>
                <a:cs typeface="宋体" pitchFamily="2" charset="-122"/>
              </a:rPr>
              <a:t>要求。</a:t>
            </a:r>
          </a:p>
          <a:p>
            <a:pPr>
              <a:lnSpc>
                <a:spcPct val="150000"/>
              </a:lnSpc>
            </a:pPr>
            <a:r>
              <a:rPr lang="en-US" altLang="zh-CN" sz="2000" dirty="0" smtClean="0">
                <a:latin typeface="微软雅黑" pitchFamily="34" charset="-122"/>
                <a:ea typeface="微软雅黑" pitchFamily="34" charset="-122"/>
                <a:cs typeface="宋体" pitchFamily="2" charset="-122"/>
              </a:rPr>
              <a:t>4. </a:t>
            </a:r>
            <a:r>
              <a:rPr lang="zh-CN" altLang="en-US" sz="2000" dirty="0" smtClean="0">
                <a:latin typeface="微软雅黑" pitchFamily="34" charset="-122"/>
                <a:ea typeface="微软雅黑" pitchFamily="34" charset="-122"/>
                <a:cs typeface="宋体" pitchFamily="2" charset="-122"/>
              </a:rPr>
              <a:t>完成</a:t>
            </a:r>
            <a:r>
              <a:rPr lang="en-US" altLang="zh-CN" sz="2000" dirty="0" smtClean="0">
                <a:latin typeface="微软雅黑" pitchFamily="34" charset="-122"/>
                <a:ea typeface="微软雅黑" pitchFamily="34" charset="-122"/>
                <a:cs typeface="宋体" pitchFamily="2" charset="-122"/>
              </a:rPr>
              <a:t>FM </a:t>
            </a:r>
            <a:r>
              <a:rPr lang="zh-CN" altLang="zh-CN" sz="2000" dirty="0">
                <a:latin typeface="微软雅黑" pitchFamily="34" charset="-122"/>
                <a:ea typeface="微软雅黑" pitchFamily="34" charset="-122"/>
                <a:cs typeface="宋体" pitchFamily="2" charset="-122"/>
              </a:rPr>
              <a:t>收音机整机调试技能训练。</a:t>
            </a:r>
          </a:p>
          <a:p>
            <a:pPr>
              <a:lnSpc>
                <a:spcPct val="150000"/>
              </a:lnSpc>
            </a:pPr>
            <a:r>
              <a:rPr lang="en-US" altLang="zh-CN" sz="2000" dirty="0" smtClean="0">
                <a:latin typeface="微软雅黑" pitchFamily="34" charset="-122"/>
                <a:ea typeface="微软雅黑" pitchFamily="34" charset="-122"/>
                <a:cs typeface="宋体" pitchFamily="2" charset="-122"/>
              </a:rPr>
              <a:t>5. </a:t>
            </a:r>
            <a:r>
              <a:rPr lang="zh-CN" altLang="zh-CN" sz="2000" dirty="0" smtClean="0">
                <a:latin typeface="微软雅黑" pitchFamily="34" charset="-122"/>
                <a:ea typeface="微软雅黑" pitchFamily="34" charset="-122"/>
                <a:cs typeface="宋体" pitchFamily="2" charset="-122"/>
              </a:rPr>
              <a:t>通过</a:t>
            </a:r>
            <a:r>
              <a:rPr lang="en-US" altLang="zh-CN" sz="2000" dirty="0" smtClean="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FM </a:t>
            </a:r>
            <a:r>
              <a:rPr lang="zh-CN" altLang="zh-CN" sz="2000" dirty="0">
                <a:latin typeface="微软雅黑" pitchFamily="34" charset="-122"/>
                <a:ea typeface="微软雅黑" pitchFamily="34" charset="-122"/>
                <a:cs typeface="宋体" pitchFamily="2" charset="-122"/>
              </a:rPr>
              <a:t>收音机的整机装配，训练手工制作</a:t>
            </a:r>
            <a:r>
              <a:rPr lang="en-US" altLang="zh-CN" sz="2000" dirty="0">
                <a:latin typeface="微软雅黑" pitchFamily="34" charset="-122"/>
                <a:ea typeface="微软雅黑" pitchFamily="34" charset="-122"/>
                <a:cs typeface="宋体" pitchFamily="2" charset="-122"/>
              </a:rPr>
              <a:t> SMT </a:t>
            </a:r>
            <a:r>
              <a:rPr lang="zh-CN" altLang="zh-CN" sz="2000" dirty="0">
                <a:latin typeface="微软雅黑" pitchFamily="34" charset="-122"/>
                <a:ea typeface="微软雅黑" pitchFamily="34" charset="-122"/>
                <a:cs typeface="宋体" pitchFamily="2" charset="-122"/>
              </a:rPr>
              <a:t>产品的技能。</a:t>
            </a:r>
            <a:endParaRPr lang="zh-CN" altLang="en-US" sz="2000" dirty="0">
              <a:latin typeface="微软雅黑" pitchFamily="34" charset="-122"/>
              <a:ea typeface="微软雅黑" pitchFamily="34" charset="-122"/>
              <a:cs typeface="宋体" pitchFamily="2" charset="-122"/>
            </a:endParaRPr>
          </a:p>
        </p:txBody>
      </p:sp>
      <p:sp>
        <p:nvSpPr>
          <p:cNvPr id="7"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项目总结</a:t>
            </a:r>
            <a:endParaRPr lang="zh-CN" altLang="en-US" sz="2400" b="1" dirty="0">
              <a:solidFill>
                <a:srgbClr val="FFC000"/>
              </a:solidFill>
              <a:latin typeface="微软雅黑" pitchFamily="34" charset="-122"/>
              <a:ea typeface="微软雅黑" pitchFamily="34" charset="-122"/>
            </a:endParaRPr>
          </a:p>
        </p:txBody>
      </p:sp>
    </p:spTree>
    <p:extLst>
      <p:ext uri="{BB962C8B-B14F-4D97-AF65-F5344CB8AC3E}">
        <p14:creationId xmlns:p14="http://schemas.microsoft.com/office/powerpoint/2010/main" val="3411223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924944"/>
            <a:ext cx="8884072" cy="815975"/>
          </a:xfrm>
          <a:prstGeom prst="rect">
            <a:avLst/>
          </a:prstGeom>
          <a:noFill/>
          <a:ln w="9525">
            <a:noFill/>
            <a:miter lim="800000"/>
            <a:headEnd/>
            <a:tailEnd/>
          </a:ln>
          <a:effectLst>
            <a:outerShdw blurRad="76200" dist="12700" dir="2700000" sy="-23000" kx="-800400" algn="bl" rotWithShape="0">
              <a:prstClr val="black">
                <a:alpha val="20000"/>
              </a:prstClr>
            </a:outerShdw>
            <a:reflection stA="50000" endA="300" endPos="55000" dir="5400000" sy="-100000" algn="bl" rotWithShape="0"/>
          </a:effectLst>
        </p:spPr>
        <p:txBody>
          <a:bodyPr anchor="ctr"/>
          <a:lstStyle/>
          <a:p>
            <a:pPr marL="0" marR="0" lvl="0" indent="0" algn="ctr" defTabSz="914400" eaLnBrk="1" fontAlgn="auto" latinLnBrk="0" hangingPunct="1">
              <a:lnSpc>
                <a:spcPct val="75000"/>
              </a:lnSpc>
              <a:spcBef>
                <a:spcPts val="0"/>
              </a:spcBef>
              <a:spcAft>
                <a:spcPts val="0"/>
              </a:spcAft>
              <a:buClrTx/>
              <a:buSzTx/>
              <a:buFontTx/>
              <a:buNone/>
              <a:tabLst/>
              <a:defRPr/>
            </a:pPr>
            <a:r>
              <a:rPr kumimoji="0" lang="en-US" altLang="ko-KR" sz="7200" b="0" i="0" u="none" strike="noStrike" kern="0" cap="none" spc="0" normalizeH="0" baseline="0" noProof="0" dirty="0" smtClean="0">
                <a:ln>
                  <a:noFill/>
                </a:ln>
                <a:solidFill>
                  <a:sysClr val="windowText" lastClr="000000"/>
                </a:solidFill>
                <a:effectLst/>
                <a:uLnTx/>
                <a:uFillTx/>
                <a:latin typeface="Aharoni" pitchFamily="2" charset="-79"/>
                <a:ea typeface="Gulim" pitchFamily="34" charset="-127"/>
                <a:cs typeface="Aharoni" pitchFamily="2" charset="-79"/>
              </a:rPr>
              <a:t>THANK </a:t>
            </a:r>
            <a:r>
              <a:rPr kumimoji="0" lang="en-US" altLang="ko-KR" sz="7200" b="0" i="0" u="none" strike="noStrike" kern="0" cap="none" spc="0" normalizeH="0" baseline="0" noProof="0" dirty="0">
                <a:ln>
                  <a:noFill/>
                </a:ln>
                <a:solidFill>
                  <a:srgbClr val="FF6600"/>
                </a:solidFill>
                <a:effectLst/>
                <a:uLnTx/>
                <a:uFillTx/>
                <a:latin typeface="Aharoni" pitchFamily="2" charset="-79"/>
                <a:ea typeface="Gulim" pitchFamily="34" charset="-127"/>
                <a:cs typeface="Aharoni" pitchFamily="2" charset="-79"/>
              </a:rPr>
              <a:t>YOU</a:t>
            </a:r>
          </a:p>
        </p:txBody>
      </p:sp>
      <p:cxnSp>
        <p:nvCxnSpPr>
          <p:cNvPr id="4" name="直接连接符 3"/>
          <p:cNvCxnSpPr/>
          <p:nvPr/>
        </p:nvCxnSpPr>
        <p:spPr>
          <a:xfrm>
            <a:off x="1691680" y="2564904"/>
            <a:ext cx="54726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1655676"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763688" y="3860800"/>
            <a:ext cx="5436604" cy="0"/>
          </a:xfrm>
          <a:prstGeom prst="line">
            <a:avLst/>
          </a:prstGeom>
          <a:ln w="101600" cmpd="thickThi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2740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2"/>
          <a:srcRect/>
          <a:stretch>
            <a:fillRect/>
          </a:stretch>
        </p:blipFill>
        <p:spPr bwMode="auto">
          <a:xfrm>
            <a:off x="1785938" y="1143000"/>
            <a:ext cx="5029200" cy="42862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9" name="矩形 8"/>
          <p:cNvSpPr/>
          <p:nvPr/>
        </p:nvSpPr>
        <p:spPr>
          <a:xfrm>
            <a:off x="2571750" y="5715000"/>
            <a:ext cx="3164649" cy="338554"/>
          </a:xfrm>
          <a:prstGeom prst="rect">
            <a:avLst/>
          </a:prstGeom>
        </p:spPr>
        <p:txBody>
          <a:bodyPr wrap="none">
            <a:spAutoFit/>
          </a:bodyPr>
          <a:lstStyle/>
          <a:p>
            <a:pPr>
              <a:defRPr/>
            </a:pPr>
            <a:r>
              <a:rPr lang="en-US" sz="1600" dirty="0">
                <a:latin typeface="微软雅黑" pitchFamily="34" charset="-122"/>
                <a:ea typeface="微软雅黑" pitchFamily="34" charset="-122"/>
              </a:rPr>
              <a:t>SMT </a:t>
            </a:r>
            <a:r>
              <a:rPr lang="zh-CN" altLang="en-US" sz="1600" dirty="0">
                <a:latin typeface="微软雅黑" pitchFamily="34" charset="-122"/>
                <a:ea typeface="微软雅黑" pitchFamily="34" charset="-122"/>
              </a:rPr>
              <a:t>调频</a:t>
            </a:r>
            <a:r>
              <a:rPr lang="en-US" sz="1600" dirty="0">
                <a:latin typeface="微软雅黑" pitchFamily="34" charset="-122"/>
                <a:ea typeface="微软雅黑" pitchFamily="34" charset="-122"/>
              </a:rPr>
              <a:t> FM </a:t>
            </a:r>
            <a:r>
              <a:rPr lang="zh-CN" altLang="en-US" sz="1600" dirty="0">
                <a:latin typeface="微软雅黑" pitchFamily="34" charset="-122"/>
                <a:ea typeface="微软雅黑" pitchFamily="34" charset="-122"/>
              </a:rPr>
              <a:t>收音机电路原理图</a:t>
            </a: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smtClean="0">
                <a:solidFill>
                  <a:srgbClr val="FFC000"/>
                </a:solidFill>
                <a:latin typeface="微软雅黑" pitchFamily="34" charset="-122"/>
                <a:ea typeface="微软雅黑" pitchFamily="34" charset="-122"/>
              </a:rPr>
              <a:t>项目导入</a:t>
            </a:r>
            <a:endParaRPr lang="zh-CN" altLang="en-US" sz="2400" b="1" dirty="0">
              <a:solidFill>
                <a:srgbClr val="FFC00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611560" y="1628800"/>
            <a:ext cx="2242592" cy="563910"/>
          </a:xfrm>
          <a:prstGeom prst="rect">
            <a:avLst/>
          </a:prstGeom>
        </p:spPr>
        <p:txBody>
          <a:bodyPr/>
          <a:lstStyle/>
          <a:p>
            <a:r>
              <a:rPr lang="zh-CN" altLang="en-US" sz="2400" b="1" dirty="0" smtClean="0">
                <a:latin typeface="微软雅黑" pitchFamily="34" charset="-122"/>
                <a:ea typeface="微软雅黑" pitchFamily="34" charset="-122"/>
              </a:rPr>
              <a:t>主要内容：</a:t>
            </a:r>
            <a:endParaRPr lang="zh-CN" altLang="en-US" sz="2400" b="1" dirty="0">
              <a:latin typeface="微软雅黑" pitchFamily="34" charset="-122"/>
              <a:ea typeface="微软雅黑" pitchFamily="34" charset="-122"/>
            </a:endParaRPr>
          </a:p>
        </p:txBody>
      </p:sp>
      <p:sp>
        <p:nvSpPr>
          <p:cNvPr id="3" name="内容占位符 2"/>
          <p:cNvSpPr>
            <a:spLocks noGrp="1"/>
          </p:cNvSpPr>
          <p:nvPr>
            <p:ph idx="4294967295"/>
          </p:nvPr>
        </p:nvSpPr>
        <p:spPr>
          <a:xfrm>
            <a:off x="1979712" y="2276872"/>
            <a:ext cx="6059016" cy="3006005"/>
          </a:xfrm>
          <a:prstGeom prst="rect">
            <a:avLst/>
          </a:prstGeom>
        </p:spPr>
        <p:txBody>
          <a:bodyPr/>
          <a:lstStyle/>
          <a:p>
            <a:pPr>
              <a:buClr>
                <a:srgbClr val="002060"/>
              </a:buClr>
              <a:buFont typeface="Wingdings" pitchFamily="2" charset="2"/>
              <a:buChar char="Ø"/>
            </a:pPr>
            <a:r>
              <a:rPr lang="zh-CN" altLang="en-US" sz="2400" dirty="0" smtClean="0">
                <a:latin typeface="微软雅黑" pitchFamily="34" charset="-122"/>
                <a:ea typeface="微软雅黑" pitchFamily="34" charset="-122"/>
              </a:rPr>
              <a:t>表面组装技术（</a:t>
            </a: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）概述</a:t>
            </a:r>
            <a:endParaRPr lang="en-US" altLang="zh-CN" sz="2400" dirty="0" smtClean="0">
              <a:latin typeface="微软雅黑" pitchFamily="34" charset="-122"/>
              <a:ea typeface="微软雅黑" pitchFamily="34" charset="-122"/>
            </a:endParaRPr>
          </a:p>
          <a:p>
            <a:pPr>
              <a:buClr>
                <a:srgbClr val="00206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元器件知识</a:t>
            </a:r>
            <a:endParaRPr lang="en-US" altLang="zh-CN" sz="2400" dirty="0" smtClean="0">
              <a:latin typeface="微软雅黑" pitchFamily="34" charset="-122"/>
              <a:ea typeface="微软雅黑" pitchFamily="34" charset="-122"/>
            </a:endParaRPr>
          </a:p>
          <a:p>
            <a:pPr>
              <a:buClr>
                <a:srgbClr val="00206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的焊接技术</a:t>
            </a:r>
            <a:endParaRPr lang="en-US" altLang="zh-CN" sz="2400" dirty="0" smtClean="0">
              <a:latin typeface="微软雅黑" pitchFamily="34" charset="-122"/>
              <a:ea typeface="微软雅黑" pitchFamily="34" charset="-122"/>
            </a:endParaRPr>
          </a:p>
          <a:p>
            <a:pPr>
              <a:buClr>
                <a:srgbClr val="00206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焊接质量分析</a:t>
            </a:r>
            <a:endParaRPr lang="en-US" altLang="zh-CN" sz="2400" dirty="0" smtClean="0">
              <a:latin typeface="微软雅黑" pitchFamily="34" charset="-122"/>
              <a:ea typeface="微软雅黑" pitchFamily="34" charset="-122"/>
            </a:endParaRPr>
          </a:p>
          <a:p>
            <a:pPr>
              <a:buClr>
                <a:srgbClr val="002060"/>
              </a:buClr>
              <a:buFont typeface="Wingdings" pitchFamily="2" charset="2"/>
              <a:buChar char="Ø"/>
            </a:pPr>
            <a:r>
              <a:rPr lang="en-US" altLang="zh-CN" sz="2400" dirty="0" smtClean="0">
                <a:latin typeface="微软雅黑" pitchFamily="34" charset="-122"/>
                <a:ea typeface="微软雅黑" pitchFamily="34" charset="-122"/>
              </a:rPr>
              <a:t>SMT</a:t>
            </a:r>
            <a:r>
              <a:rPr lang="zh-CN" altLang="en-US" sz="2400" dirty="0" smtClean="0">
                <a:latin typeface="微软雅黑" pitchFamily="34" charset="-122"/>
                <a:ea typeface="微软雅黑" pitchFamily="34" charset="-122"/>
              </a:rPr>
              <a:t>元器件的拆焊修整</a:t>
            </a:r>
            <a:endParaRPr lang="en-US" altLang="zh-CN" sz="2400" dirty="0" smtClean="0">
              <a:latin typeface="微软雅黑" pitchFamily="34" charset="-122"/>
              <a:ea typeface="微软雅黑" pitchFamily="34" charset="-122"/>
            </a:endParaRPr>
          </a:p>
          <a:p>
            <a:pPr>
              <a:buClr>
                <a:srgbClr val="002060"/>
              </a:buClr>
              <a:buFont typeface="Wingdings" pitchFamily="2" charset="2"/>
              <a:buChar char="Ø"/>
            </a:pPr>
            <a:r>
              <a:rPr lang="en-US" altLang="zh-CN" sz="2400" dirty="0" smtClean="0">
                <a:latin typeface="微软雅黑" pitchFamily="34" charset="-122"/>
                <a:ea typeface="微软雅黑" pitchFamily="34" charset="-122"/>
              </a:rPr>
              <a:t>FM</a:t>
            </a:r>
            <a:r>
              <a:rPr lang="zh-CN" altLang="en-US" sz="2400" dirty="0" smtClean="0">
                <a:latin typeface="微软雅黑" pitchFamily="34" charset="-122"/>
                <a:ea typeface="微软雅黑" pitchFamily="34" charset="-122"/>
              </a:rPr>
              <a:t>调频收音机的分析</a:t>
            </a:r>
            <a:endParaRPr lang="en-US" altLang="zh-CN" sz="2400" dirty="0">
              <a:latin typeface="微软雅黑" pitchFamily="34" charset="-122"/>
              <a:ea typeface="微软雅黑" pitchFamily="34" charset="-122"/>
            </a:endParaRPr>
          </a:p>
        </p:txBody>
      </p:sp>
      <p:sp>
        <p:nvSpPr>
          <p:cNvPr id="6" name="Rectangle 1"/>
          <p:cNvSpPr>
            <a:spLocks noChangeArrowheads="1"/>
          </p:cNvSpPr>
          <p:nvPr/>
        </p:nvSpPr>
        <p:spPr bwMode="auto">
          <a:xfrm>
            <a:off x="683568" y="620688"/>
            <a:ext cx="2087910" cy="46166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spAutoFit/>
          </a:bodyPr>
          <a:lstStyle/>
          <a:p>
            <a:pPr algn="ctr" eaLnBrk="0" hangingPunct="0">
              <a:defRPr/>
            </a:pPr>
            <a:r>
              <a:rPr lang="zh-CN" altLang="en-US" sz="2400" b="1" dirty="0">
                <a:solidFill>
                  <a:srgbClr val="FFC000"/>
                </a:solidFill>
                <a:latin typeface="微软雅黑" pitchFamily="34" charset="-122"/>
                <a:ea typeface="微软雅黑" pitchFamily="34" charset="-122"/>
              </a:rPr>
              <a:t>知识链接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8"/>
          <p:cNvSpPr>
            <a:spLocks noChangeArrowheads="1"/>
          </p:cNvSpPr>
          <p:nvPr/>
        </p:nvSpPr>
        <p:spPr bwMode="gray">
          <a:xfrm>
            <a:off x="2070148" y="620688"/>
            <a:ext cx="5238156" cy="508000"/>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zh-CN" altLang="en-US" sz="2400" b="1" dirty="0" smtClean="0">
                <a:solidFill>
                  <a:schemeClr val="tx1"/>
                </a:solidFill>
                <a:latin typeface="微软雅黑" pitchFamily="34" charset="-122"/>
                <a:ea typeface="微软雅黑" pitchFamily="34" charset="-122"/>
              </a:rPr>
              <a:t>一、</a:t>
            </a:r>
            <a:r>
              <a:rPr lang="zh-CN" altLang="en-US" sz="2400" b="1" dirty="0">
                <a:latin typeface="微软雅黑" pitchFamily="34" charset="-122"/>
                <a:ea typeface="微软雅黑" pitchFamily="34" charset="-122"/>
              </a:rPr>
              <a:t>表面组装技术（</a:t>
            </a:r>
            <a:r>
              <a:rPr lang="en-US" altLang="zh-CN" sz="2400" b="1" dirty="0">
                <a:latin typeface="微软雅黑" pitchFamily="34" charset="-122"/>
                <a:ea typeface="微软雅黑" pitchFamily="34" charset="-122"/>
              </a:rPr>
              <a:t>SMT</a:t>
            </a:r>
            <a:r>
              <a:rPr lang="zh-CN" altLang="en-US" sz="2400" b="1" dirty="0">
                <a:latin typeface="微软雅黑" pitchFamily="34" charset="-122"/>
                <a:ea typeface="微软雅黑" pitchFamily="34" charset="-122"/>
              </a:rPr>
              <a:t>）概述</a:t>
            </a:r>
            <a:endParaRPr lang="en-US" altLang="zh-CN" sz="2400" b="1" dirty="0">
              <a:latin typeface="微软雅黑" pitchFamily="34" charset="-122"/>
              <a:ea typeface="微软雅黑" pitchFamily="34" charset="-122"/>
            </a:endParaRPr>
          </a:p>
        </p:txBody>
      </p:sp>
      <p:sp>
        <p:nvSpPr>
          <p:cNvPr id="4" name="Rectangle 17"/>
          <p:cNvSpPr>
            <a:spLocks noChangeArrowheads="1"/>
          </p:cNvSpPr>
          <p:nvPr/>
        </p:nvSpPr>
        <p:spPr bwMode="auto">
          <a:xfrm>
            <a:off x="638588" y="1859632"/>
            <a:ext cx="8325900" cy="424731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nchor="ctr">
            <a:spAutoFit/>
          </a:bodyPr>
          <a:lstStyle/>
          <a:p>
            <a:pPr eaLnBrk="0" hangingPunct="0">
              <a:lnSpc>
                <a:spcPct val="150000"/>
              </a:lnSpc>
              <a:defRPr/>
            </a:pPr>
            <a:r>
              <a:rPr lang="en-US" altLang="zh-CN" sz="2000" dirty="0">
                <a:latin typeface="微软雅黑" pitchFamily="34" charset="-122"/>
                <a:ea typeface="微软雅黑" pitchFamily="34" charset="-122"/>
                <a:cs typeface="宋体" pitchFamily="2" charset="-122"/>
              </a:rPr>
              <a:t>20 </a:t>
            </a:r>
            <a:r>
              <a:rPr lang="zh-CN" altLang="en-US" sz="2000" dirty="0">
                <a:latin typeface="微软雅黑" pitchFamily="34" charset="-122"/>
                <a:ea typeface="微软雅黑" pitchFamily="34" charset="-122"/>
                <a:cs typeface="宋体" pitchFamily="2" charset="-122"/>
              </a:rPr>
              <a:t>世纪 </a:t>
            </a:r>
            <a:r>
              <a:rPr lang="en-US" altLang="zh-CN" sz="2000" dirty="0">
                <a:latin typeface="微软雅黑" pitchFamily="34" charset="-122"/>
                <a:ea typeface="微软雅黑" pitchFamily="34" charset="-122"/>
                <a:cs typeface="宋体" pitchFamily="2" charset="-122"/>
              </a:rPr>
              <a:t>70 </a:t>
            </a:r>
            <a:r>
              <a:rPr lang="zh-CN" altLang="en-US" sz="2000" dirty="0">
                <a:latin typeface="微软雅黑" pitchFamily="34" charset="-122"/>
                <a:ea typeface="微软雅黑" pitchFamily="34" charset="-122"/>
                <a:cs typeface="宋体" pitchFamily="2" charset="-122"/>
              </a:rPr>
              <a:t>年代问世，</a:t>
            </a:r>
            <a:r>
              <a:rPr lang="en-US" altLang="zh-CN" sz="2000" dirty="0">
                <a:latin typeface="微软雅黑" pitchFamily="34" charset="-122"/>
                <a:ea typeface="微软雅黑" pitchFamily="34" charset="-122"/>
                <a:cs typeface="宋体" pitchFamily="2" charset="-122"/>
              </a:rPr>
              <a:t>80 </a:t>
            </a:r>
            <a:r>
              <a:rPr lang="zh-CN" altLang="en-US" sz="2000" dirty="0">
                <a:latin typeface="微软雅黑" pitchFamily="34" charset="-122"/>
                <a:ea typeface="微软雅黑" pitchFamily="34" charset="-122"/>
                <a:cs typeface="宋体" pitchFamily="2" charset="-122"/>
              </a:rPr>
              <a:t>年代成熟的表面组装技术（</a:t>
            </a:r>
            <a:r>
              <a:rPr lang="en-US" altLang="zh-CN" sz="2000" dirty="0">
                <a:latin typeface="微软雅黑" pitchFamily="34" charset="-122"/>
                <a:ea typeface="微软雅黑" pitchFamily="34" charset="-122"/>
                <a:cs typeface="宋体" pitchFamily="2" charset="-122"/>
              </a:rPr>
              <a:t>Surface Mount Technology</a:t>
            </a:r>
            <a:r>
              <a:rPr lang="zh-CN" altLang="en-US" sz="2000" dirty="0">
                <a:latin typeface="微软雅黑" pitchFamily="34" charset="-122"/>
                <a:ea typeface="微软雅黑" pitchFamily="34" charset="-122"/>
                <a:cs typeface="宋体" pitchFamily="2" charset="-122"/>
              </a:rPr>
              <a:t>），简称</a:t>
            </a:r>
            <a:r>
              <a:rPr lang="en-US" altLang="zh-CN" sz="2000" dirty="0">
                <a:latin typeface="微软雅黑" pitchFamily="34" charset="-122"/>
                <a:ea typeface="微软雅黑" pitchFamily="34" charset="-122"/>
                <a:cs typeface="宋体" pitchFamily="2" charset="-122"/>
              </a:rPr>
              <a:t>SMT</a:t>
            </a:r>
            <a:r>
              <a:rPr lang="zh-CN" altLang="en-US" sz="2000" dirty="0">
                <a:latin typeface="微软雅黑" pitchFamily="34" charset="-122"/>
                <a:ea typeface="微软雅黑" pitchFamily="34" charset="-122"/>
                <a:cs typeface="宋体" pitchFamily="2" charset="-122"/>
              </a:rPr>
              <a:t>，具有以下特点：</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1</a:t>
            </a:r>
            <a:r>
              <a:rPr lang="zh-CN" altLang="en-US" sz="2000" dirty="0">
                <a:latin typeface="微软雅黑" pitchFamily="34" charset="-122"/>
                <a:ea typeface="微软雅黑" pitchFamily="34" charset="-122"/>
                <a:cs typeface="宋体" pitchFamily="2" charset="-122"/>
              </a:rPr>
              <a:t>）装密度高、体积小、重量轻。贴片元件的体积和重量只有传统插装元件的 </a:t>
            </a:r>
            <a:r>
              <a:rPr lang="en-US" altLang="zh-CN" sz="2000" dirty="0">
                <a:latin typeface="微软雅黑" pitchFamily="34" charset="-122"/>
                <a:ea typeface="微软雅黑" pitchFamily="34" charset="-122"/>
                <a:cs typeface="宋体" pitchFamily="2" charset="-122"/>
              </a:rPr>
              <a:t>1/10 </a:t>
            </a:r>
            <a:r>
              <a:rPr lang="zh-CN" altLang="en-US" sz="2000" dirty="0">
                <a:latin typeface="微软雅黑" pitchFamily="34" charset="-122"/>
                <a:ea typeface="微软雅黑" pitchFamily="34" charset="-122"/>
                <a:cs typeface="宋体" pitchFamily="2" charset="-122"/>
              </a:rPr>
              <a:t>左右，一般采用 </a:t>
            </a:r>
            <a:r>
              <a:rPr lang="en-US" altLang="zh-CN" sz="2000" dirty="0">
                <a:latin typeface="微软雅黑" pitchFamily="34" charset="-122"/>
                <a:ea typeface="微软雅黑" pitchFamily="34" charset="-122"/>
                <a:cs typeface="宋体" pitchFamily="2" charset="-122"/>
              </a:rPr>
              <a:t>SMT </a:t>
            </a:r>
            <a:r>
              <a:rPr lang="zh-CN" altLang="en-US" sz="2000" dirty="0">
                <a:latin typeface="微软雅黑" pitchFamily="34" charset="-122"/>
                <a:ea typeface="微软雅黑" pitchFamily="34" charset="-122"/>
                <a:cs typeface="宋体" pitchFamily="2" charset="-122"/>
              </a:rPr>
              <a:t>之后，电子产品体积缩小 </a:t>
            </a:r>
            <a:r>
              <a:rPr lang="en-US" altLang="zh-CN" sz="2000" dirty="0">
                <a:latin typeface="微软雅黑" pitchFamily="34" charset="-122"/>
                <a:ea typeface="微软雅黑" pitchFamily="34" charset="-122"/>
                <a:cs typeface="宋体" pitchFamily="2" charset="-122"/>
              </a:rPr>
              <a:t>40% </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60%</a:t>
            </a:r>
            <a:r>
              <a:rPr lang="zh-CN" altLang="en-US" sz="2000" dirty="0">
                <a:latin typeface="微软雅黑" pitchFamily="34" charset="-122"/>
                <a:ea typeface="微软雅黑" pitchFamily="34" charset="-122"/>
                <a:cs typeface="宋体" pitchFamily="2" charset="-122"/>
              </a:rPr>
              <a:t>，重量减轻 </a:t>
            </a:r>
            <a:r>
              <a:rPr lang="en-US" altLang="zh-CN" sz="2000" dirty="0">
                <a:latin typeface="微软雅黑" pitchFamily="34" charset="-122"/>
                <a:ea typeface="微软雅黑" pitchFamily="34" charset="-122"/>
                <a:cs typeface="宋体" pitchFamily="2" charset="-122"/>
              </a:rPr>
              <a:t>60% </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80</a:t>
            </a:r>
            <a:r>
              <a:rPr lang="en-US" altLang="zh-CN" sz="2000" dirty="0" smtClean="0">
                <a:latin typeface="微软雅黑" pitchFamily="34" charset="-122"/>
                <a:ea typeface="微软雅黑" pitchFamily="34" charset="-122"/>
                <a:cs typeface="宋体" pitchFamily="2" charset="-122"/>
              </a:rPr>
              <a:t>%</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2</a:t>
            </a:r>
            <a:r>
              <a:rPr lang="zh-CN" altLang="en-US" sz="2000" dirty="0">
                <a:latin typeface="微软雅黑" pitchFamily="34" charset="-122"/>
                <a:ea typeface="微软雅黑" pitchFamily="34" charset="-122"/>
                <a:cs typeface="宋体" pitchFamily="2" charset="-122"/>
              </a:rPr>
              <a:t>）可靠性高、抗振能力强且焊点缺陷率低。</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3</a:t>
            </a:r>
            <a:r>
              <a:rPr lang="zh-CN" altLang="en-US" sz="2000" dirty="0">
                <a:latin typeface="微软雅黑" pitchFamily="34" charset="-122"/>
                <a:ea typeface="微软雅黑" pitchFamily="34" charset="-122"/>
                <a:cs typeface="宋体" pitchFamily="2" charset="-122"/>
              </a:rPr>
              <a:t>）高频特性好。减少了电磁和射频干扰。</a:t>
            </a:r>
            <a:endParaRPr lang="zh-CN" altLang="en-US" sz="2000" dirty="0">
              <a:latin typeface="微软雅黑" pitchFamily="34" charset="-122"/>
              <a:ea typeface="微软雅黑" pitchFamily="34" charset="-122"/>
            </a:endParaRP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4</a:t>
            </a:r>
            <a:r>
              <a:rPr lang="zh-CN" altLang="en-US" sz="2000" dirty="0">
                <a:latin typeface="微软雅黑" pitchFamily="34" charset="-122"/>
                <a:ea typeface="微软雅黑" pitchFamily="34" charset="-122"/>
                <a:cs typeface="宋体" pitchFamily="2" charset="-122"/>
              </a:rPr>
              <a:t>）易于实现自动化，提高生产效率。</a:t>
            </a:r>
          </a:p>
          <a:p>
            <a:pPr eaLnBrk="0" hangingPunct="0">
              <a:lnSpc>
                <a:spcPct val="150000"/>
              </a:lnSpc>
              <a:defRPr/>
            </a:pPr>
            <a:r>
              <a:rPr lang="zh-CN" altLang="en-US" sz="2000" dirty="0">
                <a:latin typeface="微软雅黑" pitchFamily="34" charset="-122"/>
                <a:ea typeface="微软雅黑" pitchFamily="34" charset="-122"/>
                <a:cs typeface="宋体" pitchFamily="2" charset="-122"/>
              </a:rPr>
              <a:t>（</a:t>
            </a:r>
            <a:r>
              <a:rPr lang="en-US" altLang="zh-CN" sz="2000" dirty="0">
                <a:latin typeface="微软雅黑" pitchFamily="34" charset="-122"/>
                <a:ea typeface="微软雅黑" pitchFamily="34" charset="-122"/>
                <a:cs typeface="宋体" pitchFamily="2" charset="-122"/>
              </a:rPr>
              <a:t>5</a:t>
            </a:r>
            <a:r>
              <a:rPr lang="zh-CN" altLang="en-US" sz="2000" dirty="0">
                <a:latin typeface="微软雅黑" pitchFamily="34" charset="-122"/>
                <a:ea typeface="微软雅黑" pitchFamily="34" charset="-122"/>
                <a:cs typeface="宋体" pitchFamily="2" charset="-122"/>
              </a:rPr>
              <a:t>）降低 </a:t>
            </a:r>
            <a:r>
              <a:rPr lang="en-US" altLang="zh-CN" sz="2000" dirty="0">
                <a:latin typeface="微软雅黑" pitchFamily="34" charset="-122"/>
                <a:ea typeface="微软雅黑" pitchFamily="34" charset="-122"/>
                <a:cs typeface="宋体" pitchFamily="2" charset="-122"/>
              </a:rPr>
              <a:t>30% </a:t>
            </a:r>
            <a:r>
              <a:rPr lang="zh-CN" altLang="en-US" sz="2000" dirty="0">
                <a:latin typeface="微软雅黑" pitchFamily="34" charset="-122"/>
                <a:ea typeface="微软雅黑" pitchFamily="34" charset="-122"/>
                <a:cs typeface="宋体" pitchFamily="2" charset="-122"/>
              </a:rPr>
              <a:t>～ </a:t>
            </a:r>
            <a:r>
              <a:rPr lang="en-US" altLang="zh-CN" sz="2000" dirty="0">
                <a:latin typeface="微软雅黑" pitchFamily="34" charset="-122"/>
                <a:ea typeface="微软雅黑" pitchFamily="34" charset="-122"/>
                <a:cs typeface="宋体" pitchFamily="2" charset="-122"/>
              </a:rPr>
              <a:t>50% </a:t>
            </a:r>
            <a:r>
              <a:rPr lang="zh-CN" altLang="en-US" sz="2000" dirty="0">
                <a:latin typeface="微软雅黑" pitchFamily="34" charset="-122"/>
                <a:ea typeface="微软雅黑" pitchFamily="34" charset="-122"/>
                <a:cs typeface="宋体" pitchFamily="2" charset="-122"/>
              </a:rPr>
              <a:t>成本。节省材料、能源、设备、人力、时间等。</a:t>
            </a:r>
            <a:r>
              <a:rPr lang="zh-CN" altLang="en-US" sz="2000" dirty="0">
                <a:latin typeface="微软雅黑" pitchFamily="34" charset="-122"/>
                <a:ea typeface="微软雅黑" pitchFamily="34" charset="-122"/>
              </a:rPr>
              <a:t> </a:t>
            </a:r>
          </a:p>
        </p:txBody>
      </p:sp>
      <p:sp>
        <p:nvSpPr>
          <p:cNvPr id="5" name="Rectangle 2"/>
          <p:cNvSpPr>
            <a:spLocks noChangeArrowheads="1"/>
          </p:cNvSpPr>
          <p:nvPr/>
        </p:nvSpPr>
        <p:spPr bwMode="auto">
          <a:xfrm>
            <a:off x="467544" y="1257600"/>
            <a:ext cx="2459796" cy="461665"/>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nchor="ctr">
            <a:spAutoFit/>
          </a:bodyPr>
          <a:lstStyle/>
          <a:p>
            <a:pPr eaLnBrk="0" hangingPunct="0">
              <a:defRPr/>
            </a:pPr>
            <a:r>
              <a:rPr lang="en-US" altLang="zh-CN" sz="2400" b="1" dirty="0" smtClean="0">
                <a:solidFill>
                  <a:schemeClr val="tx1"/>
                </a:solidFill>
                <a:latin typeface="微软雅黑" pitchFamily="34" charset="-122"/>
                <a:ea typeface="微软雅黑" pitchFamily="34" charset="-122"/>
              </a:rPr>
              <a:t>1. SMT</a:t>
            </a:r>
            <a:r>
              <a:rPr lang="zh-CN" altLang="en-US" sz="2400" b="1" dirty="0" smtClean="0">
                <a:solidFill>
                  <a:schemeClr val="tx1"/>
                </a:solidFill>
                <a:latin typeface="微软雅黑" pitchFamily="34" charset="-122"/>
                <a:ea typeface="微软雅黑" pitchFamily="34" charset="-122"/>
              </a:rPr>
              <a:t>的特点</a:t>
            </a:r>
            <a:endParaRPr lang="zh-CN" altLang="en-US" sz="2400" b="1"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3812115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m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259632" y="908720"/>
            <a:ext cx="7128792" cy="5027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364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流畅">
  <a:themeElements>
    <a:clrScheme name="自定义 2">
      <a:dk1>
        <a:srgbClr val="000000"/>
      </a:dk1>
      <a:lt1>
        <a:srgbClr val="FFFFFF"/>
      </a:lt1>
      <a:dk2>
        <a:srgbClr val="003399"/>
      </a:dk2>
      <a:lt2>
        <a:srgbClr val="C0C0C0"/>
      </a:lt2>
      <a:accent1>
        <a:srgbClr val="5E9CDA"/>
      </a:accent1>
      <a:accent2>
        <a:srgbClr val="93C052"/>
      </a:accent2>
      <a:accent3>
        <a:srgbClr val="FFFFFF"/>
      </a:accent3>
      <a:accent4>
        <a:srgbClr val="000000"/>
      </a:accent4>
      <a:accent5>
        <a:srgbClr val="B6CBEA"/>
      </a:accent5>
      <a:accent6>
        <a:srgbClr val="85AE49"/>
      </a:accent6>
      <a:hlink>
        <a:srgbClr val="5B2ABC"/>
      </a:hlink>
      <a:folHlink>
        <a:srgbClr val="855ADA"/>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2620</TotalTime>
  <Words>3180</Words>
  <Application>Microsoft Office PowerPoint</Application>
  <PresentationFormat>全屏显示(4:3)</PresentationFormat>
  <Paragraphs>324</Paragraphs>
  <Slides>58</Slides>
  <Notes>1</Notes>
  <HiddenSlides>0</HiddenSlides>
  <MMClips>0</MMClips>
  <ScaleCrop>false</ScaleCrop>
  <HeadingPairs>
    <vt:vector size="4" baseType="variant">
      <vt:variant>
        <vt:lpstr>主题</vt:lpstr>
      </vt:variant>
      <vt:variant>
        <vt:i4>2</vt:i4>
      </vt:variant>
      <vt:variant>
        <vt:lpstr>幻灯片标题</vt:lpstr>
      </vt:variant>
      <vt:variant>
        <vt:i4>58</vt:i4>
      </vt:variant>
    </vt:vector>
  </HeadingPairs>
  <TitlesOfParts>
    <vt:vector size="60" baseType="lpstr">
      <vt:lpstr>流畅</vt:lpstr>
      <vt:lpstr>1_流畅</vt:lpstr>
      <vt:lpstr>PowerPoint 演示文稿</vt:lpstr>
      <vt:lpstr>知识目标：</vt:lpstr>
      <vt:lpstr>PowerPoint 演示文稿</vt:lpstr>
      <vt:lpstr>PowerPoint 演示文稿</vt:lpstr>
      <vt:lpstr>PowerPoint 演示文稿</vt:lpstr>
      <vt:lpstr>PowerPoint 演示文稿</vt:lpstr>
      <vt:lpstr>主要内容：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主要步骤：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lkx</dc:creator>
  <cp:lastModifiedBy>彭建</cp:lastModifiedBy>
  <cp:revision>405</cp:revision>
  <dcterms:created xsi:type="dcterms:W3CDTF">2008-06-05T04:49:45Z</dcterms:created>
  <dcterms:modified xsi:type="dcterms:W3CDTF">2014-09-24T10:43:02Z</dcterms:modified>
</cp:coreProperties>
</file>