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3" r:id="rId2"/>
  </p:sldMasterIdLst>
  <p:notesMasterIdLst>
    <p:notesMasterId r:id="rId69"/>
  </p:notesMasterIdLst>
  <p:sldIdLst>
    <p:sldId id="552" r:id="rId3"/>
    <p:sldId id="256" r:id="rId4"/>
    <p:sldId id="282" r:id="rId5"/>
    <p:sldId id="286" r:id="rId6"/>
    <p:sldId id="293" r:id="rId7"/>
    <p:sldId id="296" r:id="rId8"/>
    <p:sldId id="298" r:id="rId9"/>
    <p:sldId id="349" r:id="rId10"/>
    <p:sldId id="504" r:id="rId11"/>
    <p:sldId id="506" r:id="rId12"/>
    <p:sldId id="507" r:id="rId13"/>
    <p:sldId id="508"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4" r:id="rId30"/>
    <p:sldId id="525" r:id="rId31"/>
    <p:sldId id="526" r:id="rId32"/>
    <p:sldId id="527" r:id="rId33"/>
    <p:sldId id="531" r:id="rId34"/>
    <p:sldId id="528" r:id="rId35"/>
    <p:sldId id="529" r:id="rId36"/>
    <p:sldId id="530" r:id="rId37"/>
    <p:sldId id="493" r:id="rId38"/>
    <p:sldId id="494" r:id="rId39"/>
    <p:sldId id="496" r:id="rId40"/>
    <p:sldId id="532" r:id="rId41"/>
    <p:sldId id="533" r:id="rId42"/>
    <p:sldId id="497" r:id="rId43"/>
    <p:sldId id="498" r:id="rId44"/>
    <p:sldId id="534" r:id="rId45"/>
    <p:sldId id="499" r:id="rId46"/>
    <p:sldId id="535" r:id="rId47"/>
    <p:sldId id="501" r:id="rId48"/>
    <p:sldId id="536" r:id="rId49"/>
    <p:sldId id="503" r:id="rId50"/>
    <p:sldId id="537" r:id="rId51"/>
    <p:sldId id="538" r:id="rId52"/>
    <p:sldId id="539" r:id="rId53"/>
    <p:sldId id="540" r:id="rId54"/>
    <p:sldId id="541" r:id="rId55"/>
    <p:sldId id="542" r:id="rId56"/>
    <p:sldId id="543" r:id="rId57"/>
    <p:sldId id="544" r:id="rId58"/>
    <p:sldId id="545" r:id="rId59"/>
    <p:sldId id="546" r:id="rId60"/>
    <p:sldId id="547" r:id="rId61"/>
    <p:sldId id="548" r:id="rId62"/>
    <p:sldId id="549" r:id="rId63"/>
    <p:sldId id="550" r:id="rId64"/>
    <p:sldId id="551" r:id="rId65"/>
    <p:sldId id="394" r:id="rId66"/>
    <p:sldId id="395" r:id="rId67"/>
    <p:sldId id="553" r:id="rId6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56"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2014/9/24</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smtClean="0"/>
              <a:t>单击此处编辑母版副标题样式</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362FA5EC-5F98-432E-AEB4-D718D03A8399}"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FC0478B-D3CB-44D8-993C-F1E1A4F05440}" type="slidenum">
              <a:rPr lang="zh-CN" altLang="en-US" smtClean="0"/>
              <a:pPr>
                <a:defRPr/>
              </a:pPr>
              <a:t>‹#›</a:t>
            </a:fld>
            <a:endParaRPr lang="zh-CN" altLang="en-US" dirty="0"/>
          </a:p>
        </p:txBody>
      </p:sp>
    </p:spTree>
    <p:extLst>
      <p:ext uri="{BB962C8B-B14F-4D97-AF65-F5344CB8AC3E}">
        <p14:creationId xmlns:p14="http://schemas.microsoft.com/office/powerpoint/2010/main" val="34110164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21BBA4BD-67D9-4074-A162-4430BEA1CAE1}"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4AB7C76-7607-4557-B949-C482C77786B2}" type="slidenum">
              <a:rPr lang="zh-CN" altLang="en-US" smtClean="0"/>
              <a:pPr>
                <a:defRPr/>
              </a:pPr>
              <a:t>‹#›</a:t>
            </a:fld>
            <a:endParaRPr lang="zh-CN" altLang="en-US" dirty="0"/>
          </a:p>
        </p:txBody>
      </p:sp>
    </p:spTree>
    <p:extLst>
      <p:ext uri="{BB962C8B-B14F-4D97-AF65-F5344CB8AC3E}">
        <p14:creationId xmlns:p14="http://schemas.microsoft.com/office/powerpoint/2010/main" val="32598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CFFDC73-9898-431C-A141-DA396098DE63}"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3D3B63C5-F2F9-4147-80D5-CDD67A56A916}" type="slidenum">
              <a:rPr lang="zh-CN" altLang="en-US" smtClean="0"/>
              <a:pPr>
                <a:defRPr/>
              </a:pPr>
              <a:t>‹#›</a:t>
            </a:fld>
            <a:endParaRPr lang="zh-CN" altLang="en-US" dirty="0"/>
          </a:p>
        </p:txBody>
      </p:sp>
    </p:spTree>
    <p:extLst>
      <p:ext uri="{BB962C8B-B14F-4D97-AF65-F5344CB8AC3E}">
        <p14:creationId xmlns:p14="http://schemas.microsoft.com/office/powerpoint/2010/main" val="142835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A1D5B13-C514-480A-8697-970147E286FD}" type="datetimeFigureOut">
              <a:rPr lang="zh-CN" altLang="en-US" smtClean="0"/>
              <a:pPr>
                <a:defRPr/>
              </a:pPr>
              <a:t>2014/9/24</a:t>
            </a:fld>
            <a:endParaRPr lang="zh-CN" altLang="en-US" dirty="0"/>
          </a:p>
        </p:txBody>
      </p:sp>
      <p:sp>
        <p:nvSpPr>
          <p:cNvPr id="4" name="页脚占位符 3"/>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39C571D-E982-4FBA-8CED-C254C6085166}" type="slidenum">
              <a:rPr lang="zh-CN" altLang="en-US" smtClean="0"/>
              <a:pPr>
                <a:defRPr/>
              </a:pPr>
              <a:t>‹#›</a:t>
            </a:fld>
            <a:endParaRPr lang="zh-CN" altLang="en-US" dirty="0"/>
          </a:p>
        </p:txBody>
      </p:sp>
    </p:spTree>
    <p:extLst>
      <p:ext uri="{BB962C8B-B14F-4D97-AF65-F5344CB8AC3E}">
        <p14:creationId xmlns:p14="http://schemas.microsoft.com/office/powerpoint/2010/main" val="143805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smtClean="0"/>
              <a:t>单击此处编辑母版副标题样式</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362FA5EC-5F98-432E-AEB4-D718D03A8399}"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FC0478B-D3CB-44D8-993C-F1E1A4F05440}"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46424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457200" y="1935163"/>
            <a:ext cx="8229600" cy="4389437"/>
          </a:xfrm>
          <a:prstGeom prst="rect">
            <a:avLst/>
          </a:prstGeo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57208151-6A46-430B-B003-9BEB3305C7FF}"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A590708D-EA16-40EE-9017-7B44BF7D4312}"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256728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ea typeface="微软雅黑"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dirty="0"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1A21779-67D3-49D4-B21D-5E572F52568F}"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D927945-B44B-49F3-8E73-7BC9E1BE4A7A}"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473043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87FA7CF-AA9C-44FA-8632-8C6B5F739B0A}"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2CB0A49-6BDE-4D11-8566-EC881B55FB4B}"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48684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FDDD6220-7162-461F-BDA5-C0FB74BF841A}" type="datetimeFigureOut">
              <a:rPr lang="zh-CN" altLang="en-US" smtClean="0">
                <a:solidFill>
                  <a:srgbClr val="000000"/>
                </a:solidFill>
              </a:rPr>
              <a:pPr>
                <a:defRPr/>
              </a:pPr>
              <a:t>2014/9/24</a:t>
            </a:fld>
            <a:endParaRPr lang="zh-CN" altLang="en-US" dirty="0">
              <a:solidFill>
                <a:srgbClr val="000000"/>
              </a:solidFill>
            </a:endParaRPr>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2FEC3B8-9D77-4747-B5C0-E85610564BB8}"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578239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C090A30-C6EA-45C4-BD08-BF7CC8712541}"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49E00CAC-C428-4F0D-9788-E49E3A0E7354}"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0082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A5E2CFAF-497C-44EE-877A-55C0B3DFA548}" type="datetimeFigureOut">
              <a:rPr lang="zh-CN" altLang="en-US" smtClean="0">
                <a:solidFill>
                  <a:srgbClr val="000000"/>
                </a:solidFill>
              </a:rPr>
              <a:pPr>
                <a:defRPr/>
              </a:pPr>
              <a:t>2014/9/24</a:t>
            </a:fld>
            <a:endParaRPr lang="zh-CN" altLang="en-US" dirty="0">
              <a:solidFill>
                <a:srgbClr val="000000"/>
              </a:solidFill>
            </a:endParaRPr>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1F4992A-2794-4A0E-A95D-C931C4952F8D}"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64899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457200" y="1935163"/>
            <a:ext cx="8229600" cy="4389437"/>
          </a:xfrm>
          <a:prstGeom prst="rect">
            <a:avLst/>
          </a:prstGeo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57208151-6A46-430B-B003-9BEB3305C7FF}"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A590708D-EA16-40EE-9017-7B44BF7D4312}" type="slidenum">
              <a:rPr lang="zh-CN" altLang="en-US" smtClean="0"/>
              <a:pPr>
                <a:defRPr/>
              </a:pPr>
              <a:t>‹#›</a:t>
            </a:fld>
            <a:endParaRPr lang="zh-CN" altLang="en-US" dirty="0"/>
          </a:p>
        </p:txBody>
      </p:sp>
    </p:spTree>
    <p:extLst>
      <p:ext uri="{BB962C8B-B14F-4D97-AF65-F5344CB8AC3E}">
        <p14:creationId xmlns:p14="http://schemas.microsoft.com/office/powerpoint/2010/main" val="2650965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ea typeface="微软雅黑" pitchFamily="34" charset="-122"/>
              </a:defRPr>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dirty="0"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ea typeface="微软雅黑" pitchFamily="34" charset="-122"/>
              </a:defRPr>
            </a:lvl1pPr>
            <a:lvl2pPr>
              <a:defRPr sz="2600">
                <a:ea typeface="微软雅黑" pitchFamily="34" charset="-122"/>
              </a:defRPr>
            </a:lvl2pPr>
            <a:lvl3pPr>
              <a:defRPr sz="2400">
                <a:ea typeface="微软雅黑" pitchFamily="34" charset="-122"/>
              </a:defRPr>
            </a:lvl3pPr>
            <a:lvl4pPr>
              <a:defRPr sz="20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7BF7E477-CC78-4F56-9FAD-66780F943AD1}"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0835FAC2-D1E8-4255-B93B-7C8F0A8CA25F}"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68803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ea typeface="微软雅黑" pitchFamily="34" charset="-122"/>
              </a:defRPr>
            </a:lvl1pPr>
            <a:lvl2pPr>
              <a:defRPr sz="1200"/>
            </a:lvl2pPr>
            <a:lvl3pPr>
              <a:defRPr sz="1000"/>
            </a:lvl3pPr>
            <a:lvl4pPr>
              <a:defRPr sz="900"/>
            </a:lvl4pPr>
            <a:lvl5pPr>
              <a:defRPr sz="900"/>
            </a:lvl5pPr>
          </a:lstStyle>
          <a:p>
            <a:pPr lvl="0"/>
            <a:r>
              <a:rPr lang="zh-CN" altLang="en-US" dirty="0"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ea typeface="微软雅黑" pitchFamily="34" charset="-122"/>
              </a:defRPr>
            </a:lvl1pPr>
          </a:lstStyle>
          <a:p>
            <a:pPr lvl="0"/>
            <a:r>
              <a:rPr lang="zh-CN" altLang="en-US" noProof="0" dirty="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4588DDC0-F982-4982-AD88-21E1D0624954}" type="datetimeFigureOut">
              <a:rPr lang="zh-CN" altLang="en-US" smtClean="0">
                <a:solidFill>
                  <a:srgbClr val="000000"/>
                </a:solidFill>
              </a:rPr>
              <a:pPr>
                <a:defRPr/>
              </a:pPr>
              <a:t>2014/9/24</a:t>
            </a:fld>
            <a:endParaRPr lang="zh-CN" altLang="en-US" dirty="0">
              <a:solidFill>
                <a:srgbClr val="000000"/>
              </a:solidFill>
            </a:endParaRPr>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ea typeface="微软雅黑" pitchFamily="34" charset="-122"/>
              </a:defRPr>
            </a:lvl1pPr>
          </a:lstStyle>
          <a:p>
            <a:pPr>
              <a:defRPr/>
            </a:pPr>
            <a:fld id="{9524B3CA-E27D-48CB-A254-E514B827A8A7}"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475780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21BBA4BD-67D9-4074-A162-4430BEA1CAE1}"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4AB7C76-7607-4557-B949-C482C77786B2}"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731000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CFFDC73-9898-431C-A141-DA396098DE63}"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3D3B63C5-F2F9-4147-80D5-CDD67A56A91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070101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A1D5B13-C514-480A-8697-970147E286FD}"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3"/>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39C571D-E982-4FBA-8CED-C254C608516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92392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ea typeface="微软雅黑"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dirty="0"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1A21779-67D3-49D4-B21D-5E572F52568F}"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D927945-B44B-49F3-8E73-7BC9E1BE4A7A}" type="slidenum">
              <a:rPr lang="zh-CN" altLang="en-US" smtClean="0"/>
              <a:pPr>
                <a:defRPr/>
              </a:pPr>
              <a:t>‹#›</a:t>
            </a:fld>
            <a:endParaRPr lang="zh-CN" altLang="en-US" dirty="0"/>
          </a:p>
        </p:txBody>
      </p:sp>
    </p:spTree>
    <p:extLst>
      <p:ext uri="{BB962C8B-B14F-4D97-AF65-F5344CB8AC3E}">
        <p14:creationId xmlns:p14="http://schemas.microsoft.com/office/powerpoint/2010/main" val="3421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87FA7CF-AA9C-44FA-8632-8C6B5F739B0A}" type="datetimeFigureOut">
              <a:rPr lang="zh-CN" altLang="en-US" smtClean="0"/>
              <a:pPr>
                <a:defRPr/>
              </a:pPr>
              <a:t>2014/9/24</a:t>
            </a:fld>
            <a:endParaRPr lang="zh-CN" altLang="en-US" dirty="0"/>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2CB0A49-6BDE-4D11-8566-EC881B55FB4B}" type="slidenum">
              <a:rPr lang="zh-CN" altLang="en-US" smtClean="0"/>
              <a:pPr>
                <a:defRPr/>
              </a:pPr>
              <a:t>‹#›</a:t>
            </a:fld>
            <a:endParaRPr lang="zh-CN" altLang="en-US" dirty="0"/>
          </a:p>
        </p:txBody>
      </p:sp>
    </p:spTree>
    <p:extLst>
      <p:ext uri="{BB962C8B-B14F-4D97-AF65-F5344CB8AC3E}">
        <p14:creationId xmlns:p14="http://schemas.microsoft.com/office/powerpoint/2010/main" val="228935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FDDD6220-7162-461F-BDA5-C0FB74BF841A}" type="datetimeFigureOut">
              <a:rPr lang="zh-CN" altLang="en-US" smtClean="0"/>
              <a:pPr>
                <a:defRPr/>
              </a:pPr>
              <a:t>2014/9/24</a:t>
            </a:fld>
            <a:endParaRPr lang="zh-CN" altLang="en-US" dirty="0"/>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2FEC3B8-9D77-4747-B5C0-E85610564BB8}" type="slidenum">
              <a:rPr lang="zh-CN" altLang="en-US" smtClean="0"/>
              <a:pPr>
                <a:defRPr/>
              </a:pPr>
              <a:t>‹#›</a:t>
            </a:fld>
            <a:endParaRPr lang="zh-CN" altLang="en-US" dirty="0"/>
          </a:p>
        </p:txBody>
      </p:sp>
    </p:spTree>
    <p:extLst>
      <p:ext uri="{BB962C8B-B14F-4D97-AF65-F5344CB8AC3E}">
        <p14:creationId xmlns:p14="http://schemas.microsoft.com/office/powerpoint/2010/main" val="104479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C090A30-C6EA-45C4-BD08-BF7CC8712541}" type="datetimeFigureOut">
              <a:rPr lang="zh-CN" altLang="en-US" smtClean="0"/>
              <a:pPr>
                <a:defRPr/>
              </a:pPr>
              <a:t>2014/9/24</a:t>
            </a:fld>
            <a:endParaRPr lang="zh-CN" altLang="en-US" dirty="0"/>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49E00CAC-C428-4F0D-9788-E49E3A0E7354}" type="slidenum">
              <a:rPr lang="zh-CN" altLang="en-US" smtClean="0"/>
              <a:pPr>
                <a:defRPr/>
              </a:pPr>
              <a:t>‹#›</a:t>
            </a:fld>
            <a:endParaRPr lang="zh-CN" altLang="en-US" dirty="0"/>
          </a:p>
        </p:txBody>
      </p:sp>
    </p:spTree>
    <p:extLst>
      <p:ext uri="{BB962C8B-B14F-4D97-AF65-F5344CB8AC3E}">
        <p14:creationId xmlns:p14="http://schemas.microsoft.com/office/powerpoint/2010/main" val="257155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A5E2CFAF-497C-44EE-877A-55C0B3DFA548}" type="datetimeFigureOut">
              <a:rPr lang="zh-CN" altLang="en-US" smtClean="0"/>
              <a:pPr>
                <a:defRPr/>
              </a:pPr>
              <a:t>2014/9/24</a:t>
            </a:fld>
            <a:endParaRPr lang="zh-CN" altLang="en-US" dirty="0"/>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1F4992A-2794-4A0E-A95D-C931C4952F8D}" type="slidenum">
              <a:rPr lang="zh-CN" altLang="en-US" smtClean="0"/>
              <a:pPr>
                <a:defRPr/>
              </a:pPr>
              <a:t>‹#›</a:t>
            </a:fld>
            <a:endParaRPr lang="zh-CN" altLang="en-US" dirty="0"/>
          </a:p>
        </p:txBody>
      </p:sp>
    </p:spTree>
    <p:extLst>
      <p:ext uri="{BB962C8B-B14F-4D97-AF65-F5344CB8AC3E}">
        <p14:creationId xmlns:p14="http://schemas.microsoft.com/office/powerpoint/2010/main" val="9074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ea typeface="微软雅黑" pitchFamily="34" charset="-122"/>
              </a:defRPr>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dirty="0"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ea typeface="微软雅黑" pitchFamily="34" charset="-122"/>
              </a:defRPr>
            </a:lvl1pPr>
            <a:lvl2pPr>
              <a:defRPr sz="2600">
                <a:ea typeface="微软雅黑" pitchFamily="34" charset="-122"/>
              </a:defRPr>
            </a:lvl2pPr>
            <a:lvl3pPr>
              <a:defRPr sz="2400">
                <a:ea typeface="微软雅黑" pitchFamily="34" charset="-122"/>
              </a:defRPr>
            </a:lvl3pPr>
            <a:lvl4pPr>
              <a:defRPr sz="20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7BF7E477-CC78-4F56-9FAD-66780F943AD1}" type="datetimeFigureOut">
              <a:rPr lang="zh-CN" altLang="en-US" smtClean="0"/>
              <a:pPr>
                <a:defRPr/>
              </a:pPr>
              <a:t>2014/9/24</a:t>
            </a:fld>
            <a:endParaRPr lang="zh-CN" altLang="en-US" dirty="0"/>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0835FAC2-D1E8-4255-B93B-7C8F0A8CA25F}" type="slidenum">
              <a:rPr lang="zh-CN" altLang="en-US" smtClean="0"/>
              <a:pPr>
                <a:defRPr/>
              </a:pPr>
              <a:t>‹#›</a:t>
            </a:fld>
            <a:endParaRPr lang="zh-CN" altLang="en-US" dirty="0"/>
          </a:p>
        </p:txBody>
      </p:sp>
    </p:spTree>
    <p:extLst>
      <p:ext uri="{BB962C8B-B14F-4D97-AF65-F5344CB8AC3E}">
        <p14:creationId xmlns:p14="http://schemas.microsoft.com/office/powerpoint/2010/main" val="354431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ea typeface="微软雅黑" pitchFamily="34" charset="-122"/>
              </a:defRPr>
            </a:lvl1pPr>
            <a:lvl2pPr>
              <a:defRPr sz="1200"/>
            </a:lvl2pPr>
            <a:lvl3pPr>
              <a:defRPr sz="1000"/>
            </a:lvl3pPr>
            <a:lvl4pPr>
              <a:defRPr sz="900"/>
            </a:lvl4pPr>
            <a:lvl5pPr>
              <a:defRPr sz="900"/>
            </a:lvl5pPr>
          </a:lstStyle>
          <a:p>
            <a:pPr lvl="0"/>
            <a:r>
              <a:rPr lang="zh-CN" altLang="en-US" dirty="0"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ea typeface="微软雅黑" pitchFamily="34" charset="-122"/>
              </a:defRPr>
            </a:lvl1pPr>
          </a:lstStyle>
          <a:p>
            <a:pPr lvl="0"/>
            <a:r>
              <a:rPr lang="zh-CN" altLang="en-US" noProof="0" dirty="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4588DDC0-F982-4982-AD88-21E1D0624954}" type="datetimeFigureOut">
              <a:rPr lang="zh-CN" altLang="en-US" smtClean="0"/>
              <a:pPr>
                <a:defRPr/>
              </a:pPr>
              <a:t>2014/9/24</a:t>
            </a:fld>
            <a:endParaRPr lang="zh-CN" altLang="en-US" dirty="0"/>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ea typeface="微软雅黑" pitchFamily="34" charset="-122"/>
              </a:defRPr>
            </a:lvl1pPr>
          </a:lstStyle>
          <a:p>
            <a:pPr>
              <a:defRPr/>
            </a:pPr>
            <a:fld id="{9524B3CA-E27D-48CB-A254-E514B827A8A7}" type="slidenum">
              <a:rPr lang="zh-CN" altLang="en-US" smtClean="0"/>
              <a:pPr>
                <a:defRPr/>
              </a:pPr>
              <a:t>‹#›</a:t>
            </a:fld>
            <a:endParaRPr lang="zh-CN" altLang="en-US" dirty="0"/>
          </a:p>
        </p:txBody>
      </p:sp>
    </p:spTree>
    <p:extLst>
      <p:ext uri="{BB962C8B-B14F-4D97-AF65-F5344CB8AC3E}">
        <p14:creationId xmlns:p14="http://schemas.microsoft.com/office/powerpoint/2010/main" val="41662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3" name="直接连接符 22"/>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6588224" y="6381328"/>
            <a:ext cx="2483768" cy="369332"/>
          </a:xfrm>
          <a:prstGeom prst="rect">
            <a:avLst/>
          </a:prstGeom>
          <a:noFill/>
        </p:spPr>
        <p:txBody>
          <a:bodyPr wrap="square" rtlCol="0">
            <a:spAutoFit/>
          </a:bodyPr>
          <a:lstStyle/>
          <a:p>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电子产品装配技术</a:t>
            </a:r>
            <a:r>
              <a:rPr lang="en-US" altLang="zh-CN" dirty="0" smtClean="0">
                <a:latin typeface="华文细黑" pitchFamily="2" charset="-122"/>
                <a:ea typeface="华文细黑" pitchFamily="2" charset="-122"/>
              </a:rPr>
              <a:t>》</a:t>
            </a:r>
            <a:endParaRPr lang="zh-CN" altLang="en-US" dirty="0">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8"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22"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接连接符 2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1" r:id="rId9"/>
    <p:sldLayoutId id="2147483849" r:id="rId10"/>
    <p:sldLayoutId id="2147483850" r:id="rId11"/>
    <p:sldLayoutId id="2147483852" r:id="rId12"/>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3" name="直接连接符 22"/>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6588224" y="6381328"/>
            <a:ext cx="2483768" cy="369332"/>
          </a:xfrm>
          <a:prstGeom prst="rect">
            <a:avLst/>
          </a:prstGeom>
          <a:noFill/>
        </p:spPr>
        <p:txBody>
          <a:bodyPr wrap="square" rtlCol="0">
            <a:spAutoFit/>
          </a:bodyPr>
          <a:lstStyle/>
          <a:p>
            <a:r>
              <a:rPr lang="en-US" altLang="zh-CN" dirty="0" smtClean="0">
                <a:solidFill>
                  <a:srgbClr val="000000"/>
                </a:solidFill>
                <a:latin typeface="华文细黑" pitchFamily="2" charset="-122"/>
                <a:ea typeface="华文细黑" pitchFamily="2" charset="-122"/>
              </a:rPr>
              <a:t>《</a:t>
            </a:r>
            <a:r>
              <a:rPr lang="zh-CN" altLang="en-US" dirty="0" smtClean="0">
                <a:solidFill>
                  <a:srgbClr val="000000"/>
                </a:solidFill>
                <a:latin typeface="华文细黑" pitchFamily="2" charset="-122"/>
                <a:ea typeface="华文细黑" pitchFamily="2" charset="-122"/>
              </a:rPr>
              <a:t>电子产品装配技术</a:t>
            </a:r>
            <a:r>
              <a:rPr lang="en-US" altLang="zh-CN" dirty="0" smtClean="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8"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22"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接连接符 2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2601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txBox="1">
            <a:spLocks/>
          </p:cNvSpPr>
          <p:nvPr/>
        </p:nvSpPr>
        <p:spPr bwMode="auto">
          <a:xfrm>
            <a:off x="2123728" y="2564904"/>
            <a:ext cx="495007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0" numCol="1" anchor="b" anchorCtr="0" compatLnSpc="1">
            <a:prstTxWarp prst="textNoShape">
              <a:avLst/>
            </a:prstTxWarp>
            <a:sp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a:lstStyle>
          <a:p>
            <a:pPr algn="ctr" fontAlgn="auto">
              <a:spcBef>
                <a:spcPts val="0"/>
              </a:spcBef>
              <a:spcAft>
                <a:spcPts val="0"/>
              </a:spcAft>
              <a:defRPr/>
            </a:pPr>
            <a:r>
              <a:rPr lang="zh-CN" altLang="en-US" sz="48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微软雅黑" pitchFamily="34" charset="-122"/>
                <a:ea typeface="微软雅黑" pitchFamily="34" charset="-122"/>
              </a:rPr>
              <a:t>电子产品装配技术</a:t>
            </a:r>
            <a:endParaRPr lang="zh-CN" altLang="en-US" sz="4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2990342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9552" y="1412776"/>
            <a:ext cx="485860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PCB</a:t>
            </a:r>
            <a:r>
              <a:rPr lang="zh-CN" altLang="en-US" sz="2400" b="1" dirty="0" smtClean="0">
                <a:solidFill>
                  <a:schemeClr val="tx1"/>
                </a:solidFill>
                <a:latin typeface="微软雅黑" pitchFamily="34" charset="-122"/>
                <a:ea typeface="微软雅黑" pitchFamily="34" charset="-122"/>
              </a:rPr>
              <a:t>板上的元器件焊点的识别</a:t>
            </a:r>
            <a:endParaRPr lang="zh-CN" altLang="en-US" sz="2400" b="1" dirty="0">
              <a:solidFill>
                <a:schemeClr val="tx1"/>
              </a:solidFill>
              <a:latin typeface="微软雅黑" pitchFamily="34" charset="-122"/>
              <a:ea typeface="微软雅黑" pitchFamily="34" charset="-122"/>
            </a:endParaRPr>
          </a:p>
        </p:txBody>
      </p:sp>
      <p:sp>
        <p:nvSpPr>
          <p:cNvPr id="6" name="矩形 5"/>
          <p:cNvSpPr/>
          <p:nvPr/>
        </p:nvSpPr>
        <p:spPr>
          <a:xfrm>
            <a:off x="539552" y="1988840"/>
            <a:ext cx="7705725" cy="1938992"/>
          </a:xfrm>
          <a:prstGeom prst="rect">
            <a:avLst/>
          </a:prstGeom>
        </p:spPr>
        <p:txBody>
          <a:bodyPr>
            <a:spAutoFit/>
          </a:bodyPr>
          <a:lstStyle/>
          <a:p>
            <a:pPr>
              <a:lnSpc>
                <a:spcPct val="150000"/>
              </a:lnSpc>
              <a:defRPr/>
            </a:pPr>
            <a:r>
              <a:rPr lang="en-US" altLang="zh-CN" sz="2000" dirty="0" smtClean="0">
                <a:latin typeface="微软雅黑" pitchFamily="34" charset="-122"/>
                <a:ea typeface="微软雅黑" pitchFamily="34" charset="-122"/>
              </a:rPr>
              <a:t>SMT</a:t>
            </a:r>
            <a:r>
              <a:rPr lang="zh-CN" altLang="en-US" sz="2000" dirty="0" smtClean="0">
                <a:latin typeface="微软雅黑" pitchFamily="34" charset="-122"/>
                <a:ea typeface="微软雅黑" pitchFamily="34" charset="-122"/>
              </a:rPr>
              <a:t>电话机的主机板和按键板上既有表面组装元器件又有通孔插装元器件。</a:t>
            </a:r>
            <a:endParaRPr lang="en-US" altLang="zh-CN" sz="2000" dirty="0" smtClean="0">
              <a:latin typeface="微软雅黑" pitchFamily="34" charset="-122"/>
              <a:ea typeface="微软雅黑" pitchFamily="34" charset="-122"/>
            </a:endParaRPr>
          </a:p>
          <a:p>
            <a:pPr>
              <a:lnSpc>
                <a:spcPct val="150000"/>
              </a:lnSpc>
              <a:defRPr/>
            </a:pPr>
            <a:endParaRPr lang="en-US" altLang="zh-CN" sz="2000" dirty="0" smtClean="0">
              <a:latin typeface="微软雅黑" pitchFamily="34" charset="-122"/>
              <a:ea typeface="微软雅黑" pitchFamily="34" charset="-122"/>
            </a:endParaRPr>
          </a:p>
          <a:p>
            <a:pPr>
              <a:lnSpc>
                <a:spcPct val="150000"/>
              </a:lnSpc>
              <a:defRPr/>
            </a:pPr>
            <a:r>
              <a:rPr lang="zh-CN" altLang="en-US" sz="2000" dirty="0" smtClean="0">
                <a:latin typeface="微软雅黑" pitchFamily="34" charset="-122"/>
                <a:ea typeface="微软雅黑" pitchFamily="34" charset="-122"/>
              </a:rPr>
              <a:t>正确识读通孔插装元器件和表面组装元器件的焊点。</a:t>
            </a:r>
            <a:endParaRPr lang="en-US" altLang="zh-CN" sz="2000" dirty="0">
              <a:latin typeface="微软雅黑" pitchFamily="34" charset="-122"/>
              <a:ea typeface="微软雅黑" pitchFamily="34" charset="-122"/>
            </a:endParaRPr>
          </a:p>
        </p:txBody>
      </p:sp>
      <p:sp>
        <p:nvSpPr>
          <p:cNvPr id="8" name="AutoShape 8"/>
          <p:cNvSpPr>
            <a:spLocks noChangeArrowheads="1"/>
          </p:cNvSpPr>
          <p:nvPr/>
        </p:nvSpPr>
        <p:spPr bwMode="gray">
          <a:xfrm>
            <a:off x="2123728" y="620688"/>
            <a:ext cx="57422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zh-CN" altLang="en-US" sz="2400" b="1" dirty="0" smtClean="0">
                <a:solidFill>
                  <a:schemeClr val="tx1"/>
                </a:solidFill>
                <a:latin typeface="微软雅黑" pitchFamily="34" charset="-122"/>
                <a:ea typeface="微软雅黑" pitchFamily="34" charset="-122"/>
              </a:rPr>
              <a:t>一、</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印刷电路板和元器件焊点识别</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5617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
        <p:nvSpPr>
          <p:cNvPr id="5" name="Rectangle 2"/>
          <p:cNvSpPr>
            <a:spLocks noChangeArrowheads="1"/>
          </p:cNvSpPr>
          <p:nvPr/>
        </p:nvSpPr>
        <p:spPr bwMode="auto">
          <a:xfrm>
            <a:off x="611560" y="1268760"/>
            <a:ext cx="208823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导电橡胶</a:t>
            </a:r>
            <a:endParaRPr lang="zh-CN" altLang="en-US" sz="2400" b="1" dirty="0">
              <a:solidFill>
                <a:schemeClr val="tx1"/>
              </a:solidFill>
              <a:latin typeface="微软雅黑" pitchFamily="34" charset="-122"/>
              <a:ea typeface="微软雅黑" pitchFamily="34" charset="-122"/>
            </a:endParaRPr>
          </a:p>
        </p:txBody>
      </p:sp>
      <p:sp>
        <p:nvSpPr>
          <p:cNvPr id="6" name="矩形 5"/>
          <p:cNvSpPr/>
          <p:nvPr/>
        </p:nvSpPr>
        <p:spPr>
          <a:xfrm>
            <a:off x="539552" y="1628800"/>
            <a:ext cx="7705725" cy="1477328"/>
          </a:xfrm>
          <a:prstGeom prst="rect">
            <a:avLst/>
          </a:prstGeom>
        </p:spPr>
        <p:txBody>
          <a:bodyPr>
            <a:spAutoFit/>
          </a:bodyPr>
          <a:lstStyle/>
          <a:p>
            <a:pPr>
              <a:lnSpc>
                <a:spcPct val="150000"/>
              </a:lnSpc>
              <a:defRPr/>
            </a:pPr>
            <a:r>
              <a:rPr lang="zh-CN" altLang="zh-CN" sz="2000" dirty="0" smtClean="0">
                <a:latin typeface="微软雅黑" pitchFamily="34" charset="-122"/>
                <a:ea typeface="微软雅黑" pitchFamily="34" charset="-122"/>
                <a:cs typeface="宋体" pitchFamily="2" charset="-122"/>
              </a:rPr>
              <a:t>导电橡胶</a:t>
            </a:r>
            <a:r>
              <a:rPr lang="zh-CN" altLang="zh-CN" sz="2000" dirty="0">
                <a:latin typeface="微软雅黑" pitchFamily="34" charset="-122"/>
                <a:ea typeface="微软雅黑" pitchFamily="34" charset="-122"/>
                <a:cs typeface="宋体" pitchFamily="2" charset="-122"/>
              </a:rPr>
              <a:t>是将玻璃镀银、铝镀银、银等导电颗粒均匀分布在硅橡胶中，使其具有良</a:t>
            </a:r>
            <a:r>
              <a:rPr lang="zh-CN" altLang="en-US" sz="2000" dirty="0">
                <a:latin typeface="微软雅黑" pitchFamily="34" charset="-122"/>
                <a:ea typeface="微软雅黑" pitchFamily="34" charset="-122"/>
                <a:cs typeface="宋体" pitchFamily="2" charset="-122"/>
              </a:rPr>
              <a:t>好的电磁密封和水汽密封能力，通过压力使导电颗粒接触，达到良好的导电性能。</a:t>
            </a:r>
            <a:r>
              <a:rPr lang="zh-CN" altLang="en-US" sz="2000" dirty="0">
                <a:latin typeface="微软雅黑" pitchFamily="34" charset="-122"/>
                <a:ea typeface="微软雅黑" pitchFamily="34" charset="-122"/>
              </a:rPr>
              <a:t> </a:t>
            </a:r>
            <a:endParaRPr lang="en-US" altLang="zh-CN" sz="2000" dirty="0">
              <a:latin typeface="微软雅黑" pitchFamily="34" charset="-122"/>
              <a:ea typeface="微软雅黑" pitchFamily="34" charset="-122"/>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9" y="3106128"/>
            <a:ext cx="874236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683568" y="5611336"/>
            <a:ext cx="357501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a</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电话机导电橡胶盘正面</a:t>
            </a:r>
            <a:endParaRPr lang="zh-CN" altLang="en-US" dirty="0">
              <a:latin typeface="微软雅黑" pitchFamily="34" charset="-122"/>
              <a:ea typeface="微软雅黑" pitchFamily="34" charset="-122"/>
            </a:endParaRPr>
          </a:p>
        </p:txBody>
      </p:sp>
      <p:sp>
        <p:nvSpPr>
          <p:cNvPr id="9" name="矩形 8"/>
          <p:cNvSpPr/>
          <p:nvPr/>
        </p:nvSpPr>
        <p:spPr>
          <a:xfrm>
            <a:off x="5398154" y="5574268"/>
            <a:ext cx="3594254"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b</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电话机导电橡胶盘反面</a:t>
            </a:r>
            <a:endParaRPr lang="zh-CN" altLang="en-US" dirty="0">
              <a:latin typeface="微软雅黑" pitchFamily="34" charset="-122"/>
              <a:ea typeface="微软雅黑" pitchFamily="34" charset="-122"/>
            </a:endParaRPr>
          </a:p>
        </p:txBody>
      </p:sp>
      <p:sp>
        <p:nvSpPr>
          <p:cNvPr id="10" name="矩形 9"/>
          <p:cNvSpPr/>
          <p:nvPr/>
        </p:nvSpPr>
        <p:spPr>
          <a:xfrm>
            <a:off x="3563888" y="5949280"/>
            <a:ext cx="3215945"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电话机导电橡胶盘正反面</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292593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340768"/>
            <a:ext cx="13681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线材</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539552" y="1916832"/>
            <a:ext cx="7705725" cy="2246769"/>
          </a:xfrm>
          <a:prstGeom prst="rect">
            <a:avLst/>
          </a:prstGeom>
        </p:spPr>
        <p:txBody>
          <a:bodyPr>
            <a:spAutoFit/>
          </a:bodyPr>
          <a:lstStyle/>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）裸线</a:t>
            </a:r>
            <a:endParaRPr lang="en-US" altLang="zh-CN" sz="2000" dirty="0" smtClean="0">
              <a:latin typeface="微软雅黑" pitchFamily="34" charset="-122"/>
              <a:ea typeface="微软雅黑" pitchFamily="34" charset="-122"/>
            </a:endParaRPr>
          </a:p>
          <a:p>
            <a:pPr>
              <a:defRPr/>
            </a:pPr>
            <a:r>
              <a:rPr lang="en-US" altLang="zh-CN" sz="2000" dirty="0">
                <a:latin typeface="微软雅黑" pitchFamily="34" charset="-122"/>
                <a:ea typeface="微软雅黑" pitchFamily="34" charset="-122"/>
                <a:cs typeface="宋体" pitchFamily="2" charset="-122"/>
              </a:rPr>
              <a:t>SMT </a:t>
            </a:r>
            <a:r>
              <a:rPr lang="zh-CN" altLang="en-US" sz="2000" dirty="0">
                <a:latin typeface="微软雅黑" pitchFamily="34" charset="-122"/>
                <a:ea typeface="微软雅黑" pitchFamily="34" charset="-122"/>
                <a:cs typeface="宋体" pitchFamily="2" charset="-122"/>
              </a:rPr>
              <a:t>电话机套件中配备 </a:t>
            </a:r>
            <a:r>
              <a:rPr lang="en-US" altLang="zh-CN" sz="2000" dirty="0">
                <a:latin typeface="微软雅黑" pitchFamily="34" charset="-122"/>
                <a:ea typeface="微软雅黑" pitchFamily="34" charset="-122"/>
                <a:cs typeface="宋体" pitchFamily="2" charset="-122"/>
              </a:rPr>
              <a:t>5 </a:t>
            </a:r>
            <a:r>
              <a:rPr lang="zh-CN" altLang="en-US" sz="2000" dirty="0">
                <a:latin typeface="微软雅黑" pitchFamily="34" charset="-122"/>
                <a:ea typeface="微软雅黑" pitchFamily="34" charset="-122"/>
                <a:cs typeface="宋体" pitchFamily="2" charset="-122"/>
              </a:rPr>
              <a:t>根金属导线，无绝缘体外皮、只有金属线芯。电子产品中通常将其称为跳线。跳线实际就是连接印制电路板两个焊点的金属连接线。</a:t>
            </a:r>
            <a:endParaRPr lang="zh-CN" altLang="en-US" sz="2000" dirty="0">
              <a:latin typeface="微软雅黑" pitchFamily="34" charset="-122"/>
              <a:ea typeface="微软雅黑" pitchFamily="34" charset="-122"/>
            </a:endParaRPr>
          </a:p>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）绝缘导线</a:t>
            </a:r>
            <a:endParaRPr lang="en-US" altLang="zh-CN" sz="2000" dirty="0" smtClean="0">
              <a:latin typeface="微软雅黑" pitchFamily="34" charset="-122"/>
              <a:ea typeface="微软雅黑" pitchFamily="34" charset="-122"/>
            </a:endParaRPr>
          </a:p>
          <a:p>
            <a:pPr>
              <a:defRPr/>
            </a:pPr>
            <a:r>
              <a:rPr lang="en-US" altLang="zh-CN" sz="2000" dirty="0">
                <a:latin typeface="微软雅黑" pitchFamily="34" charset="-122"/>
                <a:ea typeface="微软雅黑" pitchFamily="34" charset="-122"/>
                <a:cs typeface="宋体" pitchFamily="2" charset="-122"/>
              </a:rPr>
              <a:t>SMT </a:t>
            </a:r>
            <a:r>
              <a:rPr lang="zh-CN" altLang="en-US" sz="2000" dirty="0">
                <a:latin typeface="微软雅黑" pitchFamily="34" charset="-122"/>
                <a:ea typeface="微软雅黑" pitchFamily="34" charset="-122"/>
                <a:cs typeface="宋体" pitchFamily="2" charset="-122"/>
              </a:rPr>
              <a:t>电话机配备 </a:t>
            </a:r>
            <a:r>
              <a:rPr lang="en-US" altLang="zh-CN" sz="2000" dirty="0">
                <a:latin typeface="微软雅黑" pitchFamily="34" charset="-122"/>
                <a:ea typeface="微软雅黑" pitchFamily="34" charset="-122"/>
                <a:cs typeface="宋体" pitchFamily="2" charset="-122"/>
              </a:rPr>
              <a:t>2 </a:t>
            </a:r>
            <a:r>
              <a:rPr lang="zh-CN" altLang="en-US" sz="2000" dirty="0">
                <a:latin typeface="微软雅黑" pitchFamily="34" charset="-122"/>
                <a:ea typeface="微软雅黑" pitchFamily="34" charset="-122"/>
                <a:cs typeface="宋体" pitchFamily="2" charset="-122"/>
              </a:rPr>
              <a:t>根不同颜色的长 </a:t>
            </a:r>
            <a:r>
              <a:rPr lang="en-US" altLang="zh-CN" sz="2000" dirty="0">
                <a:latin typeface="微软雅黑" pitchFamily="34" charset="-122"/>
                <a:ea typeface="微软雅黑" pitchFamily="34" charset="-122"/>
                <a:cs typeface="宋体" pitchFamily="2" charset="-122"/>
              </a:rPr>
              <a:t>80 mm </a:t>
            </a:r>
            <a:r>
              <a:rPr lang="zh-CN" altLang="en-US" sz="2000" dirty="0">
                <a:latin typeface="微软雅黑" pitchFamily="34" charset="-122"/>
                <a:ea typeface="微软雅黑" pitchFamily="34" charset="-122"/>
                <a:cs typeface="宋体" pitchFamily="2" charset="-122"/>
              </a:rPr>
              <a:t>单股绝缘导线，由绝缘体外皮保护金属线芯</a:t>
            </a:r>
            <a:endParaRPr lang="zh-CN" altLang="en-US" sz="2000" dirty="0">
              <a:latin typeface="微软雅黑" pitchFamily="34" charset="-122"/>
              <a:ea typeface="微软雅黑" pitchFamily="34" charset="-122"/>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293096"/>
            <a:ext cx="7524328" cy="128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3208041" y="5733256"/>
            <a:ext cx="2031325"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几种常用绝缘导线</a:t>
            </a:r>
            <a:endParaRPr lang="zh-CN" altLang="en-US" dirty="0">
              <a:latin typeface="微软雅黑" pitchFamily="34" charset="-122"/>
              <a:ea typeface="微软雅黑" pitchFamily="34" charset="-122"/>
            </a:endParaRPr>
          </a:p>
        </p:txBody>
      </p:sp>
      <p:sp>
        <p:nvSpPr>
          <p:cNvPr id="8"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238957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7544" y="1988840"/>
            <a:ext cx="4660993" cy="3477875"/>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）带状电缆</a:t>
            </a:r>
            <a:endParaRPr lang="en-US" altLang="zh-CN" sz="2000" dirty="0" smtClean="0">
              <a:latin typeface="微软雅黑" pitchFamily="34" charset="-122"/>
              <a:ea typeface="微软雅黑" pitchFamily="34" charset="-122"/>
            </a:endParaRPr>
          </a:p>
          <a:p>
            <a:pPr>
              <a:lnSpc>
                <a:spcPct val="150000"/>
              </a:lnSpc>
              <a:defRPr/>
            </a:pPr>
            <a:r>
              <a:rPr lang="zh-CN" altLang="en-US" sz="2000" dirty="0" smtClean="0">
                <a:latin typeface="微软雅黑" pitchFamily="34" charset="-122"/>
                <a:ea typeface="微软雅黑" pitchFamily="34" charset="-122"/>
                <a:cs typeface="宋体" pitchFamily="2" charset="-122"/>
              </a:rPr>
              <a:t>带状</a:t>
            </a:r>
            <a:r>
              <a:rPr lang="zh-CN" altLang="en-US" sz="2000" dirty="0">
                <a:latin typeface="微软雅黑" pitchFamily="34" charset="-122"/>
                <a:ea typeface="微软雅黑" pitchFamily="34" charset="-122"/>
                <a:cs typeface="宋体" pitchFamily="2" charset="-122"/>
              </a:rPr>
              <a:t>、柔性、扁平电缆俗称排线（</a:t>
            </a:r>
            <a:r>
              <a:rPr lang="en-US" altLang="zh-CN" sz="2000" dirty="0">
                <a:latin typeface="微软雅黑" pitchFamily="34" charset="-122"/>
                <a:ea typeface="微软雅黑" pitchFamily="34" charset="-122"/>
                <a:cs typeface="宋体" pitchFamily="2" charset="-122"/>
              </a:rPr>
              <a:t>Flexible Flat Cable</a:t>
            </a:r>
            <a:r>
              <a:rPr lang="zh-CN" altLang="en-US" sz="2000" dirty="0">
                <a:latin typeface="微软雅黑" pitchFamily="34" charset="-122"/>
                <a:ea typeface="微软雅黑" pitchFamily="34" charset="-122"/>
                <a:cs typeface="宋体" pitchFamily="2" charset="-122"/>
              </a:rPr>
              <a:t>），简称为软排线或 </a:t>
            </a:r>
            <a:r>
              <a:rPr lang="en-US" altLang="zh-CN" sz="2000" dirty="0">
                <a:latin typeface="微软雅黑" pitchFamily="34" charset="-122"/>
                <a:ea typeface="微软雅黑" pitchFamily="34" charset="-122"/>
                <a:cs typeface="宋体" pitchFamily="2" charset="-122"/>
              </a:rPr>
              <a:t>FFC</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RFC</a:t>
            </a:r>
            <a:r>
              <a:rPr lang="zh-CN" altLang="en-US" sz="2000" dirty="0">
                <a:latin typeface="微软雅黑" pitchFamily="34" charset="-122"/>
                <a:ea typeface="微软雅黑" pitchFamily="34" charset="-122"/>
                <a:cs typeface="宋体" pitchFamily="2" charset="-122"/>
              </a:rPr>
              <a:t>。排线是一种采用 </a:t>
            </a:r>
            <a:r>
              <a:rPr lang="en-US" altLang="zh-CN" sz="2000" dirty="0">
                <a:latin typeface="微软雅黑" pitchFamily="34" charset="-122"/>
                <a:ea typeface="微软雅黑" pitchFamily="34" charset="-122"/>
                <a:cs typeface="宋体" pitchFamily="2" charset="-122"/>
              </a:rPr>
              <a:t>PET </a:t>
            </a:r>
            <a:r>
              <a:rPr lang="zh-CN" altLang="en-US" sz="2000" dirty="0">
                <a:latin typeface="微软雅黑" pitchFamily="34" charset="-122"/>
                <a:ea typeface="微软雅黑" pitchFamily="34" charset="-122"/>
                <a:cs typeface="宋体" pitchFamily="2" charset="-122"/>
              </a:rPr>
              <a:t>或其他绝缘材料和极薄的镀锡扁平铜线通过高科技自动化设备生产线压合而成的新型数据线缆。</a:t>
            </a:r>
            <a:r>
              <a:rPr lang="zh-CN" altLang="en-US" sz="2000" dirty="0">
                <a:latin typeface="微软雅黑" pitchFamily="34" charset="-122"/>
                <a:ea typeface="微软雅黑" pitchFamily="34" charset="-122"/>
              </a:rPr>
              <a:t> </a:t>
            </a:r>
            <a:endParaRPr lang="en-US" altLang="zh-CN" sz="2000" dirty="0" smtClean="0">
              <a:latin typeface="微软雅黑" pitchFamily="34" charset="-122"/>
              <a:ea typeface="微软雅黑" pitchFamily="34" charset="-122"/>
            </a:endParaRPr>
          </a:p>
          <a:p>
            <a:pPr>
              <a:defRPr/>
            </a:pPr>
            <a:endParaRPr lang="en-US" altLang="zh-CN" sz="2000" dirty="0">
              <a:latin typeface="微软雅黑" pitchFamily="34" charset="-122"/>
              <a:ea typeface="微软雅黑" pitchFamily="34" charset="-122"/>
            </a:endParaRPr>
          </a:p>
        </p:txBody>
      </p:sp>
      <p:sp>
        <p:nvSpPr>
          <p:cNvPr id="12" name="矩形 11"/>
          <p:cNvSpPr/>
          <p:nvPr/>
        </p:nvSpPr>
        <p:spPr>
          <a:xfrm>
            <a:off x="6660232" y="4310736"/>
            <a:ext cx="1107996"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扁平电缆</a:t>
            </a:r>
            <a:endParaRPr lang="zh-CN" altLang="en-US" dirty="0">
              <a:latin typeface="微软雅黑" pitchFamily="34" charset="-122"/>
              <a:ea typeface="微软雅黑" pitchFamily="34" charset="-122"/>
            </a:endParaRPr>
          </a:p>
        </p:txBody>
      </p:sp>
      <p:pic>
        <p:nvPicPr>
          <p:cNvPr id="8" name="Picture 4"/>
          <p:cNvPicPr>
            <a:picLocks noChangeAspect="1" noChangeArrowheads="1"/>
          </p:cNvPicPr>
          <p:nvPr/>
        </p:nvPicPr>
        <p:blipFill>
          <a:blip r:embed="rId2"/>
          <a:srcRect/>
          <a:stretch>
            <a:fillRect/>
          </a:stretch>
        </p:blipFill>
        <p:spPr bwMode="auto">
          <a:xfrm>
            <a:off x="5436096" y="2132856"/>
            <a:ext cx="3115440" cy="2111909"/>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0" name="Rectangle 2"/>
          <p:cNvSpPr>
            <a:spLocks noChangeArrowheads="1"/>
          </p:cNvSpPr>
          <p:nvPr/>
        </p:nvSpPr>
        <p:spPr bwMode="auto">
          <a:xfrm>
            <a:off x="683568" y="1268760"/>
            <a:ext cx="13681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线材</a:t>
            </a:r>
            <a:endParaRPr lang="zh-CN" altLang="en-US" sz="2400" b="1" dirty="0">
              <a:solidFill>
                <a:schemeClr val="tx1"/>
              </a:solidFill>
              <a:latin typeface="微软雅黑" pitchFamily="34" charset="-122"/>
              <a:ea typeface="微软雅黑" pitchFamily="34" charset="-122"/>
            </a:endParaRPr>
          </a:p>
        </p:txBody>
      </p:sp>
      <p:sp>
        <p:nvSpPr>
          <p:cNvPr id="13"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928434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1560" y="1988840"/>
            <a:ext cx="4660993" cy="1785104"/>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4</a:t>
            </a:r>
            <a:r>
              <a:rPr lang="zh-CN" altLang="en-US" sz="2000" dirty="0" smtClean="0">
                <a:latin typeface="微软雅黑" pitchFamily="34" charset="-122"/>
                <a:ea typeface="微软雅黑" pitchFamily="34" charset="-122"/>
              </a:rPr>
              <a:t>）电话线</a:t>
            </a:r>
            <a:endParaRPr lang="en-US" altLang="zh-CN" sz="2000" dirty="0" smtClean="0">
              <a:latin typeface="微软雅黑" pitchFamily="34" charset="-122"/>
              <a:ea typeface="微软雅黑" pitchFamily="34" charset="-122"/>
              <a:cs typeface="宋体" pitchFamily="2" charset="-122"/>
            </a:endParaRPr>
          </a:p>
          <a:p>
            <a:pPr>
              <a:lnSpc>
                <a:spcPct val="150000"/>
              </a:lnSpc>
              <a:defRPr/>
            </a:pPr>
            <a:r>
              <a:rPr lang="zh-CN" altLang="en-US" sz="2000" dirty="0">
                <a:latin typeface="微软雅黑" pitchFamily="34" charset="-122"/>
                <a:ea typeface="微软雅黑" pitchFamily="34" charset="-122"/>
                <a:cs typeface="宋体" pitchFamily="2" charset="-122"/>
              </a:rPr>
              <a:t> 电话线就是电话的进户线，连接到电话机上。按其材质可分为铜芯电话线、铜包钢电话线和铁芯电话线等。</a:t>
            </a:r>
            <a:r>
              <a:rPr lang="zh-CN" altLang="en-US" sz="2000" dirty="0">
                <a:latin typeface="微软雅黑" pitchFamily="34" charset="-122"/>
                <a:ea typeface="微软雅黑" pitchFamily="34" charset="-122"/>
              </a:rPr>
              <a:t> </a:t>
            </a:r>
            <a:endParaRPr lang="en-US" altLang="zh-CN" sz="20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89040"/>
            <a:ext cx="7037761" cy="171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3330801" y="5702205"/>
            <a:ext cx="249299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常用二芯和四芯电话线</a:t>
            </a:r>
            <a:endParaRPr lang="zh-CN" altLang="en-US" dirty="0">
              <a:latin typeface="微软雅黑" pitchFamily="34" charset="-122"/>
              <a:ea typeface="微软雅黑" pitchFamily="34" charset="-122"/>
            </a:endParaRPr>
          </a:p>
        </p:txBody>
      </p:sp>
      <p:sp>
        <p:nvSpPr>
          <p:cNvPr id="8" name="Rectangle 2"/>
          <p:cNvSpPr>
            <a:spLocks noChangeArrowheads="1"/>
          </p:cNvSpPr>
          <p:nvPr/>
        </p:nvSpPr>
        <p:spPr bwMode="auto">
          <a:xfrm>
            <a:off x="755576" y="1340768"/>
            <a:ext cx="13681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线材</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016616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55576" y="1268760"/>
            <a:ext cx="25202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常用机电元件</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83568" y="1844824"/>
            <a:ext cx="7253010" cy="2246769"/>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）电话插座</a:t>
            </a:r>
            <a:endParaRPr lang="en-US" altLang="zh-CN" sz="2000" dirty="0" smtClean="0">
              <a:latin typeface="微软雅黑" pitchFamily="34" charset="-122"/>
              <a:ea typeface="微软雅黑" pitchFamily="34" charset="-122"/>
              <a:cs typeface="宋体" pitchFamily="2" charset="-122"/>
            </a:endParaRPr>
          </a:p>
          <a:p>
            <a:pPr>
              <a:lnSpc>
                <a:spcPct val="150000"/>
              </a:lnSpc>
              <a:defRPr/>
            </a:pPr>
            <a:r>
              <a:rPr lang="zh-CN" altLang="en-US" sz="2000" dirty="0">
                <a:latin typeface="微软雅黑" pitchFamily="34" charset="-122"/>
                <a:ea typeface="微软雅黑" pitchFamily="34" charset="-122"/>
                <a:cs typeface="宋体" pitchFamily="2" charset="-122"/>
              </a:rPr>
              <a:t>电话信号分为模拟信号和数字信号两种。普通电话机传输的是模拟信号，传输时只需要两芯的线路和模块即可；而程控电话或 </a:t>
            </a:r>
            <a:r>
              <a:rPr lang="en-US" altLang="zh-CN" sz="2000" dirty="0">
                <a:latin typeface="微软雅黑" pitchFamily="34" charset="-122"/>
                <a:ea typeface="微软雅黑" pitchFamily="34" charset="-122"/>
                <a:cs typeface="宋体" pitchFamily="2" charset="-122"/>
              </a:rPr>
              <a:t>ISDN </a:t>
            </a:r>
            <a:r>
              <a:rPr lang="zh-CN" altLang="en-US" sz="2000" dirty="0">
                <a:latin typeface="微软雅黑" pitchFamily="34" charset="-122"/>
                <a:ea typeface="微软雅黑" pitchFamily="34" charset="-122"/>
                <a:cs typeface="宋体" pitchFamily="2" charset="-122"/>
              </a:rPr>
              <a:t>电话等都采用数字信号传输设备，所以需要使用四芯的线路和模块。</a:t>
            </a:r>
            <a:endParaRPr lang="en-US" altLang="zh-CN" sz="2000" dirty="0">
              <a:latin typeface="微软雅黑" pitchFamily="34" charset="-122"/>
              <a:ea typeface="微软雅黑" pitchFamily="34" charset="-122"/>
            </a:endParaRPr>
          </a:p>
        </p:txBody>
      </p:sp>
      <p:sp>
        <p:nvSpPr>
          <p:cNvPr id="9" name="矩形 8"/>
          <p:cNvSpPr/>
          <p:nvPr/>
        </p:nvSpPr>
        <p:spPr>
          <a:xfrm>
            <a:off x="2267744" y="5911884"/>
            <a:ext cx="5331909"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常用二芯带线插座、四芯</a:t>
            </a:r>
            <a:r>
              <a:rPr lang="en-US" altLang="zh-CN" dirty="0" smtClean="0">
                <a:latin typeface="微软雅黑" pitchFamily="34" charset="-122"/>
                <a:ea typeface="微软雅黑" pitchFamily="34" charset="-122"/>
              </a:rPr>
              <a:t>616E</a:t>
            </a:r>
            <a:r>
              <a:rPr lang="zh-CN" altLang="en-US" dirty="0" smtClean="0">
                <a:latin typeface="微软雅黑" pitchFamily="34" charset="-122"/>
                <a:ea typeface="微软雅黑" pitchFamily="34" charset="-122"/>
              </a:rPr>
              <a:t>带线插座及水晶插头</a:t>
            </a:r>
            <a:endParaRPr lang="zh-CN" altLang="en-US"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77072"/>
            <a:ext cx="6786637" cy="176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03789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55576" y="1700808"/>
            <a:ext cx="8064895" cy="1785104"/>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）键盘开关</a:t>
            </a:r>
            <a:endParaRPr lang="en-US" altLang="zh-CN" sz="2000" dirty="0" smtClean="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键盘有数码键、</a:t>
            </a:r>
            <a:r>
              <a:rPr lang="zh-CN" altLang="en-US" sz="2000" dirty="0" smtClean="0">
                <a:latin typeface="微软雅黑" pitchFamily="34" charset="-122"/>
                <a:ea typeface="微软雅黑" pitchFamily="34" charset="-122"/>
                <a:cs typeface="宋体" pitchFamily="2" charset="-122"/>
              </a:rPr>
              <a:t>字母</a:t>
            </a:r>
            <a:r>
              <a:rPr lang="zh-CN" altLang="en-US" sz="2000" dirty="0">
                <a:latin typeface="微软雅黑" pitchFamily="34" charset="-122"/>
                <a:ea typeface="微软雅黑" pitchFamily="34" charset="-122"/>
                <a:cs typeface="宋体" pitchFamily="2" charset="-122"/>
              </a:rPr>
              <a:t>键、符号键及功能键或是各种键的组合。触点的接触形式有簧片式、导电橡胶式和电容式等多种。</a:t>
            </a:r>
            <a:r>
              <a:rPr lang="en-US" altLang="zh-CN" sz="2000" dirty="0">
                <a:latin typeface="微软雅黑" pitchFamily="34" charset="-122"/>
                <a:ea typeface="微软雅黑" pitchFamily="34" charset="-122"/>
                <a:cs typeface="宋体" pitchFamily="2" charset="-122"/>
              </a:rPr>
              <a:t>SMT </a:t>
            </a:r>
            <a:r>
              <a:rPr lang="zh-CN" altLang="en-US" sz="2000" dirty="0">
                <a:latin typeface="微软雅黑" pitchFamily="34" charset="-122"/>
                <a:ea typeface="微软雅黑" pitchFamily="34" charset="-122"/>
                <a:cs typeface="宋体" pitchFamily="2" charset="-122"/>
              </a:rPr>
              <a:t>电话机按键选用导电橡胶式键盘开关。</a:t>
            </a:r>
            <a:r>
              <a:rPr lang="zh-CN" altLang="en-US" sz="2000" dirty="0">
                <a:latin typeface="微软雅黑" pitchFamily="34" charset="-122"/>
                <a:ea typeface="微软雅黑" pitchFamily="34" charset="-122"/>
              </a:rPr>
              <a:t> </a:t>
            </a:r>
          </a:p>
        </p:txBody>
      </p:sp>
      <p:sp>
        <p:nvSpPr>
          <p:cNvPr id="9" name="矩形 8"/>
          <p:cNvSpPr/>
          <p:nvPr/>
        </p:nvSpPr>
        <p:spPr>
          <a:xfrm>
            <a:off x="2267743" y="5969069"/>
            <a:ext cx="4600940"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电话机按键盘与对应的导电橡胶盘按键</a:t>
            </a:r>
            <a:endParaRPr lang="zh-CN" altLang="en-US"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73016"/>
            <a:ext cx="5328594" cy="233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827584" y="1196752"/>
            <a:ext cx="25202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常用机电元件</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02953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39552" y="1988840"/>
            <a:ext cx="7541585" cy="1708160"/>
          </a:xfrm>
          <a:prstGeom prst="rect">
            <a:avLst/>
          </a:prstGeom>
        </p:spPr>
        <p:txBody>
          <a:bodyPr wrap="square">
            <a:spAutoFit/>
          </a:bodyPr>
          <a:lstStyle/>
          <a:p>
            <a:pPr>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）叉簧开关</a:t>
            </a:r>
            <a:endParaRPr lang="en-US" altLang="zh-CN" sz="2000" dirty="0" smtClean="0">
              <a:latin typeface="微软雅黑" pitchFamily="34" charset="-122"/>
              <a:ea typeface="微软雅黑" pitchFamily="34" charset="-122"/>
            </a:endParaRPr>
          </a:p>
          <a:p>
            <a:pPr eaLnBrk="0" hangingPunct="0">
              <a:spcBef>
                <a:spcPts val="600"/>
              </a:spcBef>
              <a:defRPr/>
            </a:pPr>
            <a:r>
              <a:rPr lang="zh-CN" altLang="en-US" sz="2000" dirty="0">
                <a:latin typeface="微软雅黑" pitchFamily="34" charset="-122"/>
                <a:ea typeface="微软雅黑" pitchFamily="34" charset="-122"/>
                <a:cs typeface="宋体" pitchFamily="2" charset="-122"/>
              </a:rPr>
              <a:t> 电话机上弓形手柄即听柄所压住的开关就是叉簧。常用的电话机叉簧开关有两组触点，每组触点都有两个静触点和一个动触点。其中一组触点，动触点接电话外线，两个静触点分别接极性保护电路的输入端和振铃电路的输入端。</a:t>
            </a:r>
            <a:r>
              <a:rPr lang="zh-CN" altLang="en-US" sz="2000" dirty="0">
                <a:latin typeface="Arial" pitchFamily="34" charset="0"/>
                <a:ea typeface="微软雅黑" pitchFamily="34" charset="-122"/>
              </a:rPr>
              <a:t> </a:t>
            </a:r>
            <a:endParaRPr lang="zh-CN" altLang="en-US" sz="2000" dirty="0">
              <a:latin typeface="微软雅黑" pitchFamily="34" charset="-122"/>
              <a:ea typeface="微软雅黑" pitchFamily="34" charset="-122"/>
            </a:endParaRPr>
          </a:p>
        </p:txBody>
      </p:sp>
      <p:sp>
        <p:nvSpPr>
          <p:cNvPr id="9" name="矩形 8"/>
          <p:cNvSpPr/>
          <p:nvPr/>
        </p:nvSpPr>
        <p:spPr>
          <a:xfrm>
            <a:off x="3842831" y="5969069"/>
            <a:ext cx="1800493"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叉簧开关外观图</a:t>
            </a:r>
            <a:endParaRPr lang="zh-CN" altLang="en-US" dirty="0">
              <a:latin typeface="微软雅黑" pitchFamily="34" charset="-122"/>
              <a:ea typeface="微软雅黑" pitchFamily="34"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89040"/>
            <a:ext cx="6570616" cy="200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683568" y="1412776"/>
            <a:ext cx="252028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a:t>
            </a:r>
            <a:r>
              <a:rPr lang="en-US" altLang="zh-CN" sz="2400" b="1" dirty="0" smtClean="0">
                <a:solidFill>
                  <a:schemeClr val="tx1"/>
                </a:solidFill>
                <a:latin typeface="微软雅黑" pitchFamily="34" charset="-122"/>
                <a:ea typeface="微软雅黑" pitchFamily="34" charset="-122"/>
              </a:rPr>
              <a:t>. </a:t>
            </a:r>
            <a:r>
              <a:rPr lang="zh-CN" altLang="en-US" sz="2400" b="1" dirty="0" smtClean="0">
                <a:solidFill>
                  <a:schemeClr val="tx1"/>
                </a:solidFill>
                <a:latin typeface="微软雅黑" pitchFamily="34" charset="-122"/>
                <a:ea typeface="微软雅黑" pitchFamily="34" charset="-122"/>
              </a:rPr>
              <a:t>常用机电元件</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543628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340768"/>
            <a:ext cx="18722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电声元件</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83568" y="1916832"/>
            <a:ext cx="7541585" cy="1631216"/>
          </a:xfrm>
          <a:prstGeom prst="rect">
            <a:avLst/>
          </a:prstGeom>
        </p:spPr>
        <p:txBody>
          <a:bodyPr wrap="square">
            <a:spAutoFit/>
          </a:bodyPr>
          <a:lstStyle/>
          <a:p>
            <a:pPr>
              <a:defRPr/>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）扬声器</a:t>
            </a:r>
            <a:endParaRPr lang="en-US" altLang="zh-CN" dirty="0" smtClean="0">
              <a:latin typeface="微软雅黑" pitchFamily="34" charset="-122"/>
              <a:ea typeface="微软雅黑" pitchFamily="34" charset="-122"/>
            </a:endParaRPr>
          </a:p>
          <a:p>
            <a:pPr eaLnBrk="0" hangingPunct="0">
              <a:spcBef>
                <a:spcPts val="600"/>
              </a:spcBef>
              <a:defRPr/>
            </a:pPr>
            <a:r>
              <a:rPr lang="zh-CN" altLang="en-US" dirty="0" smtClean="0">
                <a:latin typeface="Calibri" pitchFamily="34" charset="0"/>
                <a:ea typeface="微软雅黑" pitchFamily="34" charset="-122"/>
                <a:cs typeface="宋体" pitchFamily="2" charset="-122"/>
              </a:rPr>
              <a:t>①</a:t>
            </a:r>
            <a:r>
              <a:rPr lang="zh-CN" altLang="en-US" dirty="0">
                <a:latin typeface="Calibri" pitchFamily="34" charset="0"/>
                <a:ea typeface="微软雅黑" pitchFamily="34" charset="-122"/>
                <a:cs typeface="宋体" pitchFamily="2" charset="-122"/>
              </a:rPr>
              <a:t>电动式扬声器（发音器）</a:t>
            </a:r>
            <a:endParaRPr lang="zh-CN" altLang="en-US" dirty="0">
              <a:latin typeface="Arial" pitchFamily="34" charset="0"/>
              <a:ea typeface="微软雅黑" pitchFamily="34" charset="-122"/>
            </a:endParaRPr>
          </a:p>
          <a:p>
            <a:pPr eaLnBrk="0" hangingPunct="0">
              <a:spcBef>
                <a:spcPts val="600"/>
              </a:spcBef>
              <a:defRPr/>
            </a:pPr>
            <a:r>
              <a:rPr lang="zh-CN" altLang="en-US" dirty="0">
                <a:latin typeface="Calibri" pitchFamily="34" charset="0"/>
                <a:ea typeface="微软雅黑" pitchFamily="34" charset="-122"/>
                <a:cs typeface="宋体" pitchFamily="2" charset="-122"/>
              </a:rPr>
              <a:t>     </a:t>
            </a:r>
            <a:r>
              <a:rPr lang="zh-CN" altLang="en-US" dirty="0" smtClean="0">
                <a:latin typeface="Calibri" pitchFamily="34" charset="0"/>
                <a:ea typeface="微软雅黑" pitchFamily="34" charset="-122"/>
                <a:cs typeface="宋体" pitchFamily="2" charset="-122"/>
              </a:rPr>
              <a:t>   电动</a:t>
            </a:r>
            <a:r>
              <a:rPr lang="zh-CN" altLang="en-US" dirty="0">
                <a:latin typeface="Calibri" pitchFamily="34" charset="0"/>
                <a:ea typeface="微软雅黑" pitchFamily="34" charset="-122"/>
                <a:cs typeface="宋体" pitchFamily="2" charset="-122"/>
              </a:rPr>
              <a:t>式扬声器的结构，由纸盆、音圈、磁体等组成。当音圈内通过音频电流时，音圈产生变化的磁场，与固定磁体的磁场相互作用，使音圈随电流变化而前后运动，带动纸盆振动发出声音。</a:t>
            </a:r>
            <a:endParaRPr lang="zh-CN" altLang="en-US" dirty="0">
              <a:latin typeface="微软雅黑" pitchFamily="34" charset="-122"/>
              <a:ea typeface="微软雅黑" pitchFamily="34" charset="-122"/>
            </a:endParaRPr>
          </a:p>
        </p:txBody>
      </p:sp>
      <p:sp>
        <p:nvSpPr>
          <p:cNvPr id="9" name="矩形 8"/>
          <p:cNvSpPr/>
          <p:nvPr/>
        </p:nvSpPr>
        <p:spPr>
          <a:xfrm>
            <a:off x="2699792" y="5949280"/>
            <a:ext cx="3185487"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电动式扬声器的结构和外观图</a:t>
            </a:r>
            <a:endParaRPr lang="zh-CN" altLang="en-US" dirty="0">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366" y="3704616"/>
            <a:ext cx="7031010" cy="215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4646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1560" y="1988840"/>
            <a:ext cx="7973090" cy="1354217"/>
          </a:xfrm>
          <a:prstGeom prst="rect">
            <a:avLst/>
          </a:prstGeom>
        </p:spPr>
        <p:txBody>
          <a:bodyPr wrap="square">
            <a:spAutoFit/>
          </a:bodyPr>
          <a:lstStyle/>
          <a:p>
            <a:pPr>
              <a:defRPr/>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）扬声器</a:t>
            </a:r>
            <a:endParaRPr lang="en-US" altLang="zh-CN" dirty="0" smtClean="0">
              <a:latin typeface="微软雅黑" pitchFamily="34" charset="-122"/>
              <a:ea typeface="微软雅黑" pitchFamily="34" charset="-122"/>
            </a:endParaRPr>
          </a:p>
          <a:p>
            <a:pPr eaLnBrk="0" hangingPunct="0">
              <a:spcBef>
                <a:spcPts val="600"/>
              </a:spcBef>
              <a:defRPr/>
            </a:pPr>
            <a:r>
              <a:rPr lang="zh-CN" altLang="en-US" dirty="0">
                <a:latin typeface="微软雅黑" pitchFamily="34" charset="-122"/>
                <a:ea typeface="微软雅黑" pitchFamily="34" charset="-122"/>
                <a:cs typeface="宋体" pitchFamily="2" charset="-122"/>
              </a:rPr>
              <a:t> </a:t>
            </a:r>
            <a:r>
              <a:rPr lang="zh-CN" altLang="zh-CN" dirty="0">
                <a:latin typeface="微软雅黑" pitchFamily="34" charset="-122"/>
                <a:ea typeface="微软雅黑" pitchFamily="34" charset="-122"/>
                <a:cs typeface="宋体" pitchFamily="2" charset="-122"/>
              </a:rPr>
              <a:t>②压电陶瓷扬声器（蜂鸣片）</a:t>
            </a:r>
            <a:endParaRPr lang="zh-CN" altLang="zh-CN" dirty="0">
              <a:latin typeface="微软雅黑" pitchFamily="34" charset="-122"/>
              <a:ea typeface="微软雅黑" pitchFamily="34" charset="-122"/>
            </a:endParaRPr>
          </a:p>
          <a:p>
            <a:pPr eaLnBrk="0" hangingPunct="0">
              <a:spcBef>
                <a:spcPts val="600"/>
              </a:spcBef>
              <a:defRPr/>
            </a:pPr>
            <a:r>
              <a:rPr lang="zh-CN" altLang="en-US" dirty="0">
                <a:latin typeface="微软雅黑" pitchFamily="34" charset="-122"/>
                <a:ea typeface="微软雅黑" pitchFamily="34" charset="-122"/>
                <a:cs typeface="宋体" pitchFamily="2" charset="-122"/>
              </a:rPr>
              <a:t>   </a:t>
            </a:r>
            <a:r>
              <a:rPr lang="zh-CN" altLang="en-US" dirty="0" smtClean="0">
                <a:latin typeface="微软雅黑" pitchFamily="34" charset="-122"/>
                <a:ea typeface="微软雅黑" pitchFamily="34" charset="-122"/>
                <a:cs typeface="宋体" pitchFamily="2" charset="-122"/>
              </a:rPr>
              <a:t> </a:t>
            </a:r>
            <a:r>
              <a:rPr lang="zh-CN" altLang="zh-CN" dirty="0" smtClean="0">
                <a:latin typeface="微软雅黑" pitchFamily="34" charset="-122"/>
                <a:ea typeface="微软雅黑" pitchFamily="34" charset="-122"/>
                <a:cs typeface="宋体" pitchFamily="2" charset="-122"/>
              </a:rPr>
              <a:t>压电陶瓷</a:t>
            </a:r>
            <a:r>
              <a:rPr lang="zh-CN" altLang="zh-CN" dirty="0">
                <a:latin typeface="微软雅黑" pitchFamily="34" charset="-122"/>
                <a:ea typeface="微软雅黑" pitchFamily="34" charset="-122"/>
                <a:cs typeface="宋体" pitchFamily="2" charset="-122"/>
              </a:rPr>
              <a:t>随两端所加交变电压产生机械振动的性质叫做压电效应。压电陶瓷扬声器</a:t>
            </a:r>
            <a:r>
              <a:rPr lang="zh-CN" altLang="en-US" dirty="0">
                <a:latin typeface="微软雅黑" pitchFamily="34" charset="-122"/>
                <a:ea typeface="微软雅黑" pitchFamily="34" charset="-122"/>
                <a:cs typeface="宋体" pitchFamily="2" charset="-122"/>
              </a:rPr>
              <a:t>称蜂鸣片，是将高压极化后的压电陶瓷片粘连在振动金属片上。</a:t>
            </a:r>
            <a:r>
              <a:rPr lang="zh-CN" altLang="en-US" dirty="0">
                <a:latin typeface="微软雅黑" pitchFamily="34" charset="-122"/>
                <a:ea typeface="微软雅黑" pitchFamily="34" charset="-122"/>
              </a:rPr>
              <a:t> </a:t>
            </a:r>
          </a:p>
        </p:txBody>
      </p:sp>
      <p:sp>
        <p:nvSpPr>
          <p:cNvPr id="9" name="矩形 8"/>
          <p:cNvSpPr/>
          <p:nvPr/>
        </p:nvSpPr>
        <p:spPr>
          <a:xfrm>
            <a:off x="3851920" y="5805264"/>
            <a:ext cx="156966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蜂鸣片外观图</a:t>
            </a:r>
            <a:endParaRPr lang="zh-CN" altLang="en-US" dirty="0">
              <a:latin typeface="微软雅黑" pitchFamily="34" charset="-122"/>
              <a:ea typeface="微软雅黑" pitchFamily="34"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77178"/>
            <a:ext cx="6336704" cy="210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683568" y="1340768"/>
            <a:ext cx="18722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电声元件</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598403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620688"/>
            <a:ext cx="4302781"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a:latin typeface="微软雅黑" pitchFamily="34" charset="-122"/>
                <a:ea typeface="微软雅黑" pitchFamily="34" charset="-122"/>
              </a:rPr>
              <a:t>5</a:t>
            </a:r>
            <a:r>
              <a:rPr lang="en-US" altLang="zh-CN" sz="2800" b="1" dirty="0" smtClean="0">
                <a:latin typeface="微软雅黑" pitchFamily="34" charset="-122"/>
                <a:ea typeface="微软雅黑" pitchFamily="34" charset="-122"/>
              </a:rPr>
              <a:t> </a:t>
            </a:r>
            <a:r>
              <a:rPr lang="zh-CN" altLang="en-US" sz="2800" b="1" dirty="0" smtClean="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SMT</a:t>
            </a:r>
            <a:r>
              <a:rPr lang="zh-CN" altLang="en-US" sz="2800" b="1" dirty="0" smtClean="0">
                <a:latin typeface="微软雅黑" pitchFamily="34" charset="-122"/>
                <a:ea typeface="微软雅黑" pitchFamily="34" charset="-122"/>
              </a:rPr>
              <a:t>电话机的组装</a:t>
            </a:r>
            <a:endParaRPr lang="zh-CN" altLang="en-US" sz="2800" b="1" dirty="0">
              <a:latin typeface="微软雅黑" pitchFamily="34" charset="-122"/>
              <a:ea typeface="微软雅黑" pitchFamily="34" charset="-122"/>
            </a:endParaRPr>
          </a:p>
        </p:txBody>
      </p:sp>
      <p:sp>
        <p:nvSpPr>
          <p:cNvPr id="4102" name="标题 7"/>
          <p:cNvSpPr>
            <a:spLocks noGrp="1"/>
          </p:cNvSpPr>
          <p:nvPr>
            <p:ph type="title"/>
          </p:nvPr>
        </p:nvSpPr>
        <p:spPr>
          <a:xfrm>
            <a:off x="611560" y="1484784"/>
            <a:ext cx="8229600" cy="648072"/>
          </a:xfrm>
        </p:spPr>
        <p:txBody>
          <a:bodyPr/>
          <a:lstStyle/>
          <a:p>
            <a:r>
              <a:rPr lang="zh-CN" altLang="en-US" sz="2400" b="1" dirty="0" smtClean="0">
                <a:ea typeface="微软雅黑" pitchFamily="34" charset="-122"/>
              </a:rPr>
              <a:t>知识目标：</a:t>
            </a:r>
          </a:p>
        </p:txBody>
      </p:sp>
      <p:sp>
        <p:nvSpPr>
          <p:cNvPr id="4103" name="内容占位符 14"/>
          <p:cNvSpPr>
            <a:spLocks noGrp="1"/>
          </p:cNvSpPr>
          <p:nvPr>
            <p:ph idx="1"/>
          </p:nvPr>
        </p:nvSpPr>
        <p:spPr>
          <a:xfrm>
            <a:off x="426244" y="2420888"/>
            <a:ext cx="8291512" cy="3832225"/>
          </a:xfrm>
        </p:spPr>
        <p:txBody>
          <a:bodyPr/>
          <a:lstStyle/>
          <a:p>
            <a:pPr>
              <a:buClr>
                <a:srgbClr val="FF0000"/>
              </a:buClr>
              <a:buFont typeface="Wingdings" pitchFamily="2" charset="2"/>
              <a:buChar char="Ø"/>
            </a:pPr>
            <a:r>
              <a:rPr lang="zh-CN" altLang="en-US" sz="2400" dirty="0" smtClean="0">
                <a:latin typeface="微软雅黑" pitchFamily="34" charset="-122"/>
              </a:rPr>
              <a:t>了解几种印刷电路板的组装类型：全表面组装、单面混合组装和双面混合组装</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掌握印刷电路板上各类封装元器件的焊点识别方法</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了解电子产品的各类机电元器件和材料</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掌握导线的焊接方法</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掌握电子产品的胶接安装工艺和螺纹安装工艺</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学会自己独立制作一部合格的贴片电话机</a:t>
            </a:r>
            <a:endParaRPr lang="en-US" altLang="zh-CN" sz="2400" dirty="0">
              <a:latin typeface="微软雅黑" pitchFamily="34" charset="-122"/>
            </a:endParaRPr>
          </a:p>
          <a:p>
            <a:pPr>
              <a:buClr>
                <a:srgbClr val="FF0000"/>
              </a:buClr>
              <a:buFont typeface="Wingdings" pitchFamily="2" charset="2"/>
              <a:buChar char="Ø"/>
            </a:pPr>
            <a:endParaRPr lang="en-US" altLang="zh-CN" sz="2400" dirty="0" smtClean="0">
              <a:latin typeface="微软雅黑" pitchFamily="34" charset="-122"/>
            </a:endParaRPr>
          </a:p>
          <a:p>
            <a:pPr marL="0" indent="0">
              <a:buClr>
                <a:srgbClr val="FF0000"/>
              </a:buClr>
              <a:buNone/>
            </a:pPr>
            <a:endParaRPr lang="en-US" altLang="zh-CN" sz="2800" dirty="0">
              <a:solidFill>
                <a:schemeClr val="bg1"/>
              </a:solidFill>
              <a:latin typeface="Times New Roman" pitchFamily="18" charset="0"/>
            </a:endParaRPr>
          </a:p>
          <a:p>
            <a:pPr marL="0" indent="0">
              <a:buClr>
                <a:srgbClr val="FF0000"/>
              </a:buClr>
              <a:buNone/>
            </a:pPr>
            <a:endParaRPr lang="en-US" altLang="zh-CN" sz="2800" dirty="0">
              <a:solidFill>
                <a:schemeClr val="bg1"/>
              </a:solidFill>
              <a:latin typeface="Times New Roman" pitchFamily="18" charset="0"/>
            </a:endParaRPr>
          </a:p>
          <a:p>
            <a:pPr marL="0" indent="0">
              <a:buClr>
                <a:srgbClr val="FF0000"/>
              </a:buClr>
              <a:buNone/>
            </a:pPr>
            <a:endParaRPr lang="en-US" altLang="zh-CN" sz="2800" dirty="0" smtClean="0">
              <a:solidFill>
                <a:schemeClr val="bg1"/>
              </a:solidFill>
              <a:latin typeface="Times New Roman" pitchFamily="18" charset="0"/>
            </a:endParaRPr>
          </a:p>
          <a:p>
            <a:pPr marL="0" indent="0">
              <a:buClr>
                <a:srgbClr val="FF0000"/>
              </a:buClr>
              <a:buNone/>
            </a:pPr>
            <a:endParaRPr lang="en-US" altLang="zh-CN" sz="2800" dirty="0">
              <a:solidFill>
                <a:schemeClr val="bg1"/>
              </a:solidFill>
              <a:latin typeface="Times New Roman" pitchFamily="18" charset="0"/>
            </a:endParaRPr>
          </a:p>
          <a:p>
            <a:pPr marL="0" indent="0">
              <a:buClr>
                <a:srgbClr val="FF0000"/>
              </a:buClr>
              <a:buNone/>
            </a:pPr>
            <a:endParaRPr lang="en-US" altLang="zh-CN" sz="2800" dirty="0">
              <a:solidFill>
                <a:schemeClr val="bg1"/>
              </a:solidFill>
              <a:latin typeface="Times New Roman" pitchFamily="18" charset="0"/>
            </a:endParaRPr>
          </a:p>
          <a:p>
            <a:pPr marL="0" indent="0">
              <a:buClr>
                <a:srgbClr val="FF0000"/>
              </a:buClr>
              <a:buNone/>
            </a:pPr>
            <a:endParaRPr lang="zh-CN" altLang="en-US"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83568" y="1988840"/>
            <a:ext cx="7920880" cy="1400383"/>
          </a:xfrm>
          <a:prstGeom prst="rect">
            <a:avLst/>
          </a:prstGeom>
        </p:spPr>
        <p:txBody>
          <a:bodyPr wrap="square">
            <a:spAutoFit/>
          </a:bodyPr>
          <a:lstStyle/>
          <a:p>
            <a:pPr>
              <a:spcBef>
                <a:spcPts val="600"/>
              </a:spcBef>
              <a:defRPr/>
            </a:pPr>
            <a:r>
              <a:rPr lang="zh-CN" altLang="en-US"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）传声器（驻极体）</a:t>
            </a:r>
            <a:endParaRPr lang="en-US" altLang="zh-CN" sz="2000" dirty="0" smtClean="0">
              <a:latin typeface="微软雅黑" pitchFamily="34" charset="-122"/>
              <a:ea typeface="微软雅黑" pitchFamily="34" charset="-122"/>
            </a:endParaRPr>
          </a:p>
          <a:p>
            <a:pPr>
              <a:spcBef>
                <a:spcPts val="600"/>
              </a:spcBef>
              <a:defRPr/>
            </a:pPr>
            <a:r>
              <a:rPr lang="en-US" altLang="zh-CN" sz="2000" dirty="0" smtClean="0">
                <a:latin typeface="微软雅黑" pitchFamily="34" charset="-122"/>
                <a:ea typeface="微软雅黑" pitchFamily="34" charset="-122"/>
              </a:rPr>
              <a:t>SMT</a:t>
            </a:r>
            <a:r>
              <a:rPr lang="zh-CN" altLang="en-US" sz="2000" dirty="0" smtClean="0">
                <a:latin typeface="微软雅黑" pitchFamily="34" charset="-122"/>
                <a:ea typeface="微软雅黑" pitchFamily="34" charset="-122"/>
              </a:rPr>
              <a:t>电话机配备一个驻极体电容式传声器，它由一固定电极和一膜片组成，其中驻极体振动膜不需要外加直流极化电压就能够永久保持表面的电荷。</a:t>
            </a:r>
            <a:endParaRPr lang="en-US" altLang="zh-CN" sz="2000" dirty="0" smtClean="0">
              <a:latin typeface="微软雅黑" pitchFamily="34" charset="-122"/>
              <a:ea typeface="微软雅黑" pitchFamily="34" charset="-122"/>
            </a:endParaRPr>
          </a:p>
        </p:txBody>
      </p:sp>
      <p:sp>
        <p:nvSpPr>
          <p:cNvPr id="9" name="矩形 8"/>
          <p:cNvSpPr/>
          <p:nvPr/>
        </p:nvSpPr>
        <p:spPr>
          <a:xfrm>
            <a:off x="1979712" y="5733256"/>
            <a:ext cx="5293437"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电话机驻极体电容式传声器的内部结构和外观</a:t>
            </a:r>
            <a:endParaRPr lang="zh-CN" altLang="en-US" dirty="0">
              <a:latin typeface="微软雅黑" pitchFamily="34" charset="-122"/>
              <a:ea typeface="微软雅黑" pitchFamily="34"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645024"/>
            <a:ext cx="7377512" cy="18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683568" y="1340768"/>
            <a:ext cx="18722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电声元件</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776410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3568" y="1412776"/>
            <a:ext cx="18722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5. </a:t>
            </a:r>
            <a:r>
              <a:rPr lang="zh-CN" altLang="en-US" sz="2400" b="1" dirty="0" smtClean="0">
                <a:solidFill>
                  <a:schemeClr val="tx1"/>
                </a:solidFill>
                <a:latin typeface="微软雅黑" pitchFamily="34" charset="-122"/>
                <a:ea typeface="微软雅黑" pitchFamily="34" charset="-122"/>
              </a:rPr>
              <a:t>黏合剂</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11560" y="1988840"/>
            <a:ext cx="7541585" cy="1277273"/>
          </a:xfrm>
          <a:prstGeom prst="rect">
            <a:avLst/>
          </a:prstGeom>
        </p:spPr>
        <p:txBody>
          <a:bodyPr wrap="square">
            <a:spAutoFit/>
          </a:bodyPr>
          <a:lstStyle/>
          <a:p>
            <a:pPr>
              <a:spcBef>
                <a:spcPts val="600"/>
              </a:spcBef>
              <a:defRPr/>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）热熔胶</a:t>
            </a:r>
            <a:endParaRPr lang="en-US" altLang="zh-CN" dirty="0" smtClean="0">
              <a:latin typeface="微软雅黑" pitchFamily="34" charset="-122"/>
              <a:ea typeface="微软雅黑" pitchFamily="34" charset="-122"/>
            </a:endParaRPr>
          </a:p>
          <a:p>
            <a:pPr eaLnBrk="0" hangingPunct="0">
              <a:spcBef>
                <a:spcPts val="600"/>
              </a:spcBef>
              <a:defRPr/>
            </a:pPr>
            <a:r>
              <a:rPr lang="zh-CN" altLang="en-US" dirty="0" smtClean="0">
                <a:latin typeface="微软雅黑" pitchFamily="34" charset="-122"/>
                <a:ea typeface="微软雅黑" pitchFamily="34" charset="-122"/>
                <a:cs typeface="宋体" pitchFamily="2" charset="-122"/>
              </a:rPr>
              <a:t>    热</a:t>
            </a:r>
            <a:r>
              <a:rPr lang="zh-CN" altLang="en-US" dirty="0">
                <a:latin typeface="微软雅黑" pitchFamily="34" charset="-122"/>
                <a:ea typeface="微软雅黑" pitchFamily="34" charset="-122"/>
                <a:cs typeface="宋体" pitchFamily="2" charset="-122"/>
              </a:rPr>
              <a:t>熔胶在常温下为固体，其黏合过程是利用热熔胶机通过热力把热熔胶熔解，熔胶后的胶成为一种液体，通过热熔胶机的热熔胶管和热熔胶枪，送到被黏合物表面，热熔胶冷却后</a:t>
            </a:r>
            <a:r>
              <a:rPr lang="zh-CN" altLang="en-US" dirty="0" smtClean="0">
                <a:latin typeface="微软雅黑" pitchFamily="34" charset="-122"/>
                <a:ea typeface="微软雅黑" pitchFamily="34" charset="-122"/>
                <a:cs typeface="宋体" pitchFamily="2" charset="-122"/>
              </a:rPr>
              <a:t>完成黏合</a:t>
            </a:r>
            <a:r>
              <a:rPr lang="zh-CN" altLang="en-US" dirty="0">
                <a:latin typeface="微软雅黑" pitchFamily="34" charset="-122"/>
                <a:ea typeface="微软雅黑" pitchFamily="34" charset="-122"/>
                <a:cs typeface="宋体" pitchFamily="2" charset="-122"/>
              </a:rPr>
              <a:t>。</a:t>
            </a:r>
            <a:r>
              <a:rPr lang="zh-CN" altLang="en-US" dirty="0">
                <a:latin typeface="微软雅黑" pitchFamily="34" charset="-122"/>
                <a:ea typeface="微软雅黑" pitchFamily="34" charset="-122"/>
              </a:rPr>
              <a:t> </a:t>
            </a:r>
          </a:p>
        </p:txBody>
      </p:sp>
      <p:sp>
        <p:nvSpPr>
          <p:cNvPr id="9" name="矩形 8"/>
          <p:cNvSpPr/>
          <p:nvPr/>
        </p:nvSpPr>
        <p:spPr>
          <a:xfrm>
            <a:off x="3419872" y="5877272"/>
            <a:ext cx="226215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热熔胶棒及热熔胶枪</a:t>
            </a:r>
            <a:endParaRPr lang="zh-CN" altLang="en-US" dirty="0">
              <a:latin typeface="微软雅黑" pitchFamily="34" charset="-122"/>
              <a:ea typeface="微软雅黑" pitchFamily="34" charset="-122"/>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73016"/>
            <a:ext cx="5328588" cy="217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089476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7584" y="1988840"/>
            <a:ext cx="7397025" cy="1277273"/>
          </a:xfrm>
          <a:prstGeom prst="rect">
            <a:avLst/>
          </a:prstGeom>
        </p:spPr>
        <p:txBody>
          <a:bodyPr wrap="square">
            <a:spAutoFit/>
          </a:bodyPr>
          <a:lstStyle/>
          <a:p>
            <a:pPr>
              <a:spcBef>
                <a:spcPts val="600"/>
              </a:spcBef>
              <a:defRPr/>
            </a:pPr>
            <a:r>
              <a:rPr lang="zh-CN" altLang="en-US" dirty="0" smtClean="0">
                <a:latin typeface="微软雅黑" pitchFamily="34" charset="-122"/>
                <a:ea typeface="微软雅黑" pitchFamily="34" charset="-122"/>
              </a:rPr>
              <a:t>（</a:t>
            </a:r>
            <a:r>
              <a:rPr lang="en-US" altLang="zh-CN" dirty="0">
                <a:latin typeface="微软雅黑" pitchFamily="34" charset="-122"/>
                <a:ea typeface="微软雅黑" pitchFamily="34" charset="-122"/>
              </a:rPr>
              <a:t>2</a:t>
            </a:r>
            <a:r>
              <a:rPr lang="zh-CN" altLang="en-US" dirty="0" smtClean="0">
                <a:latin typeface="微软雅黑" pitchFamily="34" charset="-122"/>
                <a:ea typeface="微软雅黑" pitchFamily="34" charset="-122"/>
              </a:rPr>
              <a:t>）硅胶</a:t>
            </a:r>
            <a:endParaRPr lang="en-US" altLang="zh-CN" dirty="0" smtClean="0">
              <a:latin typeface="微软雅黑" pitchFamily="34" charset="-122"/>
              <a:ea typeface="微软雅黑" pitchFamily="34" charset="-122"/>
            </a:endParaRPr>
          </a:p>
          <a:p>
            <a:pPr eaLnBrk="0" hangingPunct="0">
              <a:spcBef>
                <a:spcPts val="600"/>
              </a:spcBef>
              <a:defRPr/>
            </a:pPr>
            <a:r>
              <a:rPr lang="zh-CN" altLang="en-US" dirty="0" smtClean="0">
                <a:latin typeface="Arial" pitchFamily="34" charset="0"/>
                <a:ea typeface="微软雅黑" pitchFamily="34" charset="-122"/>
                <a:cs typeface="宋体" pitchFamily="2" charset="-122"/>
              </a:rPr>
              <a:t>       硅胶</a:t>
            </a:r>
            <a:r>
              <a:rPr lang="zh-CN" altLang="en-US" dirty="0">
                <a:latin typeface="Arial" pitchFamily="34" charset="0"/>
                <a:ea typeface="微软雅黑" pitchFamily="34" charset="-122"/>
                <a:cs typeface="宋体" pitchFamily="2" charset="-122"/>
              </a:rPr>
              <a:t>主要成分是二氧化硅，可分为有机硅胶和无机硅胶两大</a:t>
            </a:r>
            <a:r>
              <a:rPr lang="zh-CN" altLang="en-US" dirty="0" smtClean="0">
                <a:latin typeface="Arial" pitchFamily="34" charset="0"/>
                <a:ea typeface="微软雅黑" pitchFamily="34" charset="-122"/>
                <a:cs typeface="宋体" pitchFamily="2" charset="-122"/>
              </a:rPr>
              <a:t>类。其特点是吸附性能高、热稳定性好、化学性质稳定、有较高的机械强度等。</a:t>
            </a:r>
            <a:endParaRPr lang="zh-CN" altLang="en-US" dirty="0">
              <a:latin typeface="微软雅黑" pitchFamily="34" charset="-122"/>
              <a:ea typeface="微软雅黑" pitchFamily="34" charset="-122"/>
            </a:endParaRPr>
          </a:p>
        </p:txBody>
      </p:sp>
      <p:sp>
        <p:nvSpPr>
          <p:cNvPr id="9" name="矩形 8"/>
          <p:cNvSpPr/>
          <p:nvPr/>
        </p:nvSpPr>
        <p:spPr>
          <a:xfrm>
            <a:off x="3135996" y="5845414"/>
            <a:ext cx="226215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电子产品中使用硅胶</a:t>
            </a:r>
            <a:endParaRPr lang="zh-CN" altLang="en-US" dirty="0">
              <a:latin typeface="微软雅黑" pitchFamily="34" charset="-122"/>
              <a:ea typeface="微软雅黑" pitchFamily="34" charset="-122"/>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01008"/>
            <a:ext cx="3139728" cy="22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683568" y="1412776"/>
            <a:ext cx="18722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5. </a:t>
            </a:r>
            <a:r>
              <a:rPr lang="zh-CN" altLang="en-US" sz="2400" b="1" dirty="0" smtClean="0">
                <a:solidFill>
                  <a:schemeClr val="tx1"/>
                </a:solidFill>
                <a:latin typeface="微软雅黑" pitchFamily="34" charset="-122"/>
                <a:ea typeface="微软雅黑" pitchFamily="34" charset="-122"/>
              </a:rPr>
              <a:t>黏合剂</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1998140" y="620688"/>
            <a:ext cx="552618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、电子产品常用机电元器件及材料</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424277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987824"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、导线焊接方法</a:t>
            </a:r>
            <a:endParaRPr lang="en-US" altLang="zh-CN" sz="2400" b="1" dirty="0">
              <a:latin typeface="微软雅黑" pitchFamily="34" charset="-122"/>
              <a:ea typeface="微软雅黑" pitchFamily="34" charset="-122"/>
            </a:endParaRPr>
          </a:p>
        </p:txBody>
      </p:sp>
      <p:sp>
        <p:nvSpPr>
          <p:cNvPr id="5" name="Rectangle 2"/>
          <p:cNvSpPr>
            <a:spLocks noChangeArrowheads="1"/>
          </p:cNvSpPr>
          <p:nvPr/>
        </p:nvSpPr>
        <p:spPr bwMode="auto">
          <a:xfrm>
            <a:off x="611560" y="1340768"/>
            <a:ext cx="280831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印刷电路板互联</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467544" y="1988840"/>
            <a:ext cx="7541585" cy="4308872"/>
          </a:xfrm>
          <a:prstGeom prst="rect">
            <a:avLst/>
          </a:prstGeom>
        </p:spPr>
        <p:txBody>
          <a:bodyPr wrap="square">
            <a:spAutoFit/>
          </a:bodyPr>
          <a:lstStyle/>
          <a:p>
            <a:pPr>
              <a:spcBef>
                <a:spcPts val="600"/>
              </a:spcBef>
              <a:defRPr/>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）导线焊接</a:t>
            </a:r>
            <a:endParaRPr lang="en-US" altLang="zh-CN" dirty="0" smtClean="0">
              <a:latin typeface="微软雅黑" pitchFamily="34" charset="-122"/>
              <a:ea typeface="微软雅黑" pitchFamily="34" charset="-122"/>
            </a:endParaRPr>
          </a:p>
          <a:p>
            <a:pPr eaLnBrk="0" hangingPunct="0">
              <a:spcBef>
                <a:spcPts val="600"/>
              </a:spcBef>
              <a:defRPr/>
            </a:pPr>
            <a:r>
              <a:rPr lang="zh-CN" altLang="en-US" dirty="0" smtClean="0">
                <a:latin typeface="微软雅黑" pitchFamily="34" charset="-122"/>
                <a:ea typeface="微软雅黑" pitchFamily="34" charset="-122"/>
                <a:cs typeface="宋体" pitchFamily="2" charset="-122"/>
              </a:rPr>
              <a:t>一般</a:t>
            </a:r>
            <a:r>
              <a:rPr lang="zh-CN" altLang="en-US" dirty="0">
                <a:latin typeface="微软雅黑" pitchFamily="34" charset="-122"/>
                <a:ea typeface="微软雅黑" pitchFamily="34" charset="-122"/>
                <a:cs typeface="宋体" pitchFamily="2" charset="-122"/>
              </a:rPr>
              <a:t>焊接导线的焊盘应尽可能引到印制电路板的边缘，按照统一尺寸排列，并</a:t>
            </a:r>
            <a:r>
              <a:rPr lang="zh-CN" altLang="en-US" dirty="0" smtClean="0">
                <a:latin typeface="微软雅黑" pitchFamily="34" charset="-122"/>
                <a:ea typeface="微软雅黑" pitchFamily="34" charset="-122"/>
                <a:cs typeface="宋体" pitchFamily="2" charset="-122"/>
              </a:rPr>
              <a:t>采用引线</a:t>
            </a:r>
            <a:r>
              <a:rPr lang="zh-CN" altLang="en-US" dirty="0">
                <a:latin typeface="微软雅黑" pitchFamily="34" charset="-122"/>
                <a:ea typeface="微软雅黑" pitchFamily="34" charset="-122"/>
                <a:cs typeface="宋体" pitchFamily="2" charset="-122"/>
              </a:rPr>
              <a:t>穿过穿线孔等方式避免焊盘直接受力。</a:t>
            </a:r>
            <a:endParaRPr lang="zh-CN" altLang="en-US" dirty="0">
              <a:latin typeface="微软雅黑" pitchFamily="34" charset="-122"/>
              <a:ea typeface="微软雅黑" pitchFamily="34" charset="-122"/>
            </a:endParaRPr>
          </a:p>
          <a:p>
            <a:pPr eaLnBrk="0" hangingPunct="0">
              <a:spcBef>
                <a:spcPts val="600"/>
              </a:spcBef>
              <a:defRPr/>
            </a:pPr>
            <a:r>
              <a:rPr lang="zh-CN" altLang="en-US" dirty="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2</a:t>
            </a:r>
            <a:r>
              <a:rPr lang="zh-CN" altLang="en-US" dirty="0">
                <a:latin typeface="微软雅黑" pitchFamily="34" charset="-122"/>
                <a:ea typeface="微软雅黑" pitchFamily="34" charset="-122"/>
                <a:cs typeface="宋体" pitchFamily="2" charset="-122"/>
              </a:rPr>
              <a:t>）排线焊接</a:t>
            </a:r>
            <a:endParaRPr lang="zh-CN" altLang="en-US" dirty="0">
              <a:latin typeface="微软雅黑" pitchFamily="34" charset="-122"/>
              <a:ea typeface="微软雅黑" pitchFamily="34" charset="-122"/>
            </a:endParaRPr>
          </a:p>
          <a:p>
            <a:pPr eaLnBrk="0" hangingPunct="0">
              <a:spcBef>
                <a:spcPts val="600"/>
              </a:spcBef>
              <a:defRPr/>
            </a:pPr>
            <a:r>
              <a:rPr lang="zh-CN" altLang="en-US" dirty="0">
                <a:latin typeface="微软雅黑" pitchFamily="34" charset="-122"/>
                <a:ea typeface="微软雅黑" pitchFamily="34" charset="-122"/>
                <a:cs typeface="宋体" pitchFamily="2" charset="-122"/>
              </a:rPr>
              <a:t>两块印制板之间采用连接排线，既可靠又不易出现连接错误，且两板相对位置不</a:t>
            </a:r>
            <a:r>
              <a:rPr lang="zh-CN" altLang="en-US" dirty="0" smtClean="0">
                <a:latin typeface="微软雅黑" pitchFamily="34" charset="-122"/>
                <a:ea typeface="微软雅黑" pitchFamily="34" charset="-122"/>
                <a:cs typeface="宋体" pitchFamily="2" charset="-122"/>
              </a:rPr>
              <a:t>受限制</a:t>
            </a:r>
            <a:r>
              <a:rPr lang="zh-CN" altLang="en-US" dirty="0">
                <a:latin typeface="微软雅黑" pitchFamily="34" charset="-122"/>
                <a:ea typeface="微软雅黑" pitchFamily="34" charset="-122"/>
                <a:cs typeface="宋体" pitchFamily="2" charset="-122"/>
              </a:rPr>
              <a:t>。</a:t>
            </a:r>
            <a:endParaRPr lang="zh-CN" altLang="en-US" dirty="0">
              <a:latin typeface="微软雅黑" pitchFamily="34" charset="-122"/>
              <a:ea typeface="微软雅黑" pitchFamily="34" charset="-122"/>
            </a:endParaRPr>
          </a:p>
          <a:p>
            <a:pPr eaLnBrk="0" hangingPunct="0">
              <a:spcBef>
                <a:spcPts val="600"/>
              </a:spcBef>
              <a:defRPr/>
            </a:pPr>
            <a:r>
              <a:rPr lang="zh-CN" altLang="en-US" dirty="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3</a:t>
            </a:r>
            <a:r>
              <a:rPr lang="zh-CN" altLang="en-US" dirty="0">
                <a:latin typeface="微软雅黑" pitchFamily="34" charset="-122"/>
                <a:ea typeface="微软雅黑" pitchFamily="34" charset="-122"/>
                <a:cs typeface="宋体" pitchFamily="2" charset="-122"/>
              </a:rPr>
              <a:t>）印制板之间直接焊接</a:t>
            </a:r>
            <a:endParaRPr lang="zh-CN" altLang="en-US" dirty="0">
              <a:latin typeface="微软雅黑" pitchFamily="34" charset="-122"/>
              <a:ea typeface="微软雅黑" pitchFamily="34" charset="-122"/>
            </a:endParaRPr>
          </a:p>
          <a:p>
            <a:pPr eaLnBrk="0" hangingPunct="0">
              <a:spcBef>
                <a:spcPts val="600"/>
              </a:spcBef>
              <a:defRPr/>
            </a:pPr>
            <a:r>
              <a:rPr lang="zh-CN" altLang="en-US" dirty="0">
                <a:latin typeface="微软雅黑" pitchFamily="34" charset="-122"/>
                <a:ea typeface="微软雅黑" pitchFamily="34" charset="-122"/>
                <a:cs typeface="宋体" pitchFamily="2" charset="-122"/>
              </a:rPr>
              <a:t>印制板之间采用直接焊接常用于两块印制板之间为 </a:t>
            </a:r>
            <a:r>
              <a:rPr lang="en-US" altLang="zh-CN" dirty="0">
                <a:latin typeface="微软雅黑" pitchFamily="34" charset="-122"/>
                <a:ea typeface="微软雅黑" pitchFamily="34" charset="-122"/>
                <a:cs typeface="宋体" pitchFamily="2" charset="-122"/>
              </a:rPr>
              <a:t>90°</a:t>
            </a:r>
            <a:r>
              <a:rPr lang="zh-CN" altLang="en-US" dirty="0">
                <a:latin typeface="微软雅黑" pitchFamily="34" charset="-122"/>
                <a:ea typeface="微软雅黑" pitchFamily="34" charset="-122"/>
                <a:cs typeface="宋体" pitchFamily="2" charset="-122"/>
              </a:rPr>
              <a:t>夹角的连接。连接后成为</a:t>
            </a:r>
            <a:r>
              <a:rPr lang="zh-CN" altLang="en-US" dirty="0" smtClean="0">
                <a:latin typeface="微软雅黑" pitchFamily="34" charset="-122"/>
                <a:ea typeface="微软雅黑" pitchFamily="34" charset="-122"/>
                <a:cs typeface="宋体" pitchFamily="2" charset="-122"/>
              </a:rPr>
              <a:t>一个</a:t>
            </a:r>
            <a:r>
              <a:rPr lang="zh-CN" altLang="en-US" dirty="0">
                <a:latin typeface="微软雅黑" pitchFamily="34" charset="-122"/>
                <a:ea typeface="微软雅黑" pitchFamily="34" charset="-122"/>
                <a:cs typeface="宋体" pitchFamily="2" charset="-122"/>
              </a:rPr>
              <a:t>整体印制板部件。</a:t>
            </a:r>
            <a:endParaRPr lang="zh-CN" altLang="en-US" dirty="0">
              <a:latin typeface="微软雅黑" pitchFamily="34" charset="-122"/>
              <a:ea typeface="微软雅黑" pitchFamily="34" charset="-122"/>
            </a:endParaRPr>
          </a:p>
          <a:p>
            <a:pPr eaLnBrk="0" hangingPunct="0">
              <a:spcBef>
                <a:spcPts val="600"/>
              </a:spcBef>
              <a:defRPr/>
            </a:pPr>
            <a:r>
              <a:rPr lang="zh-CN" altLang="en-US" dirty="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4</a:t>
            </a:r>
            <a:r>
              <a:rPr lang="zh-CN" altLang="en-US" dirty="0">
                <a:latin typeface="微软雅黑" pitchFamily="34" charset="-122"/>
                <a:ea typeface="微软雅黑" pitchFamily="34" charset="-122"/>
                <a:cs typeface="宋体" pitchFamily="2" charset="-122"/>
              </a:rPr>
              <a:t>）通过标准插针连接</a:t>
            </a:r>
          </a:p>
          <a:p>
            <a:pPr eaLnBrk="0" hangingPunct="0">
              <a:spcBef>
                <a:spcPts val="600"/>
              </a:spcBef>
              <a:defRPr/>
            </a:pPr>
            <a:r>
              <a:rPr lang="zh-CN" altLang="en-US" dirty="0">
                <a:latin typeface="微软雅黑" pitchFamily="34" charset="-122"/>
                <a:ea typeface="微软雅黑" pitchFamily="34" charset="-122"/>
                <a:cs typeface="宋体" pitchFamily="2" charset="-122"/>
              </a:rPr>
              <a:t>通过标准插针将两块 </a:t>
            </a:r>
            <a:r>
              <a:rPr lang="en-US" altLang="zh-CN" dirty="0">
                <a:latin typeface="微软雅黑" pitchFamily="34" charset="-122"/>
                <a:ea typeface="微软雅黑" pitchFamily="34" charset="-122"/>
                <a:cs typeface="宋体" pitchFamily="2" charset="-122"/>
              </a:rPr>
              <a:t>PCB </a:t>
            </a:r>
            <a:r>
              <a:rPr lang="zh-CN" altLang="en-US" dirty="0">
                <a:latin typeface="微软雅黑" pitchFamily="34" charset="-122"/>
                <a:ea typeface="微软雅黑" pitchFamily="34" charset="-122"/>
                <a:cs typeface="宋体" pitchFamily="2" charset="-122"/>
              </a:rPr>
              <a:t>板连接，两块板一般平行或垂直，适用于规模生产。</a:t>
            </a:r>
            <a:r>
              <a:rPr lang="zh-CN" altLang="en-US" dirty="0">
                <a:latin typeface="微软雅黑" pitchFamily="34" charset="-122"/>
                <a:ea typeface="微软雅黑" pitchFamily="34" charset="-122"/>
              </a:rPr>
              <a:t> </a:t>
            </a:r>
          </a:p>
          <a:p>
            <a:pPr>
              <a:spcBef>
                <a:spcPts val="600"/>
              </a:spcBef>
              <a:defRPr/>
            </a:pPr>
            <a:endParaRPr lang="en-US" altLang="zh-CN" dirty="0" smtClean="0">
              <a:latin typeface="微软雅黑" pitchFamily="34" charset="-122"/>
              <a:ea typeface="微软雅黑" pitchFamily="34" charset="-122"/>
            </a:endParaRPr>
          </a:p>
        </p:txBody>
      </p:sp>
    </p:spTree>
    <p:extLst>
      <p:ext uri="{BB962C8B-B14F-4D97-AF65-F5344CB8AC3E}">
        <p14:creationId xmlns:p14="http://schemas.microsoft.com/office/powerpoint/2010/main" val="2436577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268760"/>
            <a:ext cx="36724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金属板上导线焊接方法</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11560" y="1772816"/>
            <a:ext cx="7541585" cy="1289905"/>
          </a:xfrm>
          <a:prstGeom prst="rect">
            <a:avLst/>
          </a:prstGeom>
        </p:spPr>
        <p:txBody>
          <a:bodyPr wrap="square">
            <a:spAutoFit/>
          </a:bodyPr>
          <a:lstStyle/>
          <a:p>
            <a:pPr eaLnBrk="0" hangingPunct="0">
              <a:lnSpc>
                <a:spcPct val="150000"/>
              </a:lnSpc>
              <a:defRPr/>
            </a:pPr>
            <a:r>
              <a:rPr lang="zh-CN" altLang="zh-CN" dirty="0">
                <a:latin typeface="微软雅黑" pitchFamily="34" charset="-122"/>
                <a:ea typeface="微软雅黑" pitchFamily="34" charset="-122"/>
                <a:cs typeface="宋体" pitchFamily="2" charset="-122"/>
              </a:rPr>
              <a:t>在金属板上焊接的关键是往板上镀锡。</a:t>
            </a:r>
            <a:r>
              <a:rPr lang="en-US" altLang="zh-CN" dirty="0">
                <a:latin typeface="微软雅黑" pitchFamily="34" charset="-122"/>
                <a:ea typeface="微软雅黑" pitchFamily="34" charset="-122"/>
                <a:cs typeface="宋体" pitchFamily="2" charset="-122"/>
              </a:rPr>
              <a:t>SMT </a:t>
            </a:r>
            <a:r>
              <a:rPr lang="zh-CN" altLang="en-US" dirty="0">
                <a:latin typeface="微软雅黑" pitchFamily="34" charset="-122"/>
                <a:ea typeface="微软雅黑" pitchFamily="34" charset="-122"/>
                <a:cs typeface="宋体" pitchFamily="2" charset="-122"/>
              </a:rPr>
              <a:t>电话机要求导线与蜂鸣器两端相连，焊接时先在蜂鸣器压电陶瓷和金属片上分别镀锡，然后导线加以施焊。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40968"/>
            <a:ext cx="6571500" cy="218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98792" y="5639752"/>
            <a:ext cx="2723823"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导线焊接端面缺陷示例图</a:t>
            </a:r>
            <a:endParaRPr lang="zh-CN" altLang="en-US" dirty="0">
              <a:latin typeface="微软雅黑" pitchFamily="34" charset="-122"/>
              <a:ea typeface="微软雅黑" pitchFamily="34" charset="-122"/>
            </a:endParaRPr>
          </a:p>
        </p:txBody>
      </p:sp>
      <p:sp>
        <p:nvSpPr>
          <p:cNvPr id="8" name="AutoShape 8"/>
          <p:cNvSpPr>
            <a:spLocks noChangeArrowheads="1"/>
          </p:cNvSpPr>
          <p:nvPr/>
        </p:nvSpPr>
        <p:spPr bwMode="gray">
          <a:xfrm>
            <a:off x="2987824"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、导线焊接方法</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49427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412776"/>
            <a:ext cx="331236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4. </a:t>
            </a:r>
            <a:r>
              <a:rPr lang="zh-CN" altLang="en-US" sz="2400" b="1" dirty="0" smtClean="0">
                <a:solidFill>
                  <a:schemeClr val="tx1"/>
                </a:solidFill>
                <a:latin typeface="微软雅黑" pitchFamily="34" charset="-122"/>
                <a:ea typeface="微软雅黑" pitchFamily="34" charset="-122"/>
              </a:rPr>
              <a:t>导线与机电元件焊接</a:t>
            </a:r>
            <a:endParaRPr lang="zh-CN" altLang="en-US" sz="2400" b="1" dirty="0">
              <a:solidFill>
                <a:schemeClr val="tx1"/>
              </a:solidFill>
              <a:latin typeface="微软雅黑" pitchFamily="34" charset="-122"/>
              <a:ea typeface="微软雅黑" pitchFamily="34" charset="-122"/>
            </a:endParaRPr>
          </a:p>
        </p:txBody>
      </p:sp>
      <p:sp>
        <p:nvSpPr>
          <p:cNvPr id="11" name="矩形 10"/>
          <p:cNvSpPr/>
          <p:nvPr/>
        </p:nvSpPr>
        <p:spPr>
          <a:xfrm>
            <a:off x="683568" y="1988840"/>
            <a:ext cx="7776864" cy="1554272"/>
          </a:xfrm>
          <a:prstGeom prst="rect">
            <a:avLst/>
          </a:prstGeom>
        </p:spPr>
        <p:txBody>
          <a:bodyPr wrap="square">
            <a:spAutoFit/>
          </a:bodyPr>
          <a:lstStyle/>
          <a:p>
            <a:pPr eaLnBrk="0" hangingPunct="0">
              <a:spcBef>
                <a:spcPts val="600"/>
              </a:spcBef>
              <a:defRPr/>
            </a:pPr>
            <a:r>
              <a:rPr lang="zh-CN" altLang="en-US" dirty="0">
                <a:latin typeface="微软雅黑" pitchFamily="34" charset="-122"/>
                <a:ea typeface="微软雅黑" pitchFamily="34" charset="-122"/>
                <a:cs typeface="宋体" pitchFamily="2" charset="-122"/>
              </a:rPr>
              <a:t> </a:t>
            </a:r>
            <a:r>
              <a:rPr lang="zh-CN" altLang="en-US" dirty="0" smtClean="0">
                <a:latin typeface="微软雅黑" pitchFamily="34" charset="-122"/>
                <a:ea typeface="微软雅黑" pitchFamily="34" charset="-122"/>
                <a:cs typeface="宋体" pitchFamily="2" charset="-122"/>
              </a:rPr>
              <a:t>  </a:t>
            </a:r>
            <a:r>
              <a:rPr lang="zh-CN" altLang="zh-CN" dirty="0" smtClean="0">
                <a:latin typeface="微软雅黑" pitchFamily="34" charset="-122"/>
                <a:ea typeface="微软雅黑" pitchFamily="34" charset="-122"/>
                <a:cs typeface="宋体" pitchFamily="2" charset="-122"/>
              </a:rPr>
              <a:t>导线</a:t>
            </a:r>
            <a:r>
              <a:rPr lang="zh-CN" altLang="zh-CN" dirty="0">
                <a:latin typeface="微软雅黑" pitchFamily="34" charset="-122"/>
                <a:ea typeface="微软雅黑" pitchFamily="34" charset="-122"/>
                <a:cs typeface="宋体" pitchFamily="2" charset="-122"/>
              </a:rPr>
              <a:t>与机电元件焊接时，两根平行型导线分别焊接于机电元件两端的焊点。</a:t>
            </a:r>
            <a:endParaRPr lang="zh-CN" altLang="zh-CN" dirty="0">
              <a:latin typeface="微软雅黑" pitchFamily="34" charset="-122"/>
              <a:ea typeface="微软雅黑" pitchFamily="34" charset="-122"/>
            </a:endParaRPr>
          </a:p>
          <a:p>
            <a:pPr eaLnBrk="0" hangingPunct="0">
              <a:spcBef>
                <a:spcPts val="600"/>
              </a:spcBef>
              <a:defRPr/>
            </a:pPr>
            <a:r>
              <a:rPr lang="zh-CN" altLang="zh-CN" dirty="0">
                <a:latin typeface="微软雅黑" pitchFamily="34" charset="-122"/>
                <a:ea typeface="微软雅黑" pitchFamily="34" charset="-122"/>
                <a:cs typeface="宋体" pitchFamily="2" charset="-122"/>
              </a:rPr>
              <a:t>焊接前，一般情况下要对需要焊接的锡点重新补一下焊锡，以便于与导线的迅速焊接。焊接时要使烙铁头成一定角度，与平面约呈</a:t>
            </a:r>
            <a:r>
              <a:rPr lang="zh-CN" altLang="en-US" dirty="0">
                <a:latin typeface="微软雅黑" pitchFamily="34" charset="-122"/>
                <a:ea typeface="微软雅黑" pitchFamily="34" charset="-122"/>
                <a:cs typeface="宋体" pitchFamily="2" charset="-122"/>
              </a:rPr>
              <a:t> </a:t>
            </a:r>
            <a:r>
              <a:rPr lang="en-US" altLang="zh-CN" dirty="0">
                <a:latin typeface="微软雅黑" pitchFamily="34" charset="-122"/>
                <a:ea typeface="微软雅黑" pitchFamily="34" charset="-122"/>
                <a:cs typeface="宋体" pitchFamily="2" charset="-122"/>
              </a:rPr>
              <a:t>45°</a:t>
            </a:r>
            <a:r>
              <a:rPr lang="zh-CN" altLang="en-US" dirty="0">
                <a:latin typeface="微软雅黑" pitchFamily="34" charset="-122"/>
                <a:ea typeface="微软雅黑" pitchFamily="34" charset="-122"/>
                <a:cs typeface="宋体" pitchFamily="2" charset="-122"/>
              </a:rPr>
              <a:t>，然后用烙铁头接近尖部位置的侧面接触焊盘上的锡</a:t>
            </a:r>
            <a:r>
              <a:rPr lang="zh-CN" altLang="en-US" dirty="0" smtClean="0">
                <a:latin typeface="微软雅黑" pitchFamily="34" charset="-122"/>
                <a:ea typeface="微软雅黑" pitchFamily="34" charset="-122"/>
                <a:cs typeface="宋体" pitchFamily="2" charset="-122"/>
              </a:rPr>
              <a:t>点</a:t>
            </a:r>
            <a:r>
              <a:rPr lang="zh-CN" altLang="en-US" dirty="0">
                <a:latin typeface="微软雅黑" pitchFamily="34" charset="-122"/>
                <a:ea typeface="微软雅黑" pitchFamily="34" charset="-122"/>
                <a:cs typeface="宋体" pitchFamily="2" charset="-122"/>
              </a:rPr>
              <a:t>。</a:t>
            </a:r>
            <a:r>
              <a:rPr lang="zh-CN" altLang="en-US"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p:txBody>
      </p:sp>
      <p:sp>
        <p:nvSpPr>
          <p:cNvPr id="6" name="矩形 5"/>
          <p:cNvSpPr/>
          <p:nvPr/>
        </p:nvSpPr>
        <p:spPr>
          <a:xfrm>
            <a:off x="3187450" y="5949280"/>
            <a:ext cx="249299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导线焊接元件两端焊点</a:t>
            </a:r>
            <a:endParaRPr lang="zh-CN" altLang="en-US" dirty="0">
              <a:latin typeface="微软雅黑" pitchFamily="34" charset="-122"/>
              <a:ea typeface="微软雅黑" pitchFamily="34" charset="-122"/>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717032"/>
            <a:ext cx="3691780" cy="217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987824"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、导线焊接方法</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4126551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3059832" y="620688"/>
            <a:ext cx="365398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四、胶接安装工艺</a:t>
            </a:r>
            <a:endParaRPr lang="en-US" altLang="zh-CN" sz="2400" b="1" dirty="0">
              <a:latin typeface="微软雅黑" pitchFamily="34" charset="-122"/>
              <a:ea typeface="微软雅黑" pitchFamily="34" charset="-122"/>
            </a:endParaRPr>
          </a:p>
        </p:txBody>
      </p:sp>
      <p:sp>
        <p:nvSpPr>
          <p:cNvPr id="6" name="矩形 5"/>
          <p:cNvSpPr/>
          <p:nvPr/>
        </p:nvSpPr>
        <p:spPr>
          <a:xfrm>
            <a:off x="3995936" y="1268760"/>
            <a:ext cx="156966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胶接安装过程</a:t>
            </a:r>
            <a:endParaRPr lang="zh-CN" altLang="en-US" dirty="0">
              <a:latin typeface="微软雅黑" pitchFamily="34" charset="-122"/>
              <a:ea typeface="微软雅黑" pitchFamily="34" charset="-122"/>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35093"/>
            <a:ext cx="6768752" cy="444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565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61534" y="1579623"/>
            <a:ext cx="225428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螺装的工具</a:t>
            </a:r>
            <a:endParaRPr lang="zh-CN" altLang="en-US" sz="2400" b="1" dirty="0">
              <a:solidFill>
                <a:schemeClr val="tx1"/>
              </a:solidFill>
              <a:latin typeface="微软雅黑" pitchFamily="34" charset="-122"/>
              <a:ea typeface="微软雅黑" pitchFamily="34" charset="-122"/>
            </a:endParaRPr>
          </a:p>
        </p:txBody>
      </p:sp>
      <p:sp>
        <p:nvSpPr>
          <p:cNvPr id="8" name="矩形 7"/>
          <p:cNvSpPr/>
          <p:nvPr/>
        </p:nvSpPr>
        <p:spPr>
          <a:xfrm>
            <a:off x="611560" y="2204864"/>
            <a:ext cx="7541585" cy="1419619"/>
          </a:xfrm>
          <a:prstGeom prst="rect">
            <a:avLst/>
          </a:prstGeom>
        </p:spPr>
        <p:txBody>
          <a:bodyPr wrap="square">
            <a:spAutoFit/>
          </a:bodyPr>
          <a:lstStyle/>
          <a:p>
            <a:pPr eaLnBrk="0" hangingPunct="0">
              <a:lnSpc>
                <a:spcPct val="150000"/>
              </a:lnSpc>
              <a:spcBef>
                <a:spcPts val="600"/>
              </a:spcBef>
              <a:defRPr/>
            </a:pPr>
            <a:r>
              <a:rPr lang="zh-CN" altLang="en-US" sz="2000" dirty="0" smtClean="0">
                <a:latin typeface="微软雅黑" pitchFamily="34" charset="-122"/>
                <a:ea typeface="微软雅黑" pitchFamily="34" charset="-122"/>
              </a:rPr>
              <a:t>用螺钉、螺栓、螺母等螺纹连接件及垫圈将各种元器件和零部件安装在整机中各个位置上的过程，称为螺装。通常螺钉旋具又称起子、螺丝刀、改锥等。</a:t>
            </a:r>
            <a:endParaRPr lang="en-US" altLang="zh-CN" sz="2000" dirty="0" smtClean="0">
              <a:latin typeface="微软雅黑" pitchFamily="34" charset="-122"/>
              <a:ea typeface="微软雅黑" pitchFamily="34" charset="-122"/>
            </a:endParaRPr>
          </a:p>
        </p:txBody>
      </p:sp>
      <p:sp>
        <p:nvSpPr>
          <p:cNvPr id="6" name="AutoShape 8"/>
          <p:cNvSpPr>
            <a:spLocks noChangeArrowheads="1"/>
          </p:cNvSpPr>
          <p:nvPr/>
        </p:nvSpPr>
        <p:spPr bwMode="gray">
          <a:xfrm>
            <a:off x="2627784" y="620688"/>
            <a:ext cx="35283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、螺纹安装工艺</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61897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9552" y="1340768"/>
            <a:ext cx="26642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螺丝刀的握法</a:t>
            </a:r>
            <a:endParaRPr lang="zh-CN" altLang="en-US" sz="2400" b="1" dirty="0">
              <a:solidFill>
                <a:schemeClr val="tx1"/>
              </a:solidFill>
              <a:latin typeface="微软雅黑" pitchFamily="34" charset="-122"/>
              <a:ea typeface="微软雅黑" pitchFamily="34" charset="-122"/>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8250777" cy="248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522970" y="1916832"/>
            <a:ext cx="1569660"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螺丝刀的握法</a:t>
            </a:r>
            <a:endParaRPr lang="zh-CN" altLang="en-US" dirty="0">
              <a:latin typeface="微软雅黑" pitchFamily="34" charset="-122"/>
              <a:ea typeface="微软雅黑" pitchFamily="34" charset="-122"/>
            </a:endParaRPr>
          </a:p>
        </p:txBody>
      </p:sp>
      <p:sp>
        <p:nvSpPr>
          <p:cNvPr id="8" name="AutoShape 8"/>
          <p:cNvSpPr>
            <a:spLocks noChangeArrowheads="1"/>
          </p:cNvSpPr>
          <p:nvPr/>
        </p:nvSpPr>
        <p:spPr bwMode="gray">
          <a:xfrm>
            <a:off x="2627784" y="620688"/>
            <a:ext cx="35283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、螺纹安装工艺</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663240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11560" y="1268760"/>
            <a:ext cx="309634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螺纹安装通用工艺</a:t>
            </a:r>
            <a:endParaRPr lang="zh-CN" altLang="en-US" sz="2400" b="1" dirty="0">
              <a:solidFill>
                <a:schemeClr val="tx1"/>
              </a:solidFill>
              <a:latin typeface="微软雅黑" pitchFamily="34" charset="-122"/>
              <a:ea typeface="微软雅黑" pitchFamily="34" charset="-122"/>
            </a:endParaRPr>
          </a:p>
        </p:txBody>
      </p:sp>
      <p:sp>
        <p:nvSpPr>
          <p:cNvPr id="6" name="矩形 5"/>
          <p:cNvSpPr/>
          <p:nvPr/>
        </p:nvSpPr>
        <p:spPr>
          <a:xfrm>
            <a:off x="3635896" y="5949280"/>
            <a:ext cx="226215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螺钉、螺母的装配图</a:t>
            </a:r>
            <a:endParaRPr lang="zh-CN" altLang="en-US" dirty="0">
              <a:latin typeface="微软雅黑" pitchFamily="34" charset="-122"/>
              <a:ea typeface="微软雅黑" pitchFamily="34" charset="-122"/>
            </a:endParaRPr>
          </a:p>
        </p:txBody>
      </p:sp>
      <p:sp>
        <p:nvSpPr>
          <p:cNvPr id="2" name="矩形 1"/>
          <p:cNvSpPr/>
          <p:nvPr/>
        </p:nvSpPr>
        <p:spPr>
          <a:xfrm>
            <a:off x="539552" y="1844824"/>
            <a:ext cx="7967312" cy="3000821"/>
          </a:xfrm>
          <a:prstGeom prst="rect">
            <a:avLst/>
          </a:prstGeom>
        </p:spPr>
        <p:txBody>
          <a:bodyPr wrap="square">
            <a:spAutoFit/>
          </a:bodyPr>
          <a:lstStyle/>
          <a:p>
            <a:pPr eaLnBrk="0" hangingPunct="0">
              <a:lnSpc>
                <a:spcPct val="150000"/>
              </a:lnSpc>
              <a:defRPr/>
            </a:pPr>
            <a:r>
              <a:rPr lang="zh-CN" altLang="en-US" dirty="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1</a:t>
            </a:r>
            <a:r>
              <a:rPr lang="zh-CN" altLang="en-US" dirty="0">
                <a:latin typeface="微软雅黑" pitchFamily="34" charset="-122"/>
                <a:ea typeface="微软雅黑" pitchFamily="34" charset="-122"/>
                <a:cs typeface="宋体" pitchFamily="2" charset="-122"/>
              </a:rPr>
              <a:t>）安装前对安装件进行检查，面板应无损伤、变形等现象，外壳表面应无明显的划伤、破损和沾污等不良现象，经检查合格后方可开始安装</a:t>
            </a:r>
            <a:r>
              <a:rPr lang="zh-CN" altLang="en-US" dirty="0" smtClean="0">
                <a:latin typeface="微软雅黑" pitchFamily="34" charset="-122"/>
                <a:ea typeface="微软雅黑" pitchFamily="34" charset="-122"/>
                <a:cs typeface="宋体" pitchFamily="2" charset="-122"/>
              </a:rPr>
              <a:t>。</a:t>
            </a:r>
            <a:endParaRPr lang="en-US" altLang="zh-CN" dirty="0" smtClean="0">
              <a:latin typeface="微软雅黑" pitchFamily="34" charset="-122"/>
              <a:ea typeface="微软雅黑" pitchFamily="34" charset="-122"/>
              <a:cs typeface="宋体" pitchFamily="2" charset="-122"/>
            </a:endParaRPr>
          </a:p>
          <a:p>
            <a:pPr eaLnBrk="0" hangingPunct="0">
              <a:lnSpc>
                <a:spcPct val="150000"/>
              </a:lnSpc>
              <a:defRPr/>
            </a:pPr>
            <a:r>
              <a:rPr lang="zh-CN" altLang="en-US" dirty="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2</a:t>
            </a:r>
            <a:r>
              <a:rPr lang="zh-CN" altLang="en-US" dirty="0">
                <a:latin typeface="微软雅黑" pitchFamily="34" charset="-122"/>
                <a:ea typeface="微软雅黑" pitchFamily="34" charset="-122"/>
                <a:cs typeface="宋体" pitchFamily="2" charset="-122"/>
              </a:rPr>
              <a:t>）安装螺钉必须拧紧。</a:t>
            </a:r>
            <a:endParaRPr lang="zh-CN" altLang="en-US" dirty="0">
              <a:latin typeface="微软雅黑" pitchFamily="34" charset="-122"/>
              <a:ea typeface="微软雅黑" pitchFamily="34" charset="-122"/>
            </a:endParaRPr>
          </a:p>
          <a:p>
            <a:pPr eaLnBrk="0" hangingPunct="0">
              <a:lnSpc>
                <a:spcPct val="150000"/>
              </a:lnSpc>
              <a:defRPr/>
            </a:pPr>
            <a:r>
              <a:rPr lang="zh-CN" altLang="en-US" dirty="0">
                <a:latin typeface="微软雅黑" pitchFamily="34" charset="-122"/>
                <a:ea typeface="微软雅黑" pitchFamily="34" charset="-122"/>
                <a:cs typeface="宋体" pitchFamily="2" charset="-122"/>
              </a:rPr>
              <a:t>对于机制螺钉来讲衡量其拧紧程度时一般以压平防松填圈为准，而衡量自攻螺钉的拧紧程度则以头部紧贴安装件为准。安装螺钉时最好使用限力螺丝刀即扭矩可调螺丝刀。</a:t>
            </a:r>
            <a:r>
              <a:rPr lang="zh-CN" altLang="en-US" dirty="0">
                <a:latin typeface="微软雅黑" pitchFamily="34" charset="-122"/>
                <a:ea typeface="微软雅黑" pitchFamily="34" charset="-122"/>
              </a:rPr>
              <a:t> </a:t>
            </a:r>
          </a:p>
          <a:p>
            <a:pPr eaLnBrk="0" hangingPunct="0">
              <a:lnSpc>
                <a:spcPct val="150000"/>
              </a:lnSpc>
              <a:defRPr/>
            </a:pP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876" y="4350935"/>
            <a:ext cx="4698404" cy="157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627784" y="620688"/>
            <a:ext cx="35283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、螺纹安装工艺</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243652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6"/>
          <p:cNvSpPr txBox="1">
            <a:spLocks noChangeArrowheads="1"/>
          </p:cNvSpPr>
          <p:nvPr/>
        </p:nvSpPr>
        <p:spPr bwMode="auto">
          <a:xfrm>
            <a:off x="422893" y="138079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微软雅黑" pitchFamily="34" charset="-122"/>
                <a:ea typeface="微软雅黑" pitchFamily="34" charset="-122"/>
                <a:cs typeface="+mj-cs"/>
              </a:rPr>
              <a:t>教学重点：</a:t>
            </a:r>
          </a:p>
        </p:txBody>
      </p:sp>
      <p:sp>
        <p:nvSpPr>
          <p:cNvPr id="41" name="内容占位符 14"/>
          <p:cNvSpPr>
            <a:spLocks noGrp="1"/>
          </p:cNvSpPr>
          <p:nvPr>
            <p:ph idx="1"/>
          </p:nvPr>
        </p:nvSpPr>
        <p:spPr>
          <a:xfrm>
            <a:off x="1763688" y="1772816"/>
            <a:ext cx="3816424" cy="1800200"/>
          </a:xfrm>
        </p:spPr>
        <p:txBody>
          <a:bodyPr/>
          <a:lstStyle/>
          <a:p>
            <a:pPr>
              <a:buClr>
                <a:srgbClr val="FF0000"/>
              </a:buClr>
              <a:buFont typeface="Wingdings" pitchFamily="2" charset="2"/>
              <a:buChar char="Ø"/>
            </a:pPr>
            <a:r>
              <a:rPr lang="zh-CN" altLang="en-US" sz="2400" dirty="0" smtClean="0">
                <a:latin typeface="微软雅黑" pitchFamily="34" charset="-122"/>
              </a:rPr>
              <a:t>元器件的焊点识别方法</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元器件的焊接要领</a:t>
            </a:r>
            <a:endParaRPr lang="en-US" altLang="zh-CN" sz="2400" dirty="0" smtClean="0">
              <a:latin typeface="微软雅黑" pitchFamily="34" charset="-122"/>
            </a:endParaRPr>
          </a:p>
          <a:p>
            <a:pPr marL="0" indent="0">
              <a:buClr>
                <a:srgbClr val="FF0000"/>
              </a:buClr>
              <a:buNone/>
            </a:pPr>
            <a:endParaRPr lang="en-US" altLang="zh-CN" sz="2400" dirty="0" smtClean="0">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p:txBody>
      </p:sp>
      <p:sp>
        <p:nvSpPr>
          <p:cNvPr id="42" name="TextBox 16"/>
          <p:cNvSpPr txBox="1">
            <a:spLocks noChangeArrowheads="1"/>
          </p:cNvSpPr>
          <p:nvPr/>
        </p:nvSpPr>
        <p:spPr bwMode="auto">
          <a:xfrm>
            <a:off x="437408" y="3501008"/>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mj-lt"/>
                <a:ea typeface="微软雅黑" pitchFamily="34" charset="-122"/>
                <a:cs typeface="+mj-cs"/>
              </a:rPr>
              <a:t>教学难点：</a:t>
            </a:r>
          </a:p>
        </p:txBody>
      </p:sp>
      <p:sp>
        <p:nvSpPr>
          <p:cNvPr id="44" name="内容占位符 14"/>
          <p:cNvSpPr txBox="1">
            <a:spLocks/>
          </p:cNvSpPr>
          <p:nvPr/>
        </p:nvSpPr>
        <p:spPr bwMode="auto">
          <a:xfrm>
            <a:off x="1835696" y="3861048"/>
            <a:ext cx="496855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FF0000"/>
              </a:buClr>
              <a:buFont typeface="Wingdings" pitchFamily="2" charset="2"/>
              <a:buChar char="Ø"/>
            </a:pPr>
            <a:r>
              <a:rPr lang="zh-CN" altLang="en-US" sz="2400" dirty="0" smtClean="0">
                <a:latin typeface="微软雅黑" pitchFamily="34" charset="-122"/>
                <a:ea typeface="微软雅黑" pitchFamily="34" charset="-122"/>
              </a:rPr>
              <a:t>元器件焊点质量判断</a:t>
            </a:r>
            <a:endParaRPr lang="en-US" altLang="zh-CN" sz="2400" dirty="0" smtClean="0">
              <a:latin typeface="微软雅黑" pitchFamily="34" charset="-122"/>
              <a:ea typeface="微软雅黑" pitchFamily="34" charset="-122"/>
            </a:endParaRPr>
          </a:p>
        </p:txBody>
      </p:sp>
      <p:sp>
        <p:nvSpPr>
          <p:cNvPr id="9" name="TextBox 8"/>
          <p:cNvSpPr txBox="1"/>
          <p:nvPr/>
        </p:nvSpPr>
        <p:spPr>
          <a:xfrm>
            <a:off x="683568" y="620688"/>
            <a:ext cx="4302781"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a:latin typeface="微软雅黑" pitchFamily="34" charset="-122"/>
                <a:ea typeface="微软雅黑" pitchFamily="34" charset="-122"/>
              </a:rPr>
              <a:t>5</a:t>
            </a:r>
            <a:r>
              <a:rPr lang="en-US" altLang="zh-CN" sz="2800" b="1" dirty="0" smtClean="0">
                <a:latin typeface="微软雅黑" pitchFamily="34" charset="-122"/>
                <a:ea typeface="微软雅黑" pitchFamily="34" charset="-122"/>
              </a:rPr>
              <a:t> </a:t>
            </a:r>
            <a:r>
              <a:rPr lang="zh-CN" altLang="en-US" sz="2800" b="1" dirty="0" smtClean="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SMT</a:t>
            </a:r>
            <a:r>
              <a:rPr lang="zh-CN" altLang="en-US" sz="2800" b="1" dirty="0" smtClean="0">
                <a:latin typeface="微软雅黑" pitchFamily="34" charset="-122"/>
                <a:ea typeface="微软雅黑" pitchFamily="34" charset="-122"/>
              </a:rPr>
              <a:t>电话机的组装</a:t>
            </a:r>
            <a:endParaRPr lang="zh-CN" altLang="en-US" sz="2800" b="1" dirty="0">
              <a:latin typeface="微软雅黑" pitchFamily="34" charset="-122"/>
              <a:ea typeface="微软雅黑" pitchFamily="34" charset="-122"/>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916832"/>
            <a:ext cx="7967312" cy="4247317"/>
          </a:xfrm>
          <a:prstGeom prst="rect">
            <a:avLst/>
          </a:prstGeom>
        </p:spPr>
        <p:txBody>
          <a:bodyPr wrap="square">
            <a:spAutoFit/>
          </a:bodyPr>
          <a:lstStyle/>
          <a:p>
            <a:pPr eaLnBrk="0" hangingPunct="0">
              <a:lnSpc>
                <a:spcPct val="150000"/>
              </a:lnSpc>
              <a:defRPr/>
            </a:pPr>
            <a:r>
              <a:rPr lang="en-US" altLang="zh-CN" dirty="0">
                <a:latin typeface="微软雅黑" pitchFamily="34" charset="-122"/>
                <a:ea typeface="微软雅黑" pitchFamily="34" charset="-122"/>
                <a:cs typeface="宋体" pitchFamily="2" charset="-122"/>
              </a:rPr>
              <a:t>(3)</a:t>
            </a:r>
            <a:r>
              <a:rPr lang="zh-CN" altLang="en-US" dirty="0">
                <a:latin typeface="微软雅黑" pitchFamily="34" charset="-122"/>
                <a:ea typeface="微软雅黑" pitchFamily="34" charset="-122"/>
                <a:cs typeface="宋体" pitchFamily="2" charset="-122"/>
              </a:rPr>
              <a:t>沉头螺钉紧固后，其头部应与被紧固件的表面保持平整。允许适当偏低，但不得超过 </a:t>
            </a:r>
            <a:r>
              <a:rPr lang="en-US" altLang="zh-CN" dirty="0">
                <a:latin typeface="微软雅黑" pitchFamily="34" charset="-122"/>
                <a:ea typeface="微软雅黑" pitchFamily="34" charset="-122"/>
                <a:cs typeface="宋体" pitchFamily="2" charset="-122"/>
              </a:rPr>
              <a:t>0.2 mm</a:t>
            </a:r>
            <a:r>
              <a:rPr lang="zh-CN" altLang="en-US" dirty="0">
                <a:latin typeface="微软雅黑" pitchFamily="34" charset="-122"/>
                <a:ea typeface="微软雅黑" pitchFamily="34" charset="-122"/>
                <a:cs typeface="宋体" pitchFamily="2" charset="-122"/>
              </a:rPr>
              <a:t>。</a:t>
            </a:r>
            <a:endParaRPr lang="zh-CN" altLang="en-US" dirty="0">
              <a:latin typeface="微软雅黑" pitchFamily="34" charset="-122"/>
              <a:ea typeface="微软雅黑" pitchFamily="34" charset="-122"/>
            </a:endParaRPr>
          </a:p>
          <a:p>
            <a:pPr eaLnBrk="0" hangingPunct="0">
              <a:lnSpc>
                <a:spcPct val="150000"/>
              </a:lnSpc>
              <a:defRPr/>
            </a:pPr>
            <a:r>
              <a:rPr lang="en-US" altLang="zh-CN" dirty="0">
                <a:latin typeface="微软雅黑" pitchFamily="34" charset="-122"/>
                <a:ea typeface="微软雅黑" pitchFamily="34" charset="-122"/>
                <a:cs typeface="宋体" pitchFamily="2" charset="-122"/>
              </a:rPr>
              <a:t>(4)</a:t>
            </a:r>
            <a:r>
              <a:rPr lang="zh-CN" altLang="en-US" dirty="0">
                <a:latin typeface="微软雅黑" pitchFamily="34" charset="-122"/>
                <a:ea typeface="微软雅黑" pitchFamily="34" charset="-122"/>
                <a:cs typeface="宋体" pitchFamily="2" charset="-122"/>
              </a:rPr>
              <a:t>用二个螺钉安装被紧固件时，不应先将一个拧紧后再拧另一个，而应将两个螺钉半紧固，然后摆正位置，再均匀紧固；用四个或四个以上的螺钉安装时，可按对角线的顺序半紧固，然后再均匀紧固，总之安装同一紧固件上的成组螺钉的原则应掌握交叉、对称、逐步的方法。</a:t>
            </a:r>
            <a:endParaRPr lang="zh-CN" altLang="en-US" dirty="0">
              <a:latin typeface="微软雅黑" pitchFamily="34" charset="-122"/>
              <a:ea typeface="微软雅黑" pitchFamily="34" charset="-122"/>
            </a:endParaRPr>
          </a:p>
          <a:p>
            <a:pPr eaLnBrk="0" hangingPunct="0">
              <a:lnSpc>
                <a:spcPct val="150000"/>
              </a:lnSpc>
              <a:defRPr/>
            </a:pPr>
            <a:r>
              <a:rPr lang="en-US" altLang="zh-CN" dirty="0">
                <a:latin typeface="微软雅黑" pitchFamily="34" charset="-122"/>
                <a:ea typeface="微软雅黑" pitchFamily="34" charset="-122"/>
                <a:cs typeface="宋体" pitchFamily="2" charset="-122"/>
              </a:rPr>
              <a:t>(5)</a:t>
            </a:r>
            <a:r>
              <a:rPr lang="zh-CN" altLang="en-US" dirty="0">
                <a:latin typeface="微软雅黑" pitchFamily="34" charset="-122"/>
                <a:ea typeface="微软雅黑" pitchFamily="34" charset="-122"/>
                <a:cs typeface="宋体" pitchFamily="2" charset="-122"/>
              </a:rPr>
              <a:t>安装时，旋具头必须紧紧顶住螺钉槽口，旋具与安装平面保持垂直，拧紧螺钉时，不允许造成螺钉槽口出现毛刺、变形，不应破坏螺母或螺帽的棱角及表面电镀层，禁止使用尖头钳，平口钳作紧固工具。</a:t>
            </a:r>
            <a:r>
              <a:rPr lang="zh-CN" altLang="en-US" dirty="0">
                <a:latin typeface="微软雅黑" pitchFamily="34" charset="-122"/>
                <a:ea typeface="微软雅黑" pitchFamily="34" charset="-122"/>
              </a:rPr>
              <a:t> </a:t>
            </a:r>
          </a:p>
          <a:p>
            <a:pPr eaLnBrk="0" hangingPunct="0">
              <a:lnSpc>
                <a:spcPct val="150000"/>
              </a:lnSpc>
              <a:defRPr/>
            </a:pP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6" name="Rectangle 2"/>
          <p:cNvSpPr>
            <a:spLocks noChangeArrowheads="1"/>
          </p:cNvSpPr>
          <p:nvPr/>
        </p:nvSpPr>
        <p:spPr bwMode="auto">
          <a:xfrm>
            <a:off x="611560" y="1268760"/>
            <a:ext cx="309634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螺纹安装通用工艺</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627784" y="620688"/>
            <a:ext cx="35283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、螺纹安装工艺</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366861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50219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六、</a:t>
            </a:r>
            <a:r>
              <a:rPr lang="en-US" altLang="zh-CN" sz="2400" b="1" dirty="0" smtClean="0">
                <a:solidFill>
                  <a:schemeClr val="tx1"/>
                </a:solidFill>
                <a:latin typeface="微软雅黑" pitchFamily="34" charset="-122"/>
                <a:ea typeface="微软雅黑" pitchFamily="34" charset="-122"/>
              </a:rPr>
              <a:t>SMT</a:t>
            </a:r>
            <a:r>
              <a:rPr lang="zh-CN" altLang="en-US" sz="2400" b="1" dirty="0" smtClean="0">
                <a:solidFill>
                  <a:schemeClr val="tx1"/>
                </a:solidFill>
                <a:latin typeface="微软雅黑" pitchFamily="34" charset="-122"/>
                <a:ea typeface="微软雅黑" pitchFamily="34" charset="-122"/>
              </a:rPr>
              <a:t>电话机的分析</a:t>
            </a:r>
            <a:endParaRPr lang="en-US" altLang="zh-CN" sz="2400" b="1" dirty="0">
              <a:latin typeface="微软雅黑" pitchFamily="34" charset="-122"/>
              <a:ea typeface="微软雅黑" pitchFamily="34" charset="-122"/>
            </a:endParaRPr>
          </a:p>
        </p:txBody>
      </p:sp>
      <p:sp>
        <p:nvSpPr>
          <p:cNvPr id="5" name="Rectangle 2"/>
          <p:cNvSpPr>
            <a:spLocks noChangeArrowheads="1"/>
          </p:cNvSpPr>
          <p:nvPr/>
        </p:nvSpPr>
        <p:spPr bwMode="auto">
          <a:xfrm>
            <a:off x="539552" y="1268760"/>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SMT</a:t>
            </a:r>
            <a:r>
              <a:rPr lang="zh-CN" altLang="en-US" sz="2400" b="1" dirty="0" smtClean="0">
                <a:solidFill>
                  <a:schemeClr val="tx1"/>
                </a:solidFill>
                <a:latin typeface="微软雅黑" pitchFamily="34" charset="-122"/>
                <a:ea typeface="微软雅黑" pitchFamily="34" charset="-122"/>
              </a:rPr>
              <a:t>电话机电路原理</a:t>
            </a:r>
            <a:endParaRPr lang="zh-CN" altLang="en-US" sz="2400" b="1" dirty="0">
              <a:solidFill>
                <a:schemeClr val="tx1"/>
              </a:solidFill>
              <a:latin typeface="微软雅黑" pitchFamily="34" charset="-122"/>
              <a:ea typeface="微软雅黑" pitchFamily="34" charset="-122"/>
            </a:endParaRPr>
          </a:p>
        </p:txBody>
      </p:sp>
      <p:sp>
        <p:nvSpPr>
          <p:cNvPr id="2" name="矩形 1"/>
          <p:cNvSpPr/>
          <p:nvPr/>
        </p:nvSpPr>
        <p:spPr>
          <a:xfrm>
            <a:off x="565128" y="2250738"/>
            <a:ext cx="7967312" cy="874407"/>
          </a:xfrm>
          <a:prstGeom prst="rect">
            <a:avLst/>
          </a:prstGeom>
        </p:spPr>
        <p:txBody>
          <a:bodyPr wrap="square">
            <a:spAutoFit/>
          </a:bodyPr>
          <a:lstStyle/>
          <a:p>
            <a:pPr eaLnBrk="0" hangingPunct="0">
              <a:lnSpc>
                <a:spcPct val="150000"/>
              </a:lnSpc>
              <a:defRPr/>
            </a:pPr>
            <a:r>
              <a:rPr lang="zh-CN" altLang="zh-CN" dirty="0" smtClean="0">
                <a:latin typeface="微软雅黑" pitchFamily="34" charset="-122"/>
                <a:ea typeface="微软雅黑" pitchFamily="34" charset="-122"/>
                <a:cs typeface="宋体" pitchFamily="2" charset="-122"/>
              </a:rPr>
              <a:t>普通</a:t>
            </a:r>
            <a:r>
              <a:rPr lang="zh-CN" altLang="zh-CN" dirty="0">
                <a:latin typeface="微软雅黑" pitchFamily="34" charset="-122"/>
                <a:ea typeface="微软雅黑" pitchFamily="34" charset="-122"/>
                <a:cs typeface="宋体" pitchFamily="2" charset="-122"/>
              </a:rPr>
              <a:t>电子电话机由极性保护电路、振铃电路、拨号电路、通话电路等四部分</a:t>
            </a:r>
            <a:r>
              <a:rPr lang="zh-CN" altLang="zh-CN" dirty="0" smtClean="0">
                <a:latin typeface="微软雅黑" pitchFamily="34" charset="-122"/>
                <a:ea typeface="微软雅黑" pitchFamily="34" charset="-122"/>
                <a:cs typeface="宋体" pitchFamily="2" charset="-122"/>
              </a:rPr>
              <a:t>组成</a:t>
            </a:r>
            <a:r>
              <a:rPr lang="zh-CN" altLang="en-US" dirty="0" smtClean="0">
                <a:latin typeface="微软雅黑" pitchFamily="34" charset="-122"/>
                <a:ea typeface="微软雅黑" pitchFamily="34" charset="-122"/>
                <a:cs typeface="宋体" pitchFamily="2" charset="-122"/>
              </a:rPr>
              <a:t>。</a:t>
            </a:r>
            <a:endParaRPr lang="zh-CN" altLang="en-US" dirty="0">
              <a:latin typeface="微软雅黑" pitchFamily="34" charset="-122"/>
              <a:ea typeface="微软雅黑" pitchFamily="34" charset="-122"/>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12976"/>
            <a:ext cx="46005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18828" y="5589240"/>
            <a:ext cx="2292615"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电话机结构框图</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707030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20857" y="5764614"/>
            <a:ext cx="2523448"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电话机电路原理图</a:t>
            </a:r>
            <a:endParaRPr lang="zh-CN" altLang="en-US" dirty="0">
              <a:latin typeface="微软雅黑" pitchFamily="34" charset="-122"/>
              <a:ea typeface="微软雅黑" pitchFamily="34" charset="-122"/>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81" y="1679381"/>
            <a:ext cx="7513038" cy="389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50219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六、</a:t>
            </a:r>
            <a:r>
              <a:rPr lang="en-US" altLang="zh-CN" sz="2400" b="1" dirty="0" smtClean="0">
                <a:solidFill>
                  <a:schemeClr val="tx1"/>
                </a:solidFill>
                <a:latin typeface="微软雅黑" pitchFamily="34" charset="-122"/>
                <a:ea typeface="微软雅黑" pitchFamily="34" charset="-122"/>
              </a:rPr>
              <a:t>SMT</a:t>
            </a:r>
            <a:r>
              <a:rPr lang="zh-CN" altLang="en-US" sz="2400" b="1" dirty="0" smtClean="0">
                <a:solidFill>
                  <a:schemeClr val="tx1"/>
                </a:solidFill>
                <a:latin typeface="微软雅黑" pitchFamily="34" charset="-122"/>
                <a:ea typeface="微软雅黑" pitchFamily="34" charset="-122"/>
              </a:rPr>
              <a:t>电话机的分析</a:t>
            </a:r>
            <a:endParaRPr lang="en-US" altLang="zh-CN" sz="2400" b="1" dirty="0">
              <a:latin typeface="微软雅黑" pitchFamily="34" charset="-122"/>
              <a:ea typeface="微软雅黑" pitchFamily="34" charset="-122"/>
            </a:endParaRPr>
          </a:p>
        </p:txBody>
      </p:sp>
      <p:sp>
        <p:nvSpPr>
          <p:cNvPr id="9" name="Rectangle 2"/>
          <p:cNvSpPr>
            <a:spLocks noChangeArrowheads="1"/>
          </p:cNvSpPr>
          <p:nvPr/>
        </p:nvSpPr>
        <p:spPr bwMode="auto">
          <a:xfrm>
            <a:off x="539552" y="1268760"/>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SMT</a:t>
            </a:r>
            <a:r>
              <a:rPr lang="zh-CN" altLang="en-US" sz="2400" b="1" dirty="0" smtClean="0">
                <a:solidFill>
                  <a:schemeClr val="tx1"/>
                </a:solidFill>
                <a:latin typeface="微软雅黑" pitchFamily="34" charset="-122"/>
                <a:ea typeface="微软雅黑" pitchFamily="34" charset="-122"/>
              </a:rPr>
              <a:t>电话机电路原理</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28422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1772816"/>
            <a:ext cx="7237160" cy="4247317"/>
          </a:xfrm>
          <a:prstGeom prst="rect">
            <a:avLst/>
          </a:prstGeom>
        </p:spPr>
        <p:txBody>
          <a:bodyPr wrap="square">
            <a:spAutoFit/>
          </a:bodyPr>
          <a:lstStyle/>
          <a:p>
            <a:pPr eaLnBrk="0" hangingPunct="0">
              <a:lnSpc>
                <a:spcPct val="150000"/>
              </a:lnSpc>
              <a:defRPr/>
            </a:pPr>
            <a:r>
              <a:rPr lang="zh-CN" altLang="en-US" dirty="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1</a:t>
            </a:r>
            <a:r>
              <a:rPr lang="zh-CN" altLang="en-US" dirty="0">
                <a:latin typeface="微软雅黑" pitchFamily="34" charset="-122"/>
                <a:ea typeface="微软雅黑" pitchFamily="34" charset="-122"/>
                <a:cs typeface="宋体" pitchFamily="2" charset="-122"/>
              </a:rPr>
              <a:t>）极性</a:t>
            </a:r>
            <a:r>
              <a:rPr lang="zh-CN" altLang="en-US" dirty="0" smtClean="0">
                <a:latin typeface="微软雅黑" pitchFamily="34" charset="-122"/>
                <a:ea typeface="微软雅黑" pitchFamily="34" charset="-122"/>
                <a:cs typeface="宋体" pitchFamily="2" charset="-122"/>
              </a:rPr>
              <a:t>保护电路</a:t>
            </a:r>
            <a:endParaRPr lang="en-US" altLang="zh-CN" dirty="0" smtClean="0">
              <a:latin typeface="微软雅黑" pitchFamily="34" charset="-122"/>
              <a:ea typeface="微软雅黑" pitchFamily="34" charset="-122"/>
              <a:cs typeface="宋体" pitchFamily="2" charset="-122"/>
            </a:endParaRPr>
          </a:p>
          <a:p>
            <a:pPr eaLnBrk="0" hangingPunct="0">
              <a:lnSpc>
                <a:spcPct val="150000"/>
              </a:lnSpc>
              <a:defRPr/>
            </a:pPr>
            <a:r>
              <a:rPr lang="zh-CN" altLang="en-US" dirty="0" smtClean="0">
                <a:latin typeface="微软雅黑" pitchFamily="34" charset="-122"/>
                <a:ea typeface="微软雅黑" pitchFamily="34" charset="-122"/>
              </a:rPr>
              <a:t>用来将电话局自动交换机馈送的</a:t>
            </a:r>
            <a:r>
              <a:rPr lang="en-US" altLang="zh-CN" dirty="0" smtClean="0">
                <a:latin typeface="微软雅黑" pitchFamily="34" charset="-122"/>
                <a:ea typeface="微软雅黑" pitchFamily="34" charset="-122"/>
              </a:rPr>
              <a:t>48V</a:t>
            </a:r>
            <a:r>
              <a:rPr lang="zh-CN" altLang="en-US" dirty="0" smtClean="0">
                <a:latin typeface="微软雅黑" pitchFamily="34" charset="-122"/>
                <a:ea typeface="微软雅黑" pitchFamily="34" charset="-122"/>
              </a:rPr>
              <a:t>和</a:t>
            </a:r>
            <a:r>
              <a:rPr lang="en-US" altLang="zh-CN" dirty="0" smtClean="0">
                <a:latin typeface="微软雅黑" pitchFamily="34" charset="-122"/>
                <a:ea typeface="微软雅黑" pitchFamily="34" charset="-122"/>
              </a:rPr>
              <a:t>60V</a:t>
            </a:r>
            <a:r>
              <a:rPr lang="zh-CN" altLang="en-US" dirty="0" smtClean="0">
                <a:latin typeface="微软雅黑" pitchFamily="34" charset="-122"/>
                <a:ea typeface="微软雅黑" pitchFamily="34" charset="-122"/>
              </a:rPr>
              <a:t>直流电压正确传送到用户电话中。</a:t>
            </a:r>
            <a:endParaRPr lang="zh-CN" altLang="en-US" dirty="0">
              <a:latin typeface="微软雅黑" pitchFamily="34" charset="-122"/>
              <a:ea typeface="微软雅黑" pitchFamily="34" charset="-122"/>
            </a:endParaRPr>
          </a:p>
          <a:p>
            <a:pPr eaLnBrk="0" hangingPunct="0">
              <a:lnSpc>
                <a:spcPct val="150000"/>
              </a:lnSpc>
              <a:defRPr/>
            </a:pPr>
            <a:r>
              <a:rPr lang="zh-CN" altLang="en-US" dirty="0" smtClean="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2</a:t>
            </a:r>
            <a:r>
              <a:rPr lang="zh-CN" altLang="en-US" dirty="0">
                <a:latin typeface="微软雅黑" pitchFamily="34" charset="-122"/>
                <a:ea typeface="微软雅黑" pitchFamily="34" charset="-122"/>
                <a:cs typeface="宋体" pitchFamily="2" charset="-122"/>
              </a:rPr>
              <a:t>）振铃</a:t>
            </a:r>
            <a:r>
              <a:rPr lang="zh-CN" altLang="en-US" dirty="0" smtClean="0">
                <a:latin typeface="微软雅黑" pitchFamily="34" charset="-122"/>
                <a:ea typeface="微软雅黑" pitchFamily="34" charset="-122"/>
                <a:cs typeface="宋体" pitchFamily="2" charset="-122"/>
              </a:rPr>
              <a:t>电路</a:t>
            </a:r>
            <a:endParaRPr lang="en-US" altLang="zh-CN" dirty="0" smtClean="0">
              <a:latin typeface="微软雅黑" pitchFamily="34" charset="-122"/>
              <a:ea typeface="微软雅黑" pitchFamily="34" charset="-122"/>
              <a:cs typeface="宋体" pitchFamily="2" charset="-122"/>
            </a:endParaRPr>
          </a:p>
          <a:p>
            <a:pPr eaLnBrk="0" hangingPunct="0">
              <a:lnSpc>
                <a:spcPct val="150000"/>
              </a:lnSpc>
              <a:defRPr/>
            </a:pPr>
            <a:r>
              <a:rPr lang="zh-CN" altLang="en-US" dirty="0" smtClean="0">
                <a:latin typeface="微软雅黑" pitchFamily="34" charset="-122"/>
                <a:ea typeface="微软雅黑" pitchFamily="34" charset="-122"/>
              </a:rPr>
              <a:t>振铃电路由集成电路</a:t>
            </a:r>
            <a:r>
              <a:rPr lang="en-US" altLang="zh-CN" dirty="0" smtClean="0">
                <a:latin typeface="微软雅黑" pitchFamily="34" charset="-122"/>
                <a:ea typeface="微软雅黑" pitchFamily="34" charset="-122"/>
              </a:rPr>
              <a:t>IC1(KA2411)</a:t>
            </a:r>
            <a:r>
              <a:rPr lang="zh-CN" altLang="en-US" dirty="0" smtClean="0">
                <a:latin typeface="微软雅黑" pitchFamily="34" charset="-122"/>
                <a:ea typeface="微软雅黑" pitchFamily="34" charset="-122"/>
              </a:rPr>
              <a:t>及外围元器件组成。振铃信号自集成电路</a:t>
            </a:r>
            <a:r>
              <a:rPr lang="en-US" altLang="zh-CN" dirty="0" smtClean="0">
                <a:latin typeface="微软雅黑" pitchFamily="34" charset="-122"/>
                <a:ea typeface="微软雅黑" pitchFamily="34" charset="-122"/>
              </a:rPr>
              <a:t>IC1</a:t>
            </a:r>
            <a:r>
              <a:rPr lang="zh-CN" altLang="en-US" dirty="0" smtClean="0">
                <a:latin typeface="微软雅黑" pitchFamily="34" charset="-122"/>
                <a:ea typeface="微软雅黑" pitchFamily="34" charset="-122"/>
              </a:rPr>
              <a:t>的第</a:t>
            </a:r>
            <a:r>
              <a:rPr lang="en-US" altLang="zh-CN" dirty="0" smtClean="0">
                <a:latin typeface="微软雅黑" pitchFamily="34" charset="-122"/>
                <a:ea typeface="微软雅黑" pitchFamily="34" charset="-122"/>
              </a:rPr>
              <a:t>8</a:t>
            </a:r>
            <a:r>
              <a:rPr lang="zh-CN" altLang="en-US" dirty="0" smtClean="0">
                <a:latin typeface="微软雅黑" pitchFamily="34" charset="-122"/>
                <a:ea typeface="微软雅黑" pitchFamily="34" charset="-122"/>
              </a:rPr>
              <a:t>脚输出，由于输出的是高阻抗，所以直接由压电陶瓷片组成的压电蜂鸣器发出高低音调交替的低声。</a:t>
            </a:r>
            <a:endParaRPr lang="zh-CN" altLang="en-US" dirty="0">
              <a:latin typeface="微软雅黑" pitchFamily="34" charset="-122"/>
              <a:ea typeface="微软雅黑" pitchFamily="34" charset="-122"/>
            </a:endParaRPr>
          </a:p>
          <a:p>
            <a:pPr eaLnBrk="0" hangingPunct="0">
              <a:lnSpc>
                <a:spcPct val="150000"/>
              </a:lnSpc>
              <a:defRPr/>
            </a:pPr>
            <a:r>
              <a:rPr lang="zh-CN" altLang="en-US" dirty="0" smtClean="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3</a:t>
            </a:r>
            <a:r>
              <a:rPr lang="zh-CN" altLang="en-US" dirty="0">
                <a:latin typeface="微软雅黑" pitchFamily="34" charset="-122"/>
                <a:ea typeface="微软雅黑" pitchFamily="34" charset="-122"/>
                <a:cs typeface="宋体" pitchFamily="2" charset="-122"/>
              </a:rPr>
              <a:t>）拨号</a:t>
            </a:r>
            <a:r>
              <a:rPr lang="zh-CN" altLang="en-US" dirty="0" smtClean="0">
                <a:latin typeface="微软雅黑" pitchFamily="34" charset="-122"/>
                <a:ea typeface="微软雅黑" pitchFamily="34" charset="-122"/>
                <a:cs typeface="宋体" pitchFamily="2" charset="-122"/>
              </a:rPr>
              <a:t>电路</a:t>
            </a:r>
            <a:endParaRPr lang="en-US" altLang="zh-CN" dirty="0" smtClean="0">
              <a:latin typeface="微软雅黑" pitchFamily="34" charset="-122"/>
              <a:ea typeface="微软雅黑" pitchFamily="34" charset="-122"/>
              <a:cs typeface="宋体" pitchFamily="2" charset="-122"/>
            </a:endParaRPr>
          </a:p>
          <a:p>
            <a:pPr eaLnBrk="0" hangingPunct="0">
              <a:lnSpc>
                <a:spcPct val="150000"/>
              </a:lnSpc>
              <a:defRPr/>
            </a:pPr>
            <a:r>
              <a:rPr lang="zh-CN" altLang="en-US" dirty="0" smtClean="0">
                <a:latin typeface="微软雅黑" pitchFamily="34" charset="-122"/>
                <a:ea typeface="微软雅黑" pitchFamily="34" charset="-122"/>
              </a:rPr>
              <a:t>拨号电路在电话机中主要是完成呼叫功能。按键式电话机有脉冲</a:t>
            </a:r>
            <a:r>
              <a:rPr lang="en-US" altLang="zh-CN" dirty="0" smtClean="0">
                <a:latin typeface="微软雅黑" pitchFamily="34" charset="-122"/>
                <a:ea typeface="微软雅黑" pitchFamily="34" charset="-122"/>
              </a:rPr>
              <a:t>(DP)</a:t>
            </a:r>
            <a:r>
              <a:rPr lang="zh-CN" altLang="en-US" dirty="0" smtClean="0">
                <a:latin typeface="微软雅黑" pitchFamily="34" charset="-122"/>
                <a:ea typeface="微软雅黑" pitchFamily="34" charset="-122"/>
              </a:rPr>
              <a:t>和双音多频（</a:t>
            </a:r>
            <a:r>
              <a:rPr lang="en-US" altLang="zh-CN" dirty="0" smtClean="0">
                <a:latin typeface="微软雅黑" pitchFamily="34" charset="-122"/>
                <a:ea typeface="微软雅黑" pitchFamily="34" charset="-122"/>
              </a:rPr>
              <a:t>DTMF</a:t>
            </a:r>
            <a:r>
              <a:rPr lang="zh-CN" altLang="en-US" dirty="0" smtClean="0">
                <a:latin typeface="微软雅黑" pitchFamily="34" charset="-122"/>
                <a:ea typeface="微软雅黑" pitchFamily="34" charset="-122"/>
              </a:rPr>
              <a:t>）两种拨号方式。</a:t>
            </a:r>
            <a:endParaRPr lang="zh-CN" altLang="en-US" dirty="0">
              <a:latin typeface="微软雅黑" pitchFamily="34" charset="-122"/>
              <a:ea typeface="微软雅黑" pitchFamily="34" charset="-122"/>
            </a:endParaRPr>
          </a:p>
        </p:txBody>
      </p:sp>
      <p:sp>
        <p:nvSpPr>
          <p:cNvPr id="6" name="AutoShape 8"/>
          <p:cNvSpPr>
            <a:spLocks noChangeArrowheads="1"/>
          </p:cNvSpPr>
          <p:nvPr/>
        </p:nvSpPr>
        <p:spPr bwMode="gray">
          <a:xfrm>
            <a:off x="250219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六、</a:t>
            </a:r>
            <a:r>
              <a:rPr lang="en-US" altLang="zh-CN" sz="2400" b="1" dirty="0" smtClean="0">
                <a:solidFill>
                  <a:schemeClr val="tx1"/>
                </a:solidFill>
                <a:latin typeface="微软雅黑" pitchFamily="34" charset="-122"/>
                <a:ea typeface="微软雅黑" pitchFamily="34" charset="-122"/>
              </a:rPr>
              <a:t>SMT</a:t>
            </a:r>
            <a:r>
              <a:rPr lang="zh-CN" altLang="en-US" sz="2400" b="1" dirty="0" smtClean="0">
                <a:solidFill>
                  <a:schemeClr val="tx1"/>
                </a:solidFill>
                <a:latin typeface="微软雅黑" pitchFamily="34" charset="-122"/>
                <a:ea typeface="微软雅黑" pitchFamily="34" charset="-122"/>
              </a:rPr>
              <a:t>电话机的分析</a:t>
            </a:r>
            <a:endParaRPr lang="en-US" altLang="zh-CN" sz="2400" b="1" dirty="0">
              <a:latin typeface="微软雅黑" pitchFamily="34" charset="-122"/>
              <a:ea typeface="微软雅黑" pitchFamily="34" charset="-122"/>
            </a:endParaRPr>
          </a:p>
        </p:txBody>
      </p:sp>
      <p:sp>
        <p:nvSpPr>
          <p:cNvPr id="8" name="Rectangle 2"/>
          <p:cNvSpPr>
            <a:spLocks noChangeArrowheads="1"/>
          </p:cNvSpPr>
          <p:nvPr/>
        </p:nvSpPr>
        <p:spPr bwMode="auto">
          <a:xfrm>
            <a:off x="539552" y="1268760"/>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SMT</a:t>
            </a:r>
            <a:r>
              <a:rPr lang="zh-CN" altLang="en-US" sz="2400" b="1" dirty="0" smtClean="0">
                <a:solidFill>
                  <a:schemeClr val="tx1"/>
                </a:solidFill>
                <a:latin typeface="微软雅黑" pitchFamily="34" charset="-122"/>
                <a:ea typeface="微软雅黑" pitchFamily="34" charset="-122"/>
              </a:rPr>
              <a:t>电话机电路原理</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978429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1772816"/>
            <a:ext cx="7237160" cy="3416320"/>
          </a:xfrm>
          <a:prstGeom prst="rect">
            <a:avLst/>
          </a:prstGeom>
        </p:spPr>
        <p:txBody>
          <a:bodyPr wrap="square">
            <a:spAutoFit/>
          </a:bodyPr>
          <a:lstStyle/>
          <a:p>
            <a:pPr eaLnBrk="0" hangingPunct="0">
              <a:lnSpc>
                <a:spcPct val="150000"/>
              </a:lnSpc>
              <a:defRPr/>
            </a:pPr>
            <a:r>
              <a:rPr lang="zh-CN" altLang="en-US" dirty="0" smtClean="0">
                <a:latin typeface="微软雅黑" pitchFamily="34" charset="-122"/>
                <a:ea typeface="微软雅黑" pitchFamily="34" charset="-122"/>
                <a:cs typeface="宋体" pitchFamily="2" charset="-122"/>
              </a:rPr>
              <a:t>（</a:t>
            </a:r>
            <a:r>
              <a:rPr lang="en-US" altLang="zh-CN" dirty="0" smtClean="0">
                <a:latin typeface="微软雅黑" pitchFamily="34" charset="-122"/>
                <a:ea typeface="微软雅黑" pitchFamily="34" charset="-122"/>
                <a:cs typeface="宋体" pitchFamily="2" charset="-122"/>
              </a:rPr>
              <a:t>4</a:t>
            </a:r>
            <a:r>
              <a:rPr lang="zh-CN" altLang="en-US" dirty="0" smtClean="0">
                <a:latin typeface="微软雅黑" pitchFamily="34" charset="-122"/>
                <a:ea typeface="微软雅黑" pitchFamily="34" charset="-122"/>
                <a:cs typeface="宋体" pitchFamily="2" charset="-122"/>
              </a:rPr>
              <a:t>）通话电路</a:t>
            </a:r>
            <a:endParaRPr lang="en-US" altLang="zh-CN" dirty="0" smtClean="0">
              <a:latin typeface="微软雅黑" pitchFamily="34" charset="-122"/>
              <a:ea typeface="微软雅黑" pitchFamily="34" charset="-122"/>
              <a:cs typeface="宋体" pitchFamily="2" charset="-122"/>
            </a:endParaRPr>
          </a:p>
          <a:p>
            <a:pPr eaLnBrk="0" hangingPunct="0">
              <a:lnSpc>
                <a:spcPct val="150000"/>
              </a:lnSpc>
              <a:defRPr/>
            </a:pPr>
            <a:r>
              <a:rPr lang="zh-CN" altLang="en-US" dirty="0" smtClean="0">
                <a:latin typeface="微软雅黑" pitchFamily="34" charset="-122"/>
                <a:ea typeface="微软雅黑" pitchFamily="34" charset="-122"/>
              </a:rPr>
              <a:t>通话电路由送话电路、受话电路和消侧音电路组成。在</a:t>
            </a: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电话机的送话电路中，话音信号驻极体话筒</a:t>
            </a:r>
            <a:r>
              <a:rPr lang="en-US" altLang="zh-CN" dirty="0" smtClean="0">
                <a:latin typeface="微软雅黑" pitchFamily="34" charset="-122"/>
                <a:ea typeface="微软雅黑" pitchFamily="34" charset="-122"/>
              </a:rPr>
              <a:t>(MIC</a:t>
            </a:r>
            <a:r>
              <a:rPr lang="zh-CN" altLang="en-US" dirty="0" smtClean="0">
                <a:latin typeface="微软雅黑" pitchFamily="34" charset="-122"/>
                <a:ea typeface="微软雅黑" pitchFamily="34" charset="-122"/>
              </a:rPr>
              <a:t>）转变成音频电信号送往电话线路。受话电路作用是将</a:t>
            </a: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电话机的进户线送来的话音信号经叉簧传送给三极管放大后，从三极管集电极输出，从而驱动发音器</a:t>
            </a:r>
            <a:r>
              <a:rPr lang="en-US" altLang="zh-CN" dirty="0" smtClean="0">
                <a:latin typeface="微软雅黑" pitchFamily="34" charset="-122"/>
                <a:ea typeface="微软雅黑" pitchFamily="34" charset="-122"/>
              </a:rPr>
              <a:t>RE</a:t>
            </a:r>
            <a:r>
              <a:rPr lang="zh-CN" altLang="en-US" dirty="0" smtClean="0">
                <a:latin typeface="微软雅黑" pitchFamily="34" charset="-122"/>
                <a:ea typeface="微软雅黑" pitchFamily="34" charset="-122"/>
              </a:rPr>
              <a:t>（动圈式听筒）发出声音。因为电话机的送话信号和受话信号采用同一条线路传输，所以用户在受话器内可以听到自己发话的声音，这个声音称为侧音。为提高通话清晰度，必须设置消侧音电路。</a:t>
            </a:r>
            <a:endParaRPr lang="zh-CN" altLang="en-US" dirty="0">
              <a:latin typeface="微软雅黑" pitchFamily="34" charset="-122"/>
              <a:ea typeface="微软雅黑" pitchFamily="34" charset="-122"/>
            </a:endParaRPr>
          </a:p>
        </p:txBody>
      </p:sp>
      <p:sp>
        <p:nvSpPr>
          <p:cNvPr id="6" name="AutoShape 8"/>
          <p:cNvSpPr>
            <a:spLocks noChangeArrowheads="1"/>
          </p:cNvSpPr>
          <p:nvPr/>
        </p:nvSpPr>
        <p:spPr bwMode="gray">
          <a:xfrm>
            <a:off x="250219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六、</a:t>
            </a:r>
            <a:r>
              <a:rPr lang="en-US" altLang="zh-CN" sz="2400" b="1" dirty="0" smtClean="0">
                <a:solidFill>
                  <a:schemeClr val="tx1"/>
                </a:solidFill>
                <a:latin typeface="微软雅黑" pitchFamily="34" charset="-122"/>
                <a:ea typeface="微软雅黑" pitchFamily="34" charset="-122"/>
              </a:rPr>
              <a:t>SMT</a:t>
            </a:r>
            <a:r>
              <a:rPr lang="zh-CN" altLang="en-US" sz="2400" b="1" dirty="0" smtClean="0">
                <a:solidFill>
                  <a:schemeClr val="tx1"/>
                </a:solidFill>
                <a:latin typeface="微软雅黑" pitchFamily="34" charset="-122"/>
                <a:ea typeface="微软雅黑" pitchFamily="34" charset="-122"/>
              </a:rPr>
              <a:t>电话机的分析</a:t>
            </a:r>
            <a:endParaRPr lang="en-US" altLang="zh-CN" sz="2400" b="1" dirty="0">
              <a:latin typeface="微软雅黑" pitchFamily="34" charset="-122"/>
              <a:ea typeface="微软雅黑" pitchFamily="34" charset="-122"/>
            </a:endParaRPr>
          </a:p>
        </p:txBody>
      </p:sp>
      <p:sp>
        <p:nvSpPr>
          <p:cNvPr id="8" name="Rectangle 2"/>
          <p:cNvSpPr>
            <a:spLocks noChangeArrowheads="1"/>
          </p:cNvSpPr>
          <p:nvPr/>
        </p:nvSpPr>
        <p:spPr bwMode="auto">
          <a:xfrm>
            <a:off x="539552" y="1268760"/>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SMT</a:t>
            </a:r>
            <a:r>
              <a:rPr lang="zh-CN" altLang="en-US" sz="2400" b="1" dirty="0" smtClean="0">
                <a:solidFill>
                  <a:schemeClr val="tx1"/>
                </a:solidFill>
                <a:latin typeface="微软雅黑" pitchFamily="34" charset="-122"/>
                <a:ea typeface="微软雅黑" pitchFamily="34" charset="-122"/>
              </a:rPr>
              <a:t>电话机电路原理</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753616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16832"/>
            <a:ext cx="5274470" cy="378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491880" y="5949280"/>
            <a:ext cx="2523448"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电话机装配流程图</a:t>
            </a:r>
            <a:endParaRPr lang="zh-CN" altLang="en-US" dirty="0">
              <a:latin typeface="微软雅黑" pitchFamily="34" charset="-122"/>
              <a:ea typeface="微软雅黑" pitchFamily="34" charset="-122"/>
            </a:endParaRPr>
          </a:p>
        </p:txBody>
      </p:sp>
      <p:sp>
        <p:nvSpPr>
          <p:cNvPr id="8" name="AutoShape 8"/>
          <p:cNvSpPr>
            <a:spLocks noChangeArrowheads="1"/>
          </p:cNvSpPr>
          <p:nvPr/>
        </p:nvSpPr>
        <p:spPr bwMode="gray">
          <a:xfrm>
            <a:off x="250219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六、</a:t>
            </a:r>
            <a:r>
              <a:rPr lang="en-US" altLang="zh-CN" sz="2400" b="1" dirty="0" smtClean="0">
                <a:solidFill>
                  <a:schemeClr val="tx1"/>
                </a:solidFill>
                <a:latin typeface="微软雅黑" pitchFamily="34" charset="-122"/>
                <a:ea typeface="微软雅黑" pitchFamily="34" charset="-122"/>
              </a:rPr>
              <a:t>SMT</a:t>
            </a:r>
            <a:r>
              <a:rPr lang="zh-CN" altLang="en-US" sz="2400" b="1" dirty="0" smtClean="0">
                <a:solidFill>
                  <a:schemeClr val="tx1"/>
                </a:solidFill>
                <a:latin typeface="微软雅黑" pitchFamily="34" charset="-122"/>
                <a:ea typeface="微软雅黑" pitchFamily="34" charset="-122"/>
              </a:rPr>
              <a:t>电话机的分析</a:t>
            </a:r>
            <a:endParaRPr lang="en-US" altLang="zh-CN" sz="2400" b="1" dirty="0">
              <a:latin typeface="微软雅黑" pitchFamily="34" charset="-122"/>
              <a:ea typeface="微软雅黑" pitchFamily="34" charset="-122"/>
            </a:endParaRPr>
          </a:p>
        </p:txBody>
      </p:sp>
      <p:sp>
        <p:nvSpPr>
          <p:cNvPr id="9" name="Rectangle 2"/>
          <p:cNvSpPr>
            <a:spLocks noChangeArrowheads="1"/>
          </p:cNvSpPr>
          <p:nvPr/>
        </p:nvSpPr>
        <p:spPr bwMode="auto">
          <a:xfrm>
            <a:off x="539552" y="1268760"/>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SMT</a:t>
            </a:r>
            <a:r>
              <a:rPr lang="zh-CN" altLang="en-US" sz="2400" b="1" dirty="0">
                <a:solidFill>
                  <a:schemeClr val="tx1"/>
                </a:solidFill>
                <a:latin typeface="微软雅黑" pitchFamily="34" charset="-122"/>
                <a:ea typeface="微软雅黑" pitchFamily="34" charset="-122"/>
              </a:rPr>
              <a:t>电话机安装流程</a:t>
            </a:r>
          </a:p>
        </p:txBody>
      </p:sp>
    </p:spTree>
    <p:extLst>
      <p:ext uri="{BB962C8B-B14F-4D97-AF65-F5344CB8AC3E}">
        <p14:creationId xmlns:p14="http://schemas.microsoft.com/office/powerpoint/2010/main" val="1990948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611560" y="1484784"/>
            <a:ext cx="3456384" cy="576064"/>
          </a:xfrm>
        </p:spPr>
        <p:txBody>
          <a:bodyPr/>
          <a:lstStyle/>
          <a:p>
            <a:r>
              <a:rPr lang="zh-CN" altLang="en-US" sz="2800" dirty="0" smtClean="0">
                <a:latin typeface="微软雅黑" pitchFamily="34" charset="-122"/>
                <a:ea typeface="微软雅黑" pitchFamily="34" charset="-122"/>
              </a:rPr>
              <a:t>主要步骤：</a:t>
            </a:r>
            <a:endParaRPr lang="zh-CN" altLang="en-US" sz="2800" dirty="0">
              <a:latin typeface="微软雅黑" pitchFamily="34" charset="-122"/>
              <a:ea typeface="微软雅黑" pitchFamily="34" charset="-122"/>
            </a:endParaRPr>
          </a:p>
        </p:txBody>
      </p:sp>
      <p:sp>
        <p:nvSpPr>
          <p:cNvPr id="11" name="内容占位符 2"/>
          <p:cNvSpPr>
            <a:spLocks noGrp="1"/>
          </p:cNvSpPr>
          <p:nvPr>
            <p:ph idx="1"/>
          </p:nvPr>
        </p:nvSpPr>
        <p:spPr>
          <a:xfrm>
            <a:off x="2195736" y="1844824"/>
            <a:ext cx="5410944" cy="4302149"/>
          </a:xfrm>
        </p:spPr>
        <p:txBody>
          <a:bodyPr/>
          <a:lstStyle/>
          <a:p>
            <a:pPr>
              <a:buClr>
                <a:schemeClr val="tx1">
                  <a:lumMod val="95000"/>
                  <a:lumOff val="5000"/>
                </a:schemeClr>
              </a:buClr>
              <a:buFont typeface="Wingdings" pitchFamily="2" charset="2"/>
              <a:buChar char="l"/>
            </a:pPr>
            <a:r>
              <a:rPr lang="zh-CN" altLang="en-US" sz="2000" dirty="0" smtClean="0">
                <a:latin typeface="微软雅黑" pitchFamily="34" charset="-122"/>
              </a:rPr>
              <a:t>产品套件、工具和材料准备</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zh-CN" altLang="en-US" sz="2000" dirty="0" smtClean="0">
                <a:latin typeface="微软雅黑" pitchFamily="34" charset="-122"/>
              </a:rPr>
              <a:t>识别电话机印刷电路板和产品原理图</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zh-CN" altLang="en-US" sz="2000" dirty="0" smtClean="0">
                <a:latin typeface="微软雅黑" pitchFamily="34" charset="-122"/>
              </a:rPr>
              <a:t>检测元器件</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zh-CN" altLang="en-US" sz="2000" dirty="0" smtClean="0">
                <a:latin typeface="微软雅黑" pitchFamily="34" charset="-122"/>
              </a:rPr>
              <a:t>手工焊接电话机贴片元件</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zh-CN" altLang="en-US" sz="2000" dirty="0" smtClean="0">
                <a:latin typeface="微软雅黑" pitchFamily="34" charset="-122"/>
              </a:rPr>
              <a:t>手工装焊电话机通孔元器件</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zh-CN" altLang="en-US" sz="2000" dirty="0" smtClean="0">
                <a:latin typeface="微软雅黑" pitchFamily="34" charset="-122"/>
              </a:rPr>
              <a:t>电话机元件检验和补焊</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zh-CN" altLang="en-US" sz="2000" dirty="0">
                <a:latin typeface="微软雅黑" pitchFamily="34" charset="-122"/>
              </a:rPr>
              <a:t>手</a:t>
            </a:r>
            <a:r>
              <a:rPr lang="zh-CN" altLang="en-US" sz="2000" dirty="0" smtClean="0">
                <a:latin typeface="微软雅黑" pitchFamily="34" charset="-122"/>
              </a:rPr>
              <a:t>工装焊线材机电元件</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zh-CN" altLang="en-US" sz="2000" dirty="0" smtClean="0">
                <a:latin typeface="微软雅黑" pitchFamily="34" charset="-122"/>
              </a:rPr>
              <a:t>清洗印刷电路板</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zh-CN" altLang="en-US" sz="2000" dirty="0" smtClean="0">
                <a:latin typeface="微软雅黑" pitchFamily="34" charset="-122"/>
              </a:rPr>
              <a:t>部件螺装</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en-US" altLang="zh-CN" sz="2000" dirty="0" smtClean="0">
                <a:latin typeface="微软雅黑" pitchFamily="34" charset="-122"/>
              </a:rPr>
              <a:t>SMT</a:t>
            </a:r>
            <a:r>
              <a:rPr lang="zh-CN" altLang="en-US" sz="2000" dirty="0" smtClean="0">
                <a:latin typeface="微软雅黑" pitchFamily="34" charset="-122"/>
              </a:rPr>
              <a:t>电话机整机调试</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r>
              <a:rPr lang="en-US" altLang="zh-CN" sz="2000" dirty="0" smtClean="0">
                <a:latin typeface="微软雅黑" pitchFamily="34" charset="-122"/>
              </a:rPr>
              <a:t>SMT</a:t>
            </a:r>
            <a:r>
              <a:rPr lang="zh-CN" altLang="en-US" sz="2000" dirty="0" smtClean="0">
                <a:latin typeface="微软雅黑" pitchFamily="34" charset="-122"/>
              </a:rPr>
              <a:t>电话机整机总装、交付验收</a:t>
            </a:r>
            <a:endParaRPr lang="en-US" altLang="zh-CN" sz="2000" dirty="0" smtClean="0">
              <a:latin typeface="微软雅黑" pitchFamily="34" charset="-122"/>
            </a:endParaRPr>
          </a:p>
          <a:p>
            <a:pPr>
              <a:buClr>
                <a:schemeClr val="tx1">
                  <a:lumMod val="95000"/>
                  <a:lumOff val="5000"/>
                </a:schemeClr>
              </a:buClr>
              <a:buFont typeface="Wingdings" pitchFamily="2" charset="2"/>
              <a:buChar char="l"/>
            </a:pPr>
            <a:endParaRPr lang="zh-CN" altLang="en-US" dirty="0">
              <a:latin typeface="微软雅黑" pitchFamily="34" charset="-122"/>
            </a:endParaRPr>
          </a:p>
        </p:txBody>
      </p:sp>
      <p:sp>
        <p:nvSpPr>
          <p:cNvPr id="5"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项目实施</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4236903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1691680" y="620688"/>
            <a:ext cx="595823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一、产品套件、工具和材料准备</a:t>
            </a:r>
            <a:endParaRPr lang="en-US" altLang="zh-CN" sz="2800" b="1" dirty="0">
              <a:latin typeface="微软雅黑" pitchFamily="34" charset="-122"/>
              <a:ea typeface="微软雅黑" pitchFamily="34" charset="-122"/>
            </a:endParaRPr>
          </a:p>
        </p:txBody>
      </p:sp>
      <p:sp>
        <p:nvSpPr>
          <p:cNvPr id="10" name="Rectangle 16"/>
          <p:cNvSpPr>
            <a:spLocks noChangeArrowheads="1"/>
          </p:cNvSpPr>
          <p:nvPr/>
        </p:nvSpPr>
        <p:spPr bwMode="auto">
          <a:xfrm>
            <a:off x="179512" y="1700808"/>
            <a:ext cx="8501062" cy="96128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b="1" dirty="0">
                <a:latin typeface="微软雅黑" pitchFamily="34" charset="-122"/>
                <a:ea typeface="微软雅黑" pitchFamily="34" charset="-122"/>
                <a:cs typeface="Times New Roman" pitchFamily="18" charset="0"/>
              </a:rPr>
              <a:t>   </a:t>
            </a:r>
            <a:r>
              <a:rPr lang="en-US" altLang="zh-CN" sz="2000" b="1" dirty="0" smtClean="0">
                <a:latin typeface="微软雅黑" pitchFamily="34" charset="-122"/>
                <a:ea typeface="微软雅黑" pitchFamily="34" charset="-122"/>
                <a:cs typeface="Times New Roman" pitchFamily="18" charset="0"/>
              </a:rPr>
              <a:t>1.</a:t>
            </a:r>
            <a:r>
              <a:rPr lang="zh-CN" altLang="en-US" sz="2000" b="1" dirty="0" smtClean="0">
                <a:latin typeface="微软雅黑" pitchFamily="34" charset="-122"/>
                <a:ea typeface="微软雅黑" pitchFamily="34" charset="-122"/>
                <a:cs typeface="Times New Roman" pitchFamily="18" charset="0"/>
              </a:rPr>
              <a:t>准备好电子元器件、焊锡丝、松香和热熔胶等材料，电烙铁、剥线钳、吸锡器、万用表、斜口钳、螺丝刀和镊子等工具。</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411583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1350068" y="620688"/>
            <a:ext cx="667831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、识别电话机印刷电路板的产品原理图</a:t>
            </a:r>
            <a:endParaRPr lang="en-US" altLang="zh-CN" sz="2800" b="1" dirty="0">
              <a:latin typeface="微软雅黑" pitchFamily="34" charset="-122"/>
              <a:ea typeface="微软雅黑" pitchFamily="34" charset="-122"/>
            </a:endParaRPr>
          </a:p>
        </p:txBody>
      </p:sp>
      <p:sp>
        <p:nvSpPr>
          <p:cNvPr id="9" name="Rectangle 1"/>
          <p:cNvSpPr>
            <a:spLocks noChangeArrowheads="1"/>
          </p:cNvSpPr>
          <p:nvPr/>
        </p:nvSpPr>
        <p:spPr bwMode="auto">
          <a:xfrm>
            <a:off x="812047" y="1268760"/>
            <a:ext cx="7200800" cy="133882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dirty="0">
                <a:latin typeface="微软雅黑" pitchFamily="34" charset="-122"/>
                <a:ea typeface="微软雅黑" pitchFamily="34" charset="-122"/>
                <a:cs typeface="宋体" pitchFamily="2" charset="-122"/>
              </a:rPr>
              <a:t>   </a:t>
            </a:r>
            <a:r>
              <a:rPr lang="zh-CN" dirty="0">
                <a:latin typeface="微软雅黑" pitchFamily="34" charset="-122"/>
                <a:ea typeface="微软雅黑" pitchFamily="34" charset="-122"/>
                <a:cs typeface="宋体" pitchFamily="2" charset="-122"/>
              </a:rPr>
              <a:t>熟悉所焊印制电路板的装配图，并仔细检查电话机主机板和按键板有无明显的短路、</a:t>
            </a:r>
            <a:r>
              <a:rPr lang="zh-CN" altLang="en-US" dirty="0">
                <a:latin typeface="微软雅黑" pitchFamily="34" charset="-122"/>
                <a:ea typeface="微软雅黑" pitchFamily="34" charset="-122"/>
                <a:cs typeface="宋体" pitchFamily="2" charset="-122"/>
              </a:rPr>
              <a:t>断路和蚀刻不尽等印制板制作缺陷，用万用表检测印制版上电源和接地是否有短路现象。</a:t>
            </a:r>
            <a:r>
              <a:rPr lang="zh-CN" altLang="en-US" dirty="0">
                <a:latin typeface="微软雅黑" pitchFamily="34" charset="-122"/>
                <a:ea typeface="微软雅黑" pitchFamily="34" charset="-122"/>
              </a:rPr>
              <a:t>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86" y="2607588"/>
            <a:ext cx="6779723" cy="36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089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1331640" y="620688"/>
            <a:ext cx="67151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、识别电话机印刷电路板的产品原理图</a:t>
            </a:r>
            <a:endParaRPr lang="en-US" altLang="zh-CN" sz="2800" b="1" dirty="0">
              <a:latin typeface="微软雅黑" pitchFamily="34" charset="-122"/>
              <a:ea typeface="微软雅黑" pitchFamily="34" charset="-122"/>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534" y="1412776"/>
            <a:ext cx="6634832" cy="479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722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4" y="2132856"/>
            <a:ext cx="7781925" cy="3359150"/>
            <a:chOff x="107504" y="2128044"/>
            <a:chExt cx="7781925" cy="3359150"/>
          </a:xfrm>
        </p:grpSpPr>
        <p:grpSp>
          <p:nvGrpSpPr>
            <p:cNvPr id="47" name="Group 2"/>
            <p:cNvGrpSpPr>
              <a:grpSpLocks/>
            </p:cNvGrpSpPr>
            <p:nvPr/>
          </p:nvGrpSpPr>
          <p:grpSpPr bwMode="auto">
            <a:xfrm>
              <a:off x="3155504" y="2128044"/>
              <a:ext cx="4733925" cy="3359150"/>
              <a:chOff x="2208" y="1304"/>
              <a:chExt cx="2982" cy="2116"/>
            </a:xfrm>
          </p:grpSpPr>
          <p:grpSp>
            <p:nvGrpSpPr>
              <p:cNvPr id="48" name="Group 3"/>
              <p:cNvGrpSpPr>
                <a:grpSpLocks/>
              </p:cNvGrpSpPr>
              <p:nvPr/>
            </p:nvGrpSpPr>
            <p:grpSpPr bwMode="auto">
              <a:xfrm>
                <a:off x="2208" y="1304"/>
                <a:ext cx="2982" cy="328"/>
                <a:chOff x="1632" y="1328"/>
                <a:chExt cx="2982" cy="328"/>
              </a:xfrm>
            </p:grpSpPr>
            <p:sp>
              <p:nvSpPr>
                <p:cNvPr id="72" name="AutoShape 4"/>
                <p:cNvSpPr>
                  <a:spLocks noChangeArrowheads="1"/>
                </p:cNvSpPr>
                <p:nvPr/>
              </p:nvSpPr>
              <p:spPr bwMode="auto">
                <a:xfrm>
                  <a:off x="1686" y="1368"/>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73" name="Rectangle 5"/>
                <p:cNvSpPr>
                  <a:spLocks noChangeArrowheads="1"/>
                </p:cNvSpPr>
                <p:nvPr/>
              </p:nvSpPr>
              <p:spPr bwMode="auto">
                <a:xfrm>
                  <a:off x="2400" y="1328"/>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项目导入</a:t>
                  </a:r>
                  <a:endParaRPr lang="en-US" altLang="zh-CN" sz="2400" dirty="0">
                    <a:ea typeface="微软雅黑" pitchFamily="34" charset="-122"/>
                  </a:endParaRPr>
                </a:p>
              </p:txBody>
            </p:sp>
            <p:sp>
              <p:nvSpPr>
                <p:cNvPr id="74" name="Oval 6"/>
                <p:cNvSpPr>
                  <a:spLocks noChangeArrowheads="1"/>
                </p:cNvSpPr>
                <p:nvPr/>
              </p:nvSpPr>
              <p:spPr bwMode="auto">
                <a:xfrm>
                  <a:off x="1632" y="1434"/>
                  <a:ext cx="144" cy="144"/>
                </a:xfrm>
                <a:prstGeom prst="ellipse">
                  <a:avLst/>
                </a:prstGeom>
                <a:gradFill rotWithShape="1">
                  <a:gsLst>
                    <a:gs pos="0">
                      <a:srgbClr val="E96E29"/>
                    </a:gs>
                    <a:gs pos="100000">
                      <a:srgbClr val="9B491B"/>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CN" altLang="en-US" sz="2400">
                    <a:ea typeface="微软雅黑" pitchFamily="34" charset="-122"/>
                  </a:endParaRPr>
                </a:p>
              </p:txBody>
            </p:sp>
          </p:grpSp>
          <p:grpSp>
            <p:nvGrpSpPr>
              <p:cNvPr id="51" name="Group 7"/>
              <p:cNvGrpSpPr>
                <a:grpSpLocks/>
              </p:cNvGrpSpPr>
              <p:nvPr/>
            </p:nvGrpSpPr>
            <p:grpSpPr bwMode="auto">
              <a:xfrm>
                <a:off x="2208" y="1789"/>
                <a:ext cx="2982" cy="299"/>
                <a:chOff x="1632" y="1789"/>
                <a:chExt cx="2982" cy="299"/>
              </a:xfrm>
            </p:grpSpPr>
            <p:sp>
              <p:nvSpPr>
                <p:cNvPr id="68" name="AutoShape 8"/>
                <p:cNvSpPr>
                  <a:spLocks noChangeArrowheads="1"/>
                </p:cNvSpPr>
                <p:nvPr/>
              </p:nvSpPr>
              <p:spPr bwMode="auto">
                <a:xfrm>
                  <a:off x="1686" y="1800"/>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70" name="Rectangle 9"/>
                <p:cNvSpPr>
                  <a:spLocks noChangeArrowheads="1"/>
                </p:cNvSpPr>
                <p:nvPr/>
              </p:nvSpPr>
              <p:spPr bwMode="auto">
                <a:xfrm>
                  <a:off x="2447" y="1789"/>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知识链接</a:t>
                  </a:r>
                  <a:endParaRPr lang="en-US" altLang="zh-CN" sz="2400" dirty="0">
                    <a:ea typeface="微软雅黑" pitchFamily="34" charset="-122"/>
                  </a:endParaRPr>
                </a:p>
              </p:txBody>
            </p:sp>
            <p:sp>
              <p:nvSpPr>
                <p:cNvPr id="71" name="Oval 10"/>
                <p:cNvSpPr>
                  <a:spLocks noChangeArrowheads="1"/>
                </p:cNvSpPr>
                <p:nvPr/>
              </p:nvSpPr>
              <p:spPr bwMode="auto">
                <a:xfrm>
                  <a:off x="1632" y="1860"/>
                  <a:ext cx="144" cy="144"/>
                </a:xfrm>
                <a:prstGeom prst="ellipse">
                  <a:avLst/>
                </a:prstGeom>
                <a:gradFill rotWithShape="1">
                  <a:gsLst>
                    <a:gs pos="0">
                      <a:srgbClr val="DCDC48"/>
                    </a:gs>
                    <a:gs pos="100000">
                      <a:srgbClr val="939330"/>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CN" altLang="en-US" sz="2400">
                    <a:ea typeface="微软雅黑" pitchFamily="34" charset="-122"/>
                  </a:endParaRPr>
                </a:p>
              </p:txBody>
            </p:sp>
          </p:grpSp>
          <p:grpSp>
            <p:nvGrpSpPr>
              <p:cNvPr id="52" name="Group 11"/>
              <p:cNvGrpSpPr>
                <a:grpSpLocks/>
              </p:cNvGrpSpPr>
              <p:nvPr/>
            </p:nvGrpSpPr>
            <p:grpSpPr bwMode="auto">
              <a:xfrm>
                <a:off x="2208" y="2232"/>
                <a:ext cx="2982" cy="294"/>
                <a:chOff x="1632" y="2232"/>
                <a:chExt cx="2982" cy="294"/>
              </a:xfrm>
            </p:grpSpPr>
            <p:sp>
              <p:nvSpPr>
                <p:cNvPr id="64" name="AutoShape 12"/>
                <p:cNvSpPr>
                  <a:spLocks noChangeArrowheads="1"/>
                </p:cNvSpPr>
                <p:nvPr/>
              </p:nvSpPr>
              <p:spPr bwMode="auto">
                <a:xfrm>
                  <a:off x="1686" y="2238"/>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65" name="Rectangle 13"/>
                <p:cNvSpPr>
                  <a:spLocks noChangeArrowheads="1"/>
                </p:cNvSpPr>
                <p:nvPr/>
              </p:nvSpPr>
              <p:spPr bwMode="auto">
                <a:xfrm>
                  <a:off x="2400" y="2232"/>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项目实施</a:t>
                  </a:r>
                  <a:endParaRPr lang="en-US" altLang="zh-CN" sz="2400" dirty="0">
                    <a:ea typeface="微软雅黑" pitchFamily="34" charset="-122"/>
                  </a:endParaRPr>
                </a:p>
              </p:txBody>
            </p:sp>
            <p:sp>
              <p:nvSpPr>
                <p:cNvPr id="66" name="Oval 14"/>
                <p:cNvSpPr>
                  <a:spLocks noChangeArrowheads="1"/>
                </p:cNvSpPr>
                <p:nvPr/>
              </p:nvSpPr>
              <p:spPr bwMode="auto">
                <a:xfrm>
                  <a:off x="1632" y="230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nvGrpSpPr>
              <p:cNvPr id="53" name="Group 15"/>
              <p:cNvGrpSpPr>
                <a:grpSpLocks/>
              </p:cNvGrpSpPr>
              <p:nvPr/>
            </p:nvGrpSpPr>
            <p:grpSpPr bwMode="auto">
              <a:xfrm>
                <a:off x="2208" y="2688"/>
                <a:ext cx="1660" cy="291"/>
                <a:chOff x="1632" y="2688"/>
                <a:chExt cx="1660" cy="291"/>
              </a:xfrm>
            </p:grpSpPr>
            <p:sp>
              <p:nvSpPr>
                <p:cNvPr id="61" name="Rectangle 17"/>
                <p:cNvSpPr>
                  <a:spLocks noChangeArrowheads="1"/>
                </p:cNvSpPr>
                <p:nvPr/>
              </p:nvSpPr>
              <p:spPr bwMode="auto">
                <a:xfrm>
                  <a:off x="2400" y="2688"/>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项目评价</a:t>
                  </a:r>
                  <a:endParaRPr lang="en-US" altLang="zh-CN" sz="2400" dirty="0">
                    <a:ea typeface="微软雅黑" pitchFamily="34" charset="-122"/>
                  </a:endParaRPr>
                </a:p>
              </p:txBody>
            </p:sp>
            <p:sp>
              <p:nvSpPr>
                <p:cNvPr id="63" name="Oval 18"/>
                <p:cNvSpPr>
                  <a:spLocks noChangeArrowheads="1"/>
                </p:cNvSpPr>
                <p:nvPr/>
              </p:nvSpPr>
              <p:spPr bwMode="auto">
                <a:xfrm>
                  <a:off x="1632" y="2751"/>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nvGrpSpPr>
              <p:cNvPr id="54" name="Group 19"/>
              <p:cNvGrpSpPr>
                <a:grpSpLocks/>
              </p:cNvGrpSpPr>
              <p:nvPr/>
            </p:nvGrpSpPr>
            <p:grpSpPr bwMode="auto">
              <a:xfrm>
                <a:off x="2208" y="3120"/>
                <a:ext cx="2982" cy="300"/>
                <a:chOff x="1632" y="3120"/>
                <a:chExt cx="2982" cy="300"/>
              </a:xfrm>
            </p:grpSpPr>
            <p:sp>
              <p:nvSpPr>
                <p:cNvPr id="55" name="AutoShape 20"/>
                <p:cNvSpPr>
                  <a:spLocks noChangeArrowheads="1"/>
                </p:cNvSpPr>
                <p:nvPr/>
              </p:nvSpPr>
              <p:spPr bwMode="auto">
                <a:xfrm>
                  <a:off x="1686" y="3120"/>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57" name="Rectangle 21"/>
                <p:cNvSpPr>
                  <a:spLocks noChangeArrowheads="1"/>
                </p:cNvSpPr>
                <p:nvPr/>
              </p:nvSpPr>
              <p:spPr bwMode="auto">
                <a:xfrm>
                  <a:off x="2400" y="3129"/>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项目总结</a:t>
                  </a:r>
                  <a:endParaRPr lang="en-US" altLang="zh-CN" sz="2400" dirty="0">
                    <a:ea typeface="微软雅黑" pitchFamily="34" charset="-122"/>
                  </a:endParaRPr>
                </a:p>
              </p:txBody>
            </p:sp>
            <p:sp>
              <p:nvSpPr>
                <p:cNvPr id="58" name="Oval 22"/>
                <p:cNvSpPr>
                  <a:spLocks noChangeArrowheads="1"/>
                </p:cNvSpPr>
                <p:nvPr/>
              </p:nvSpPr>
              <p:spPr bwMode="auto">
                <a:xfrm>
                  <a:off x="1632" y="3183"/>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pic>
          <p:nvPicPr>
            <p:cNvPr id="75" name="Picture 23" desc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8744"/>
              <a:ext cx="23622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Line 24"/>
            <p:cNvSpPr>
              <a:spLocks noChangeShapeType="1"/>
            </p:cNvSpPr>
            <p:nvPr/>
          </p:nvSpPr>
          <p:spPr bwMode="auto">
            <a:xfrm flipV="1">
              <a:off x="2164904" y="2420144"/>
              <a:ext cx="381000" cy="3810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77" name="Line 25"/>
            <p:cNvSpPr>
              <a:spLocks noChangeShapeType="1"/>
            </p:cNvSpPr>
            <p:nvPr/>
          </p:nvSpPr>
          <p:spPr bwMode="auto">
            <a:xfrm>
              <a:off x="2088704" y="4934744"/>
              <a:ext cx="457200" cy="3048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grpSp>
          <p:nvGrpSpPr>
            <p:cNvPr id="78" name="Group 26"/>
            <p:cNvGrpSpPr>
              <a:grpSpLocks/>
            </p:cNvGrpSpPr>
            <p:nvPr/>
          </p:nvGrpSpPr>
          <p:grpSpPr bwMode="auto">
            <a:xfrm>
              <a:off x="2545904" y="2420144"/>
              <a:ext cx="609600" cy="2819400"/>
              <a:chOff x="1824" y="1488"/>
              <a:chExt cx="240" cy="1776"/>
            </a:xfrm>
          </p:grpSpPr>
          <p:sp>
            <p:nvSpPr>
              <p:cNvPr id="79" name="Line 27"/>
              <p:cNvSpPr>
                <a:spLocks noChangeShapeType="1"/>
              </p:cNvSpPr>
              <p:nvPr/>
            </p:nvSpPr>
            <p:spPr bwMode="auto">
              <a:xfrm>
                <a:off x="1824" y="1488"/>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0" name="Line 28"/>
              <p:cNvSpPr>
                <a:spLocks noChangeShapeType="1"/>
              </p:cNvSpPr>
              <p:nvPr/>
            </p:nvSpPr>
            <p:spPr bwMode="auto">
              <a:xfrm>
                <a:off x="1824" y="3264"/>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grpSp>
        <p:sp>
          <p:nvSpPr>
            <p:cNvPr id="81" name="Line 29"/>
            <p:cNvSpPr>
              <a:spLocks noChangeShapeType="1"/>
            </p:cNvSpPr>
            <p:nvPr/>
          </p:nvSpPr>
          <p:spPr bwMode="auto">
            <a:xfrm flipV="1">
              <a:off x="2469704" y="31059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2" name="Line 30"/>
            <p:cNvSpPr>
              <a:spLocks noChangeShapeType="1"/>
            </p:cNvSpPr>
            <p:nvPr/>
          </p:nvSpPr>
          <p:spPr bwMode="auto">
            <a:xfrm>
              <a:off x="2545904" y="3812382"/>
              <a:ext cx="6096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3" name="Line 31"/>
            <p:cNvSpPr>
              <a:spLocks noChangeShapeType="1"/>
            </p:cNvSpPr>
            <p:nvPr/>
          </p:nvSpPr>
          <p:spPr bwMode="auto">
            <a:xfrm flipV="1">
              <a:off x="2469704" y="45537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4" name="AutoShape 12"/>
            <p:cNvSpPr>
              <a:spLocks noChangeArrowheads="1"/>
            </p:cNvSpPr>
            <p:nvPr/>
          </p:nvSpPr>
          <p:spPr bwMode="auto">
            <a:xfrm>
              <a:off x="3241229" y="4325144"/>
              <a:ext cx="4648200" cy="457200"/>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grpSp>
      <p:sp>
        <p:nvSpPr>
          <p:cNvPr id="33" name="TextBox 32"/>
          <p:cNvSpPr txBox="1"/>
          <p:nvPr/>
        </p:nvSpPr>
        <p:spPr>
          <a:xfrm>
            <a:off x="683568" y="620688"/>
            <a:ext cx="4302781"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a:latin typeface="微软雅黑" pitchFamily="34" charset="-122"/>
                <a:ea typeface="微软雅黑" pitchFamily="34" charset="-122"/>
              </a:rPr>
              <a:t>5</a:t>
            </a:r>
            <a:r>
              <a:rPr lang="en-US" altLang="zh-CN" sz="2800" b="1" dirty="0" smtClean="0">
                <a:latin typeface="微软雅黑" pitchFamily="34" charset="-122"/>
                <a:ea typeface="微软雅黑" pitchFamily="34" charset="-122"/>
              </a:rPr>
              <a:t> </a:t>
            </a:r>
            <a:r>
              <a:rPr lang="zh-CN" altLang="en-US" sz="2800" b="1" dirty="0" smtClean="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SMT</a:t>
            </a:r>
            <a:r>
              <a:rPr lang="zh-CN" altLang="en-US" sz="2800" b="1" dirty="0" smtClean="0">
                <a:latin typeface="微软雅黑" pitchFamily="34" charset="-122"/>
                <a:ea typeface="微软雅黑" pitchFamily="34" charset="-122"/>
              </a:rPr>
              <a:t>电话机的组装</a:t>
            </a:r>
            <a:endParaRPr lang="zh-CN" altLang="en-US" sz="28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268760"/>
            <a:ext cx="5940896" cy="469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220857" y="5985164"/>
            <a:ext cx="2954655"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印刷电路板和材料质量检验</a:t>
            </a:r>
            <a:endParaRPr lang="zh-CN" altLang="en-US" dirty="0">
              <a:latin typeface="微软雅黑" pitchFamily="34" charset="-122"/>
              <a:ea typeface="微软雅黑" pitchFamily="34" charset="-122"/>
            </a:endParaRPr>
          </a:p>
        </p:txBody>
      </p:sp>
      <p:sp>
        <p:nvSpPr>
          <p:cNvPr id="6" name="AutoShape 8"/>
          <p:cNvSpPr>
            <a:spLocks noChangeArrowheads="1"/>
          </p:cNvSpPr>
          <p:nvPr/>
        </p:nvSpPr>
        <p:spPr bwMode="gray">
          <a:xfrm>
            <a:off x="1331640" y="620688"/>
            <a:ext cx="67151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zh-CN" altLang="en-US" sz="2800" b="1" dirty="0">
                <a:solidFill>
                  <a:schemeClr val="tx1"/>
                </a:solidFill>
                <a:latin typeface="微软雅黑" pitchFamily="34" charset="-122"/>
                <a:ea typeface="微软雅黑" pitchFamily="34" charset="-122"/>
              </a:rPr>
              <a:t>二</a:t>
            </a:r>
            <a:r>
              <a:rPr lang="zh-CN" altLang="en-US" sz="2800" b="1" dirty="0" smtClean="0">
                <a:solidFill>
                  <a:schemeClr val="tx1"/>
                </a:solidFill>
                <a:latin typeface="微软雅黑" pitchFamily="34" charset="-122"/>
                <a:ea typeface="微软雅黑" pitchFamily="34" charset="-122"/>
              </a:rPr>
              <a:t>、识别电话机印刷电路板的产品原理图</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348956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790228"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三、检测元器件</a:t>
            </a:r>
            <a:endParaRPr lang="en-US" altLang="zh-CN" sz="2800" b="1" dirty="0">
              <a:latin typeface="微软雅黑" pitchFamily="34" charset="-122"/>
              <a:ea typeface="微软雅黑" pitchFamily="34" charset="-122"/>
            </a:endParaRPr>
          </a:p>
        </p:txBody>
      </p:sp>
      <p:sp>
        <p:nvSpPr>
          <p:cNvPr id="9" name="Rectangle 18"/>
          <p:cNvSpPr>
            <a:spLocks noChangeArrowheads="1"/>
          </p:cNvSpPr>
          <p:nvPr/>
        </p:nvSpPr>
        <p:spPr bwMode="auto">
          <a:xfrm>
            <a:off x="541203" y="1412776"/>
            <a:ext cx="8286750" cy="424731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457200" indent="-457200" eaLnBrk="0" hangingPunct="0">
              <a:lnSpc>
                <a:spcPct val="150000"/>
              </a:lnSpc>
              <a:buAutoNum type="arabicPeriod"/>
              <a:defRPr/>
            </a:pPr>
            <a:r>
              <a:rPr lang="zh-CN" altLang="en-US" sz="2000" dirty="0" smtClean="0">
                <a:latin typeface="微软雅黑" pitchFamily="34" charset="-122"/>
                <a:ea typeface="微软雅黑" pitchFamily="34" charset="-122"/>
                <a:cs typeface="Times New Roman" pitchFamily="18" charset="0"/>
              </a:rPr>
              <a:t>检查产品外壳及结构组件有无缺陷或有无外观破损</a:t>
            </a:r>
            <a:endParaRPr lang="en-US" altLang="zh-CN" sz="2000" dirty="0" smtClean="0">
              <a:latin typeface="微软雅黑" pitchFamily="34" charset="-122"/>
              <a:ea typeface="微软雅黑" pitchFamily="34" charset="-122"/>
              <a:cs typeface="Times New Roman" pitchFamily="18" charset="0"/>
            </a:endParaRPr>
          </a:p>
          <a:p>
            <a:pPr marL="457200" indent="-457200" eaLnBrk="0" hangingPunct="0">
              <a:lnSpc>
                <a:spcPct val="150000"/>
              </a:lnSpc>
              <a:buAutoNum type="arabicPeriod"/>
              <a:defRPr/>
            </a:pPr>
            <a:r>
              <a:rPr lang="zh-CN" altLang="en-US" sz="2000" dirty="0" smtClean="0">
                <a:latin typeface="微软雅黑" pitchFamily="34" charset="-122"/>
                <a:ea typeface="微软雅黑" pitchFamily="34" charset="-122"/>
                <a:cs typeface="Times New Roman" pitchFamily="18" charset="0"/>
              </a:rPr>
              <a:t>按材料清单检查元器件品种规格及其数量是否符合要求</a:t>
            </a:r>
            <a:endParaRPr lang="en-US" altLang="zh-CN" sz="2000" dirty="0" smtClean="0">
              <a:latin typeface="微软雅黑" pitchFamily="34" charset="-122"/>
              <a:ea typeface="微软雅黑" pitchFamily="34" charset="-122"/>
              <a:cs typeface="Times New Roman" pitchFamily="18" charset="0"/>
            </a:endParaRPr>
          </a:p>
          <a:p>
            <a:pPr marL="457200" indent="-457200" eaLnBrk="0" hangingPunct="0">
              <a:lnSpc>
                <a:spcPct val="150000"/>
              </a:lnSpc>
              <a:buFontTx/>
              <a:buAutoNum type="arabicPeriod"/>
              <a:defRPr/>
            </a:pPr>
            <a:r>
              <a:rPr lang="zh-CN" altLang="en-US" sz="2000" dirty="0">
                <a:latin typeface="微软雅黑" pitchFamily="34" charset="-122"/>
                <a:ea typeface="微软雅黑" pitchFamily="34" charset="-122"/>
              </a:rPr>
              <a:t>用万用表的电阻挡测量贴片电阻，判断其电</a:t>
            </a:r>
            <a:r>
              <a:rPr lang="zh-CN" altLang="en-US" sz="2000" dirty="0" smtClean="0">
                <a:latin typeface="微软雅黑" pitchFamily="34" charset="-122"/>
                <a:ea typeface="微软雅黑" pitchFamily="34" charset="-122"/>
              </a:rPr>
              <a:t>性能</a:t>
            </a:r>
            <a:endParaRPr lang="en-US" altLang="zh-CN" sz="2000" dirty="0" smtClean="0">
              <a:latin typeface="微软雅黑" pitchFamily="34" charset="-122"/>
              <a:ea typeface="微软雅黑" pitchFamily="34" charset="-122"/>
            </a:endParaRPr>
          </a:p>
          <a:p>
            <a:pPr marL="457200" indent="-457200" eaLnBrk="0" hangingPunct="0">
              <a:lnSpc>
                <a:spcPct val="150000"/>
              </a:lnSpc>
              <a:buFontTx/>
              <a:buAutoNum type="arabicPeriod"/>
              <a:defRPr/>
            </a:pPr>
            <a:r>
              <a:rPr lang="zh-CN" altLang="en-US" sz="2000" dirty="0">
                <a:latin typeface="微软雅黑" pitchFamily="34" charset="-122"/>
                <a:ea typeface="微软雅黑" pitchFamily="34" charset="-122"/>
                <a:cs typeface="宋体" charset="-122"/>
              </a:rPr>
              <a:t>用万用表检测贴片电容的电性能并做好记录，以便于筛选、</a:t>
            </a:r>
            <a:r>
              <a:rPr lang="zh-CN" altLang="en-US" sz="2000" dirty="0" smtClean="0">
                <a:latin typeface="微软雅黑" pitchFamily="34" charset="-122"/>
                <a:ea typeface="微软雅黑" pitchFamily="34" charset="-122"/>
                <a:cs typeface="宋体" charset="-122"/>
              </a:rPr>
              <a:t>更换</a:t>
            </a:r>
            <a:endParaRPr lang="en-US" altLang="zh-CN" sz="2000" dirty="0" smtClean="0">
              <a:latin typeface="微软雅黑" pitchFamily="34" charset="-122"/>
              <a:ea typeface="微软雅黑" pitchFamily="34" charset="-122"/>
              <a:cs typeface="宋体" charset="-122"/>
            </a:endParaRPr>
          </a:p>
          <a:p>
            <a:pPr marL="457200" indent="-457200" eaLnBrk="0" hangingPunct="0">
              <a:lnSpc>
                <a:spcPct val="150000"/>
              </a:lnSpc>
              <a:buFontTx/>
              <a:buAutoNum type="arabicPeriod"/>
              <a:defRPr/>
            </a:pPr>
            <a:r>
              <a:rPr lang="zh-CN" altLang="en-US" sz="2000" dirty="0">
                <a:latin typeface="微软雅黑" pitchFamily="34" charset="-122"/>
                <a:ea typeface="微软雅黑" pitchFamily="34" charset="-122"/>
                <a:cs typeface="宋体" charset="-122"/>
              </a:rPr>
              <a:t>检测二极管和三极管的电性能并做好记录，以便于筛选、</a:t>
            </a:r>
            <a:r>
              <a:rPr lang="zh-CN" altLang="en-US" sz="2000" dirty="0" smtClean="0">
                <a:latin typeface="微软雅黑" pitchFamily="34" charset="-122"/>
                <a:ea typeface="微软雅黑" pitchFamily="34" charset="-122"/>
                <a:cs typeface="宋体" charset="-122"/>
              </a:rPr>
              <a:t>更换</a:t>
            </a:r>
            <a:endParaRPr lang="en-US" altLang="zh-CN" sz="2000" dirty="0" smtClean="0">
              <a:latin typeface="微软雅黑" pitchFamily="34" charset="-122"/>
              <a:ea typeface="微软雅黑" pitchFamily="34" charset="-122"/>
              <a:cs typeface="宋体" charset="-122"/>
            </a:endParaRPr>
          </a:p>
          <a:p>
            <a:pPr marL="457200" indent="-457200" eaLnBrk="0" hangingPunct="0">
              <a:lnSpc>
                <a:spcPct val="150000"/>
              </a:lnSpc>
              <a:buFontTx/>
              <a:buAutoNum type="arabicPeriod"/>
              <a:defRPr/>
            </a:pPr>
            <a:r>
              <a:rPr lang="zh-CN" altLang="en-US" sz="2000" dirty="0">
                <a:latin typeface="微软雅黑" pitchFamily="34" charset="-122"/>
                <a:ea typeface="微软雅黑" pitchFamily="34" charset="-122"/>
              </a:rPr>
              <a:t>借助于专门设备检测集成电路，同时可以查看资料来分析集成电路</a:t>
            </a:r>
            <a:r>
              <a:rPr lang="en-US" altLang="zh-CN" sz="2000" dirty="0">
                <a:latin typeface="微软雅黑" pitchFamily="34" charset="-122"/>
                <a:ea typeface="微软雅黑" pitchFamily="34" charset="-122"/>
              </a:rPr>
              <a:t> IC</a:t>
            </a:r>
            <a:endParaRPr lang="zh-CN" altLang="en-US" sz="2000" dirty="0">
              <a:latin typeface="微软雅黑" pitchFamily="34" charset="-122"/>
              <a:ea typeface="微软雅黑" pitchFamily="34" charset="-122"/>
            </a:endParaRPr>
          </a:p>
          <a:p>
            <a:pPr marL="457200" indent="-457200" eaLnBrk="0" hangingPunct="0">
              <a:lnSpc>
                <a:spcPct val="150000"/>
              </a:lnSpc>
              <a:buAutoNum type="arabicPeriod"/>
              <a:defRPr/>
            </a:pPr>
            <a:endParaRPr lang="en-US" altLang="zh-CN" sz="2000" dirty="0" smtClean="0">
              <a:latin typeface="微软雅黑" pitchFamily="34" charset="-122"/>
              <a:ea typeface="微软雅黑" pitchFamily="34" charset="-122"/>
              <a:cs typeface="Times New Roman" pitchFamily="18" charset="0"/>
            </a:endParaRPr>
          </a:p>
          <a:p>
            <a:pPr eaLnBrk="0" hangingPunct="0">
              <a:lnSpc>
                <a:spcPct val="150000"/>
              </a:lnSpc>
              <a:defRPr/>
            </a:pP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3291660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051720" y="620688"/>
            <a:ext cx="55444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四</a:t>
            </a:r>
            <a:r>
              <a:rPr lang="zh-CN" altLang="en-US" sz="2800" b="1" dirty="0" smtClean="0">
                <a:solidFill>
                  <a:schemeClr val="tx1"/>
                </a:solidFill>
                <a:latin typeface="微软雅黑" pitchFamily="34" charset="-122"/>
                <a:ea typeface="微软雅黑" pitchFamily="34" charset="-122"/>
              </a:rPr>
              <a:t>、手工焊接电话机贴片元件</a:t>
            </a:r>
            <a:endParaRPr lang="en-US" altLang="zh-CN" sz="2800" b="1" dirty="0">
              <a:latin typeface="微软雅黑" pitchFamily="34" charset="-122"/>
              <a:ea typeface="微软雅黑" pitchFamily="34" charset="-122"/>
            </a:endParaRPr>
          </a:p>
        </p:txBody>
      </p:sp>
      <p:sp>
        <p:nvSpPr>
          <p:cNvPr id="13" name="Rectangle 1"/>
          <p:cNvSpPr>
            <a:spLocks noChangeArrowheads="1"/>
          </p:cNvSpPr>
          <p:nvPr/>
        </p:nvSpPr>
        <p:spPr bwMode="auto">
          <a:xfrm>
            <a:off x="467544" y="1628800"/>
            <a:ext cx="8424936" cy="378565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1. </a:t>
            </a:r>
            <a:r>
              <a:rPr lang="zh-CN" altLang="en-US" sz="2000" dirty="0" smtClean="0">
                <a:latin typeface="微软雅黑" pitchFamily="34" charset="-122"/>
                <a:ea typeface="微软雅黑" pitchFamily="34" charset="-122"/>
                <a:cs typeface="宋体" pitchFamily="2" charset="-122"/>
              </a:rPr>
              <a:t>点</a:t>
            </a:r>
            <a:r>
              <a:rPr lang="zh-CN" altLang="en-US" sz="2000" dirty="0">
                <a:latin typeface="微软雅黑" pitchFamily="34" charset="-122"/>
                <a:ea typeface="微软雅黑" pitchFamily="34" charset="-122"/>
                <a:cs typeface="宋体" pitchFamily="2" charset="-122"/>
              </a:rPr>
              <a:t>锡：在一个容易触及的焊盘上上少许焊锡。</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2. </a:t>
            </a:r>
            <a:r>
              <a:rPr lang="zh-CN" altLang="en-US" sz="2000" dirty="0" smtClean="0">
                <a:latin typeface="微软雅黑" pitchFamily="34" charset="-122"/>
                <a:ea typeface="微软雅黑" pitchFamily="34" charset="-122"/>
                <a:cs typeface="宋体" pitchFamily="2" charset="-122"/>
              </a:rPr>
              <a:t>定位</a:t>
            </a:r>
            <a:r>
              <a:rPr lang="zh-CN" altLang="en-US" sz="2000" dirty="0">
                <a:latin typeface="微软雅黑" pitchFamily="34" charset="-122"/>
                <a:ea typeface="微软雅黑" pitchFamily="34" charset="-122"/>
                <a:cs typeface="宋体" pitchFamily="2" charset="-122"/>
              </a:rPr>
              <a:t>：</a:t>
            </a:r>
            <a:r>
              <a:rPr lang="zh-CN" altLang="en-US" sz="2000" dirty="0" smtClean="0">
                <a:latin typeface="微软雅黑" pitchFamily="34" charset="-122"/>
                <a:ea typeface="微软雅黑" pitchFamily="34" charset="-122"/>
                <a:cs typeface="宋体" pitchFamily="2" charset="-122"/>
              </a:rPr>
              <a:t>用</a:t>
            </a:r>
            <a:r>
              <a:rPr lang="zh-CN" altLang="en-US" sz="2000" dirty="0">
                <a:latin typeface="微软雅黑" pitchFamily="34" charset="-122"/>
                <a:ea typeface="微软雅黑" pitchFamily="34" charset="-122"/>
                <a:cs typeface="宋体" pitchFamily="2" charset="-122"/>
              </a:rPr>
              <a:t>镊子把器件放在相应的位置，让引脚与焊盘对齐。</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3. </a:t>
            </a:r>
            <a:r>
              <a:rPr lang="zh-CN" altLang="en-US" sz="2000" dirty="0" smtClean="0">
                <a:latin typeface="微软雅黑" pitchFamily="34" charset="-122"/>
                <a:ea typeface="微软雅黑" pitchFamily="34" charset="-122"/>
                <a:cs typeface="宋体" pitchFamily="2" charset="-122"/>
              </a:rPr>
              <a:t>固定：用</a:t>
            </a:r>
            <a:r>
              <a:rPr lang="zh-CN" altLang="en-US" sz="2000" dirty="0">
                <a:latin typeface="微软雅黑" pitchFamily="34" charset="-122"/>
                <a:ea typeface="微软雅黑" pitchFamily="34" charset="-122"/>
                <a:cs typeface="宋体" pitchFamily="2" charset="-122"/>
              </a:rPr>
              <a:t>电烙铁熔化上了焊锡的焊盘，同时用镊子调整元件的位置使引脚与焊盘对齐，如不够牢固可把元件对角同时焊上。</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4. </a:t>
            </a:r>
            <a:r>
              <a:rPr lang="zh-CN" altLang="en-US" sz="2000" dirty="0" smtClean="0">
                <a:latin typeface="微软雅黑" pitchFamily="34" charset="-122"/>
                <a:ea typeface="微软雅黑" pitchFamily="34" charset="-122"/>
                <a:cs typeface="宋体" pitchFamily="2" charset="-122"/>
              </a:rPr>
              <a:t>检查：仔细</a:t>
            </a:r>
            <a:r>
              <a:rPr lang="zh-CN" altLang="en-US" sz="2000" dirty="0">
                <a:latin typeface="微软雅黑" pitchFamily="34" charset="-122"/>
                <a:ea typeface="微软雅黑" pitchFamily="34" charset="-122"/>
                <a:cs typeface="宋体" pitchFamily="2" charset="-122"/>
              </a:rPr>
              <a:t>检查元件引脚是否与焊盘对齐，元件方向是否正确，元件是否用错等要素。</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5. </a:t>
            </a:r>
            <a:r>
              <a:rPr lang="zh-CN" altLang="en-US" sz="2000" dirty="0" smtClean="0">
                <a:latin typeface="微软雅黑" pitchFamily="34" charset="-122"/>
                <a:ea typeface="微软雅黑" pitchFamily="34" charset="-122"/>
                <a:cs typeface="宋体" pitchFamily="2" charset="-122"/>
              </a:rPr>
              <a:t>焊接：用</a:t>
            </a:r>
            <a:r>
              <a:rPr lang="zh-CN" altLang="en-US" sz="2000" dirty="0">
                <a:latin typeface="微软雅黑" pitchFamily="34" charset="-122"/>
                <a:ea typeface="微软雅黑" pitchFamily="34" charset="-122"/>
                <a:cs typeface="宋体" pitchFamily="2" charset="-122"/>
              </a:rPr>
              <a:t>拖焊或点焊的方法焊接元件。焊接应干净利落，切忌用烙铁头反复或长时间加热某处，切忌用电烙铁锋利部分刮擦元件端面或焊盘。</a:t>
            </a:r>
            <a:r>
              <a:rPr lang="zh-CN" altLang="en-US" sz="2000" dirty="0">
                <a:latin typeface="微软雅黑" pitchFamily="34" charset="-122"/>
                <a:ea typeface="微软雅黑" pitchFamily="34" charset="-122"/>
              </a:rPr>
              <a:t> </a:t>
            </a:r>
          </a:p>
        </p:txBody>
      </p:sp>
    </p:spTree>
    <p:extLst>
      <p:ext uri="{BB962C8B-B14F-4D97-AF65-F5344CB8AC3E}">
        <p14:creationId xmlns:p14="http://schemas.microsoft.com/office/powerpoint/2010/main" val="1658305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1604963"/>
            <a:ext cx="7437437"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347864" y="5661248"/>
            <a:ext cx="2262158"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贴片元件的焊接图例</a:t>
            </a:r>
            <a:endParaRPr lang="zh-CN" altLang="en-US" dirty="0">
              <a:latin typeface="微软雅黑" pitchFamily="34" charset="-122"/>
              <a:ea typeface="微软雅黑" pitchFamily="34" charset="-122"/>
            </a:endParaRPr>
          </a:p>
        </p:txBody>
      </p:sp>
      <p:sp>
        <p:nvSpPr>
          <p:cNvPr id="6" name="AutoShape 8"/>
          <p:cNvSpPr>
            <a:spLocks noChangeArrowheads="1"/>
          </p:cNvSpPr>
          <p:nvPr/>
        </p:nvSpPr>
        <p:spPr bwMode="gray">
          <a:xfrm>
            <a:off x="2051720" y="620688"/>
            <a:ext cx="55444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四</a:t>
            </a:r>
            <a:r>
              <a:rPr lang="zh-CN" altLang="en-US" sz="2800" b="1" dirty="0" smtClean="0">
                <a:solidFill>
                  <a:schemeClr val="tx1"/>
                </a:solidFill>
                <a:latin typeface="微软雅黑" pitchFamily="34" charset="-122"/>
                <a:ea typeface="微软雅黑" pitchFamily="34" charset="-122"/>
              </a:rPr>
              <a:t>、手工焊接电话机贴片元件</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6958114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1782116" y="620688"/>
            <a:ext cx="581422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五、手工装焊电话机通孔元器件</a:t>
            </a:r>
            <a:endParaRPr lang="en-US" altLang="zh-CN" sz="2800" b="1" dirty="0">
              <a:latin typeface="微软雅黑" pitchFamily="34" charset="-122"/>
              <a:ea typeface="微软雅黑" pitchFamily="34" charset="-122"/>
            </a:endParaRPr>
          </a:p>
        </p:txBody>
      </p:sp>
      <p:sp>
        <p:nvSpPr>
          <p:cNvPr id="9" name="内容占位符 2"/>
          <p:cNvSpPr txBox="1">
            <a:spLocks/>
          </p:cNvSpPr>
          <p:nvPr/>
        </p:nvSpPr>
        <p:spPr>
          <a:xfrm>
            <a:off x="565150" y="1268760"/>
            <a:ext cx="8229600" cy="5126038"/>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altLang="zh-CN" sz="2000" b="1" dirty="0">
                <a:latin typeface="微软雅黑" pitchFamily="34" charset="-122"/>
                <a:ea typeface="微软雅黑" pitchFamily="34" charset="-122"/>
                <a:cs typeface="Times New Roman" pitchFamily="18" charset="0"/>
              </a:rPr>
              <a:t> </a:t>
            </a:r>
            <a:endParaRPr lang="en-US" altLang="zh-CN" sz="2000" b="1" dirty="0" smtClean="0">
              <a:latin typeface="微软雅黑" pitchFamily="34" charset="-122"/>
              <a:ea typeface="微软雅黑" pitchFamily="34" charset="-122"/>
              <a:cs typeface="Times New Roman" pitchFamily="18" charset="0"/>
            </a:endParaRPr>
          </a:p>
          <a:p>
            <a:pPr>
              <a:buFontTx/>
              <a:buNone/>
            </a:pPr>
            <a:r>
              <a:rPr lang="en-US" altLang="zh-CN" sz="2000" b="1" dirty="0" smtClean="0">
                <a:latin typeface="微软雅黑" pitchFamily="34" charset="-122"/>
                <a:ea typeface="微软雅黑" pitchFamily="34" charset="-122"/>
                <a:cs typeface="Times New Roman" pitchFamily="18" charset="0"/>
              </a:rPr>
              <a:t>1. </a:t>
            </a:r>
            <a:r>
              <a:rPr lang="zh-CN" altLang="en-US" sz="2000" dirty="0" smtClean="0">
                <a:latin typeface="微软雅黑" pitchFamily="34" charset="-122"/>
                <a:ea typeface="微软雅黑" pitchFamily="34" charset="-122"/>
                <a:cs typeface="宋体" pitchFamily="2" charset="-122"/>
              </a:rPr>
              <a:t>对照</a:t>
            </a:r>
            <a:r>
              <a:rPr lang="zh-CN" altLang="en-US" sz="2000" dirty="0">
                <a:latin typeface="微软雅黑" pitchFamily="34" charset="-122"/>
                <a:ea typeface="微软雅黑" pitchFamily="34" charset="-122"/>
                <a:cs typeface="宋体" pitchFamily="2" charset="-122"/>
              </a:rPr>
              <a:t>元件清单表和电路原理图，依次将跳线、瓷片电容、三极管、电解电容、</a:t>
            </a:r>
            <a:r>
              <a:rPr lang="en-US" altLang="zh-CN" sz="2000" dirty="0">
                <a:latin typeface="微软雅黑" pitchFamily="34" charset="-122"/>
                <a:ea typeface="微软雅黑" pitchFamily="34" charset="-122"/>
                <a:cs typeface="宋体" pitchFamily="2" charset="-122"/>
              </a:rPr>
              <a:t>IC</a:t>
            </a:r>
            <a:r>
              <a:rPr lang="zh-CN" altLang="en-US" sz="2000" dirty="0">
                <a:latin typeface="微软雅黑" pitchFamily="34" charset="-122"/>
                <a:ea typeface="微软雅黑" pitchFamily="34" charset="-122"/>
                <a:cs typeface="宋体" pitchFamily="2" charset="-122"/>
              </a:rPr>
              <a:t>、叉簧等按元器件由低到高的顺序进行焊接。</a:t>
            </a:r>
            <a:r>
              <a:rPr lang="zh-CN" altLang="en-US" sz="1000" dirty="0">
                <a:latin typeface="微软雅黑" pitchFamily="34" charset="-122"/>
                <a:ea typeface="微软雅黑" pitchFamily="34" charset="-122"/>
              </a:rPr>
              <a:t> </a:t>
            </a:r>
            <a:endParaRPr lang="zh-CN" altLang="en-US" sz="2000" dirty="0" smtClean="0">
              <a:latin typeface="微软雅黑" pitchFamily="34" charset="-122"/>
              <a:ea typeface="微软雅黑" pitchFamily="34" charset="-122"/>
            </a:endParaRPr>
          </a:p>
        </p:txBody>
      </p:sp>
      <p:sp>
        <p:nvSpPr>
          <p:cNvPr id="16" name="矩形 15"/>
          <p:cNvSpPr>
            <a:spLocks noChangeArrowheads="1"/>
          </p:cNvSpPr>
          <p:nvPr/>
        </p:nvSpPr>
        <p:spPr bwMode="auto">
          <a:xfrm>
            <a:off x="3515755" y="5443711"/>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通孔元器件的装焊过程</a:t>
            </a:r>
            <a:endParaRPr lang="zh-CN" altLang="en-US" dirty="0">
              <a:ea typeface="微软雅黑" pitchFamily="34" charset="-122"/>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7350468" cy="244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588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txBox="1">
            <a:spLocks/>
          </p:cNvSpPr>
          <p:nvPr/>
        </p:nvSpPr>
        <p:spPr>
          <a:xfrm>
            <a:off x="565150" y="1268760"/>
            <a:ext cx="8229600" cy="5126038"/>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altLang="zh-CN" sz="2000" b="1" dirty="0" smtClean="0">
                <a:latin typeface="微软雅黑" pitchFamily="34" charset="-122"/>
                <a:ea typeface="微软雅黑" pitchFamily="34" charset="-122"/>
                <a:cs typeface="Times New Roman" pitchFamily="18" charset="0"/>
              </a:rPr>
              <a:t> 2. </a:t>
            </a:r>
            <a:r>
              <a:rPr lang="zh-CN" altLang="zh-CN" sz="2000" dirty="0" smtClean="0">
                <a:latin typeface="Calibri" pitchFamily="34" charset="0"/>
                <a:ea typeface="微软雅黑" pitchFamily="34" charset="-122"/>
                <a:cs typeface="宋体" pitchFamily="2" charset="-122"/>
              </a:rPr>
              <a:t>对电话机按键电路板进行装焊，将按键板拿出来，把</a:t>
            </a:r>
            <a:r>
              <a:rPr lang="zh-CN" altLang="en-US" sz="2000" dirty="0" smtClean="0">
                <a:latin typeface="Calibri" pitchFamily="34" charset="0"/>
                <a:ea typeface="微软雅黑" pitchFamily="34" charset="-122"/>
                <a:cs typeface="宋体" pitchFamily="2" charset="-122"/>
              </a:rPr>
              <a:t> </a:t>
            </a:r>
            <a:r>
              <a:rPr lang="en-US" altLang="zh-CN" sz="2000" dirty="0" smtClean="0">
                <a:latin typeface="Calibri" pitchFamily="34" charset="0"/>
                <a:ea typeface="微软雅黑" pitchFamily="34" charset="-122"/>
                <a:cs typeface="宋体" pitchFamily="2" charset="-122"/>
              </a:rPr>
              <a:t>LED </a:t>
            </a:r>
            <a:r>
              <a:rPr lang="zh-CN" altLang="en-US" sz="2000" dirty="0" smtClean="0">
                <a:latin typeface="Calibri" pitchFamily="34" charset="0"/>
                <a:ea typeface="微软雅黑" pitchFamily="34" charset="-122"/>
                <a:cs typeface="宋体" pitchFamily="2" charset="-122"/>
              </a:rPr>
              <a:t>用尖嘴钳按图 所示</a:t>
            </a:r>
            <a:r>
              <a:rPr lang="zh-CN" altLang="en-US" sz="2000" dirty="0" smtClean="0">
                <a:latin typeface="Arial" pitchFamily="34" charset="0"/>
                <a:ea typeface="微软雅黑" pitchFamily="34" charset="-122"/>
                <a:cs typeface="宋体" pitchFamily="2" charset="-122"/>
              </a:rPr>
              <a:t>的方向进行弯曲。</a:t>
            </a:r>
            <a:r>
              <a:rPr lang="zh-CN" altLang="en-US" sz="2000" dirty="0" smtClean="0">
                <a:latin typeface="Arial" pitchFamily="34" charset="0"/>
                <a:ea typeface="微软雅黑" pitchFamily="34" charset="-122"/>
              </a:rPr>
              <a:t> </a:t>
            </a:r>
            <a:endParaRPr lang="zh-CN" altLang="en-US" sz="2000" dirty="0" smtClean="0">
              <a:latin typeface="微软雅黑" pitchFamily="34" charset="-122"/>
              <a:ea typeface="微软雅黑" pitchFamily="34" charset="-122"/>
            </a:endParaRPr>
          </a:p>
        </p:txBody>
      </p:sp>
      <p:sp>
        <p:nvSpPr>
          <p:cNvPr id="16" name="矩形 15"/>
          <p:cNvSpPr>
            <a:spLocks noChangeArrowheads="1"/>
          </p:cNvSpPr>
          <p:nvPr/>
        </p:nvSpPr>
        <p:spPr bwMode="auto">
          <a:xfrm>
            <a:off x="3203848" y="5949280"/>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按键电路板的装焊过程</a:t>
            </a:r>
            <a:endParaRPr lang="zh-CN" altLang="en-US" dirty="0">
              <a:ea typeface="微软雅黑" pitchFamily="34" charset="-122"/>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033" y="2011036"/>
            <a:ext cx="6221834" cy="394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8"/>
          <p:cNvSpPr>
            <a:spLocks noChangeArrowheads="1"/>
          </p:cNvSpPr>
          <p:nvPr/>
        </p:nvSpPr>
        <p:spPr bwMode="gray">
          <a:xfrm>
            <a:off x="1782116" y="620688"/>
            <a:ext cx="581422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五、手工装焊电话机通孔元器件</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749530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142156" y="620688"/>
            <a:ext cx="509414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六、电话机元件检验和补焊</a:t>
            </a:r>
            <a:endParaRPr lang="en-US" altLang="zh-CN" sz="2800" b="1" dirty="0">
              <a:latin typeface="微软雅黑" pitchFamily="34" charset="-122"/>
              <a:ea typeface="微软雅黑" pitchFamily="34" charset="-122"/>
            </a:endParaRPr>
          </a:p>
        </p:txBody>
      </p:sp>
      <p:sp>
        <p:nvSpPr>
          <p:cNvPr id="4" name="Rectangle 16"/>
          <p:cNvSpPr>
            <a:spLocks noChangeArrowheads="1"/>
          </p:cNvSpPr>
          <p:nvPr/>
        </p:nvSpPr>
        <p:spPr bwMode="auto">
          <a:xfrm>
            <a:off x="535781" y="1536174"/>
            <a:ext cx="8072438" cy="378565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1. </a:t>
            </a:r>
            <a:r>
              <a:rPr lang="zh-CN" altLang="en-US" sz="2000" dirty="0" smtClean="0">
                <a:latin typeface="微软雅黑" pitchFamily="34" charset="-122"/>
                <a:ea typeface="微软雅黑" pitchFamily="34" charset="-122"/>
                <a:cs typeface="宋体" pitchFamily="2" charset="-122"/>
              </a:rPr>
              <a:t>按</a:t>
            </a:r>
            <a:r>
              <a:rPr lang="zh-CN" altLang="en-US" sz="2000" dirty="0">
                <a:latin typeface="微软雅黑" pitchFamily="34" charset="-122"/>
                <a:ea typeface="微软雅黑" pitchFamily="34" charset="-122"/>
                <a:cs typeface="宋体" pitchFamily="2" charset="-122"/>
              </a:rPr>
              <a:t>以下几点对贴片元器件和通孔元器件进行质量检验：</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）元器件的电气焊接正确无误，印制电路板整洁清楚。</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 </a:t>
            </a:r>
            <a:r>
              <a:rPr lang="zh-CN" altLang="en-US" sz="2000" dirty="0">
                <a:latin typeface="微软雅黑" pitchFamily="34" charset="-122"/>
                <a:ea typeface="微软雅黑" pitchFamily="34" charset="-122"/>
                <a:cs typeface="宋体" pitchFamily="2" charset="-122"/>
              </a:rPr>
              <a:t>电阻元件和电容元件摆放针对焊盘位置居中，方向统一，与印制电路板平行。</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）小器件的摆放不应出现倾斜和偏移。</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4</a:t>
            </a:r>
            <a:r>
              <a:rPr lang="zh-CN" altLang="en-US" sz="2000" dirty="0">
                <a:latin typeface="微软雅黑" pitchFamily="34" charset="-122"/>
                <a:ea typeface="微软雅黑" pitchFamily="34" charset="-122"/>
                <a:cs typeface="宋体" pitchFamily="2" charset="-122"/>
              </a:rPr>
              <a:t>）所有的焊盘光亮清洁，无明显虚焊、漏焊、桥接、泼锡、拉尖等焊接缺陷。</a:t>
            </a:r>
            <a:endParaRPr lang="zh-CN" altLang="en-US" sz="2000" dirty="0">
              <a:latin typeface="微软雅黑" pitchFamily="34" charset="-122"/>
              <a:ea typeface="微软雅黑" pitchFamily="34"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1329560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42938" y="1212027"/>
            <a:ext cx="7394598" cy="286232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 </a:t>
            </a:r>
            <a:r>
              <a:rPr lang="en-US" altLang="zh-CN" sz="2000" dirty="0" smtClean="0">
                <a:latin typeface="微软雅黑" pitchFamily="34" charset="-122"/>
                <a:ea typeface="微软雅黑" pitchFamily="34" charset="-122"/>
                <a:cs typeface="宋体" pitchFamily="2" charset="-122"/>
              </a:rPr>
              <a:t>2. </a:t>
            </a:r>
            <a:r>
              <a:rPr lang="zh-CN" altLang="en-US" sz="2000" dirty="0" smtClean="0">
                <a:latin typeface="微软雅黑" pitchFamily="34" charset="-122"/>
                <a:ea typeface="微软雅黑" pitchFamily="34" charset="-122"/>
                <a:cs typeface="宋体" pitchFamily="2" charset="-122"/>
              </a:rPr>
              <a:t>当发现元件装焊错误时，可以借助拆卸工具的热效应，加热焊点使焊锡熔化，同时快速移除元器件，对元器件进行拆除。</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r>
              <a:rPr lang="zh-CN" sz="2000" dirty="0" smtClean="0">
                <a:latin typeface="微软雅黑" pitchFamily="34" charset="-122"/>
                <a:ea typeface="微软雅黑" pitchFamily="34" charset="-122"/>
                <a:cs typeface="宋体" pitchFamily="2" charset="-122"/>
              </a:rPr>
              <a:t>元器件</a:t>
            </a:r>
            <a:r>
              <a:rPr lang="zh-CN" sz="2000" dirty="0">
                <a:latin typeface="微软雅黑" pitchFamily="34" charset="-122"/>
                <a:ea typeface="微软雅黑" pitchFamily="34" charset="-122"/>
                <a:cs typeface="宋体" pitchFamily="2" charset="-122"/>
              </a:rPr>
              <a:t>的拆除按照以下基本原则：</a:t>
            </a:r>
            <a:endParaRPr lang="zh-CN"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）不损坏拆除的元器件。</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）不损坏电路板上的焊盘。</a:t>
            </a: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 </a:t>
            </a:r>
            <a:r>
              <a:rPr lang="zh-CN" altLang="en-US" sz="2000" dirty="0">
                <a:latin typeface="微软雅黑" pitchFamily="34" charset="-122"/>
                <a:ea typeface="微软雅黑" pitchFamily="34" charset="-122"/>
                <a:cs typeface="宋体" pitchFamily="2" charset="-122"/>
              </a:rPr>
              <a:t>严格控制加热温度，拆焊时不要用力过猛。</a:t>
            </a:r>
            <a:r>
              <a:rPr lang="zh-CN" altLang="en-US" sz="2000" dirty="0">
                <a:latin typeface="微软雅黑" pitchFamily="34" charset="-122"/>
                <a:ea typeface="微软雅黑" pitchFamily="34" charset="-122"/>
              </a:rPr>
              <a:t> </a:t>
            </a:r>
          </a:p>
        </p:txBody>
      </p:sp>
      <p:sp>
        <p:nvSpPr>
          <p:cNvPr id="4" name="AutoShape 8"/>
          <p:cNvSpPr>
            <a:spLocks noChangeArrowheads="1"/>
          </p:cNvSpPr>
          <p:nvPr/>
        </p:nvSpPr>
        <p:spPr bwMode="gray">
          <a:xfrm>
            <a:off x="2142156" y="620688"/>
            <a:ext cx="509414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六、电话机元件检验和补焊</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962683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142156" y="620688"/>
            <a:ext cx="509414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七、手工装焊线材机电元件</a:t>
            </a:r>
            <a:endParaRPr lang="en-US" altLang="zh-CN" sz="2800" b="1" dirty="0">
              <a:latin typeface="微软雅黑" pitchFamily="34" charset="-122"/>
              <a:ea typeface="微软雅黑" pitchFamily="34" charset="-122"/>
            </a:endParaRPr>
          </a:p>
        </p:txBody>
      </p:sp>
      <p:sp>
        <p:nvSpPr>
          <p:cNvPr id="4" name="内容占位符 2"/>
          <p:cNvSpPr txBox="1">
            <a:spLocks/>
          </p:cNvSpPr>
          <p:nvPr/>
        </p:nvSpPr>
        <p:spPr>
          <a:xfrm>
            <a:off x="565150" y="1268760"/>
            <a:ext cx="7895282" cy="5126038"/>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50000"/>
              </a:lnSpc>
              <a:buNone/>
            </a:pPr>
            <a:r>
              <a:rPr lang="en-US" altLang="zh-CN" sz="2000" b="1" dirty="0" smtClean="0">
                <a:latin typeface="微软雅黑" pitchFamily="34" charset="-122"/>
                <a:ea typeface="微软雅黑" pitchFamily="34" charset="-122"/>
                <a:cs typeface="Times New Roman" pitchFamily="18" charset="0"/>
              </a:rPr>
              <a:t>1.</a:t>
            </a:r>
            <a:r>
              <a:rPr lang="zh-CN" altLang="en-US" sz="2000" dirty="0">
                <a:latin typeface="微软雅黑" pitchFamily="34" charset="-122"/>
                <a:ea typeface="微软雅黑" pitchFamily="34" charset="-122"/>
              </a:rPr>
              <a:t>将排线两端焊接到按键板和主机板上，然后使用热熔胶棒固定住排线。</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76" y="2276872"/>
            <a:ext cx="752683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a:spLocks noChangeArrowheads="1"/>
          </p:cNvSpPr>
          <p:nvPr/>
        </p:nvSpPr>
        <p:spPr bwMode="auto">
          <a:xfrm>
            <a:off x="3203848" y="5157192"/>
            <a:ext cx="2954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按键板和主机板的装焊过程</a:t>
            </a:r>
            <a:endParaRPr lang="zh-CN" altLang="en-US" dirty="0">
              <a:ea typeface="微软雅黑" pitchFamily="34" charset="-122"/>
            </a:endParaRPr>
          </a:p>
        </p:txBody>
      </p:sp>
    </p:spTree>
    <p:extLst>
      <p:ext uri="{BB962C8B-B14F-4D97-AF65-F5344CB8AC3E}">
        <p14:creationId xmlns:p14="http://schemas.microsoft.com/office/powerpoint/2010/main" val="1620795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565150" y="1268760"/>
            <a:ext cx="7895282" cy="5126038"/>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altLang="zh-CN" sz="2000" b="1" dirty="0">
                <a:latin typeface="微软雅黑" pitchFamily="34" charset="-122"/>
                <a:ea typeface="微软雅黑" pitchFamily="34" charset="-122"/>
                <a:cs typeface="Times New Roman" pitchFamily="18" charset="0"/>
              </a:rPr>
              <a:t>2</a:t>
            </a:r>
            <a:r>
              <a:rPr lang="en-US" altLang="zh-CN" sz="2000" b="1" dirty="0" smtClean="0">
                <a:latin typeface="微软雅黑" pitchFamily="34" charset="-122"/>
                <a:ea typeface="微软雅黑" pitchFamily="34" charset="-122"/>
                <a:cs typeface="Times New Roman" pitchFamily="18" charset="0"/>
              </a:rPr>
              <a:t>.</a:t>
            </a:r>
            <a:r>
              <a:rPr lang="zh-CN" altLang="en-US" sz="2000" dirty="0">
                <a:latin typeface="微软雅黑" pitchFamily="34" charset="-122"/>
                <a:ea typeface="微软雅黑" pitchFamily="34" charset="-122"/>
              </a:rPr>
              <a:t>将机电元件按要求装配到相应的焊接位置</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marL="0" indent="0">
              <a:buNone/>
            </a:pP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按照</a:t>
            </a:r>
            <a:r>
              <a:rPr lang="zh-CN" altLang="en-US" sz="2000" dirty="0">
                <a:latin typeface="微软雅黑" pitchFamily="34" charset="-122"/>
                <a:ea typeface="微软雅黑" pitchFamily="34" charset="-122"/>
              </a:rPr>
              <a:t>要求焊接电话机的主机电路板和手柄。</a:t>
            </a:r>
          </a:p>
          <a:p>
            <a:pPr marL="0" indent="0">
              <a:buNone/>
            </a:pPr>
            <a:endParaRPr lang="zh-CN" altLang="en-US" sz="2000" dirty="0">
              <a:latin typeface="微软雅黑" pitchFamily="34" charset="-122"/>
              <a:ea typeface="微软雅黑" pitchFamily="34" charset="-122"/>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2060848"/>
            <a:ext cx="60388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a:spLocks noChangeArrowheads="1"/>
          </p:cNvSpPr>
          <p:nvPr/>
        </p:nvSpPr>
        <p:spPr bwMode="auto">
          <a:xfrm>
            <a:off x="3202622" y="6016892"/>
            <a:ext cx="2954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手柄和主机板的装焊整体图</a:t>
            </a:r>
            <a:endParaRPr lang="zh-CN" altLang="en-US" dirty="0">
              <a:ea typeface="微软雅黑" pitchFamily="34" charset="-122"/>
            </a:endParaRPr>
          </a:p>
        </p:txBody>
      </p:sp>
      <p:sp>
        <p:nvSpPr>
          <p:cNvPr id="6" name="AutoShape 8"/>
          <p:cNvSpPr>
            <a:spLocks noChangeArrowheads="1"/>
          </p:cNvSpPr>
          <p:nvPr/>
        </p:nvSpPr>
        <p:spPr bwMode="gray">
          <a:xfrm>
            <a:off x="2142156" y="620688"/>
            <a:ext cx="509414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七、手工装焊线材机电元件</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886440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55576" y="4365104"/>
            <a:ext cx="7849467" cy="1938992"/>
          </a:xfrm>
          <a:prstGeom prst="rect">
            <a:avLst/>
          </a:prstGeom>
        </p:spPr>
        <p:txBody>
          <a:bodyPr wrap="square">
            <a:spAutoFit/>
          </a:bodyPr>
          <a:lstStyle/>
          <a:p>
            <a:pPr>
              <a:defRPr/>
            </a:pPr>
            <a:r>
              <a:rPr lang="en-US" altLang="zh-CN" sz="2000" dirty="0">
                <a:latin typeface="微软雅黑" pitchFamily="34" charset="-122"/>
                <a:ea typeface="微软雅黑" pitchFamily="34" charset="-122"/>
                <a:cs typeface="宋体" pitchFamily="2" charset="-122"/>
              </a:rPr>
              <a:t>1876 </a:t>
            </a:r>
            <a:r>
              <a:rPr lang="zh-CN" altLang="en-US" sz="2000" dirty="0">
                <a:latin typeface="微软雅黑" pitchFamily="34" charset="-122"/>
                <a:ea typeface="微软雅黑" pitchFamily="34" charset="-122"/>
                <a:cs typeface="宋体" pitchFamily="2" charset="-122"/>
              </a:rPr>
              <a:t>年，美国科学家贝尔（</a:t>
            </a:r>
            <a:r>
              <a:rPr lang="en-US" altLang="zh-CN" sz="2000" dirty="0">
                <a:latin typeface="微软雅黑" pitchFamily="34" charset="-122"/>
                <a:ea typeface="微软雅黑" pitchFamily="34" charset="-122"/>
                <a:cs typeface="宋体" pitchFamily="2" charset="-122"/>
              </a:rPr>
              <a:t>BELL.A.G</a:t>
            </a:r>
            <a:r>
              <a:rPr lang="zh-CN" altLang="en-US" sz="2000" dirty="0">
                <a:latin typeface="微软雅黑" pitchFamily="34" charset="-122"/>
                <a:ea typeface="微软雅黑" pitchFamily="34" charset="-122"/>
                <a:cs typeface="宋体" pitchFamily="2" charset="-122"/>
              </a:rPr>
              <a:t>）发明了第一部人工磁石电话机，从此，带来了电话通信方式。一百多年来，随着科学技术的不断进步，电话机从简单的磁石式电话机、拨盘式电话机不断向今天的数字化方向迈进。现在，固定电话、无绳电话、</a:t>
            </a:r>
            <a:r>
              <a:rPr lang="en-US" altLang="zh-CN" sz="2000" dirty="0">
                <a:latin typeface="微软雅黑" pitchFamily="34" charset="-122"/>
                <a:ea typeface="微软雅黑" pitchFamily="34" charset="-122"/>
                <a:cs typeface="宋体" pitchFamily="2" charset="-122"/>
              </a:rPr>
              <a:t>PHS</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GSM</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CDMA </a:t>
            </a:r>
            <a:r>
              <a:rPr lang="zh-CN" altLang="en-US" sz="2000" dirty="0">
                <a:latin typeface="微软雅黑" pitchFamily="34" charset="-122"/>
                <a:ea typeface="微软雅黑" pitchFamily="34" charset="-122"/>
                <a:cs typeface="宋体" pitchFamily="2" charset="-122"/>
              </a:rPr>
              <a:t>及 </a:t>
            </a:r>
            <a:r>
              <a:rPr lang="en-US" altLang="zh-CN" sz="2000" dirty="0">
                <a:latin typeface="微软雅黑" pitchFamily="34" charset="-122"/>
                <a:ea typeface="微软雅黑" pitchFamily="34" charset="-122"/>
                <a:cs typeface="宋体" pitchFamily="2" charset="-122"/>
              </a:rPr>
              <a:t>3G </a:t>
            </a:r>
            <a:r>
              <a:rPr lang="zh-CN" altLang="en-US" sz="2000" dirty="0">
                <a:latin typeface="微软雅黑" pitchFamily="34" charset="-122"/>
                <a:ea typeface="微软雅黑" pitchFamily="34" charset="-122"/>
                <a:cs typeface="宋体" pitchFamily="2" charset="-122"/>
              </a:rPr>
              <a:t>手机等有线和无线通信电话机已成为当今社会信息交流的主要</a:t>
            </a:r>
            <a:r>
              <a:rPr lang="zh-CN" altLang="en-US" sz="2000" dirty="0" smtClean="0">
                <a:latin typeface="微软雅黑" pitchFamily="34" charset="-122"/>
                <a:ea typeface="微软雅黑" pitchFamily="34" charset="-122"/>
                <a:cs typeface="宋体" pitchFamily="2" charset="-122"/>
              </a:rPr>
              <a:t>工具。</a:t>
            </a:r>
            <a:endParaRPr lang="zh-CN" altLang="en-US" sz="2000" dirty="0">
              <a:latin typeface="微软雅黑" pitchFamily="34" charset="-122"/>
              <a:ea typeface="微软雅黑" pitchFamily="34" charset="-122"/>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61" y="1604144"/>
            <a:ext cx="86661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矩形 18"/>
          <p:cNvSpPr/>
          <p:nvPr/>
        </p:nvSpPr>
        <p:spPr>
          <a:xfrm>
            <a:off x="3419872" y="3559911"/>
            <a:ext cx="1569660" cy="369332"/>
          </a:xfrm>
          <a:prstGeom prst="rect">
            <a:avLst/>
          </a:prstGeom>
        </p:spPr>
        <p:txBody>
          <a:bodyPr wrap="none">
            <a:spAutoFit/>
          </a:bodyPr>
          <a:lstStyle/>
          <a:p>
            <a:pPr algn="ctr">
              <a:defRPr/>
            </a:pPr>
            <a:r>
              <a:rPr lang="zh-CN" altLang="en-US" dirty="0">
                <a:latin typeface="微软雅黑" pitchFamily="34" charset="-122"/>
                <a:ea typeface="微软雅黑" pitchFamily="34" charset="-122"/>
              </a:rPr>
              <a:t>各</a:t>
            </a:r>
            <a:r>
              <a:rPr lang="zh-CN" altLang="en-US" dirty="0" smtClean="0">
                <a:latin typeface="微软雅黑" pitchFamily="34" charset="-122"/>
                <a:ea typeface="微软雅黑" pitchFamily="34" charset="-122"/>
              </a:rPr>
              <a:t>类电话举例</a:t>
            </a:r>
            <a:endParaRPr lang="zh-CN" altLang="en-US" dirty="0">
              <a:latin typeface="微软雅黑" pitchFamily="34" charset="-122"/>
              <a:ea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项目导入</a:t>
            </a:r>
            <a:endParaRPr lang="zh-CN" altLang="en-US" sz="2400"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574204" y="620688"/>
            <a:ext cx="423004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八</a:t>
            </a:r>
            <a:r>
              <a:rPr lang="zh-CN" altLang="en-US" sz="2800" b="1" dirty="0" smtClean="0">
                <a:solidFill>
                  <a:schemeClr val="tx1"/>
                </a:solidFill>
                <a:latin typeface="微软雅黑" pitchFamily="34" charset="-122"/>
                <a:ea typeface="微软雅黑" pitchFamily="34" charset="-122"/>
              </a:rPr>
              <a:t>、清洗印刷电路板</a:t>
            </a:r>
            <a:endParaRPr lang="en-US" altLang="zh-CN" sz="2800" b="1" dirty="0">
              <a:latin typeface="微软雅黑" pitchFamily="34" charset="-122"/>
              <a:ea typeface="微软雅黑" pitchFamily="34" charset="-122"/>
            </a:endParaRPr>
          </a:p>
        </p:txBody>
      </p:sp>
      <p:sp>
        <p:nvSpPr>
          <p:cNvPr id="4" name="内容占位符 2"/>
          <p:cNvSpPr txBox="1">
            <a:spLocks/>
          </p:cNvSpPr>
          <p:nvPr/>
        </p:nvSpPr>
        <p:spPr>
          <a:xfrm>
            <a:off x="611560" y="1628800"/>
            <a:ext cx="7895282" cy="3168352"/>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50000"/>
              </a:lnSpc>
              <a:buNone/>
            </a:pPr>
            <a:r>
              <a:rPr lang="en-US" altLang="zh-CN" sz="2000" dirty="0">
                <a:latin typeface="微软雅黑" pitchFamily="34" charset="-122"/>
                <a:ea typeface="微软雅黑" pitchFamily="34" charset="-122"/>
                <a:cs typeface="宋体" pitchFamily="2" charset="-122"/>
              </a:rPr>
              <a:t> </a:t>
            </a:r>
            <a:r>
              <a:rPr lang="en-US" altLang="zh-CN" sz="2000" dirty="0" smtClean="0">
                <a:latin typeface="微软雅黑" pitchFamily="34" charset="-122"/>
                <a:ea typeface="微软雅黑" pitchFamily="34" charset="-122"/>
                <a:cs typeface="宋体" pitchFamily="2" charset="-122"/>
              </a:rPr>
              <a:t>   </a:t>
            </a:r>
            <a:r>
              <a:rPr lang="zh-CN" altLang="zh-CN" sz="2000" dirty="0" smtClean="0">
                <a:latin typeface="微软雅黑" pitchFamily="34" charset="-122"/>
                <a:ea typeface="微软雅黑" pitchFamily="34" charset="-122"/>
                <a:cs typeface="宋体" pitchFamily="2" charset="-122"/>
              </a:rPr>
              <a:t>由于</a:t>
            </a:r>
            <a:r>
              <a:rPr lang="zh-CN" altLang="zh-CN" sz="2000" dirty="0">
                <a:latin typeface="微软雅黑" pitchFamily="34" charset="-122"/>
                <a:ea typeface="微软雅黑" pitchFamily="34" charset="-122"/>
                <a:cs typeface="宋体" pitchFamily="2" charset="-122"/>
              </a:rPr>
              <a:t>在焊接过程中电路板会沾上汗迹、指纹、油污及助焊剂残留物等化学物质。特别是高密度</a:t>
            </a:r>
            <a:r>
              <a:rPr lang="zh-CN" altLang="en-US" sz="2000" dirty="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PCB </a:t>
            </a:r>
            <a:r>
              <a:rPr lang="zh-CN" altLang="en-US" sz="2000" dirty="0">
                <a:latin typeface="微软雅黑" pitchFamily="34" charset="-122"/>
                <a:ea typeface="微软雅黑" pitchFamily="34" charset="-122"/>
                <a:cs typeface="宋体" pitchFamily="2" charset="-122"/>
              </a:rPr>
              <a:t>板的线路之间和 </a:t>
            </a:r>
            <a:r>
              <a:rPr lang="en-US" altLang="zh-CN" sz="2000" dirty="0">
                <a:latin typeface="微软雅黑" pitchFamily="34" charset="-122"/>
                <a:ea typeface="微软雅黑" pitchFamily="34" charset="-122"/>
                <a:cs typeface="宋体" pitchFamily="2" charset="-122"/>
              </a:rPr>
              <a:t>IC </a:t>
            </a:r>
            <a:r>
              <a:rPr lang="zh-CN" altLang="en-US" sz="2000" dirty="0">
                <a:latin typeface="微软雅黑" pitchFamily="34" charset="-122"/>
                <a:ea typeface="微软雅黑" pitchFamily="34" charset="-122"/>
                <a:cs typeface="宋体" pitchFamily="2" charset="-122"/>
              </a:rPr>
              <a:t>引脚之间极易吸附尘埃。当环境湿度大时，就会出现故障。而一旦环境干燥时，短路故障又自行消失。所以，焊接后要对焊接电路板进行清洗。清洗前先用约 </a:t>
            </a:r>
            <a:r>
              <a:rPr lang="en-US" altLang="zh-CN" sz="2000" dirty="0">
                <a:latin typeface="微软雅黑" pitchFamily="34" charset="-122"/>
                <a:ea typeface="微软雅黑" pitchFamily="34" charset="-122"/>
                <a:cs typeface="宋体" pitchFamily="2" charset="-122"/>
              </a:rPr>
              <a:t>1 </a:t>
            </a:r>
            <a:r>
              <a:rPr lang="zh-CN" altLang="en-US" sz="2000" dirty="0">
                <a:latin typeface="微软雅黑" pitchFamily="34" charset="-122"/>
                <a:ea typeface="微软雅黑" pitchFamily="34" charset="-122"/>
                <a:cs typeface="宋体" pitchFamily="2" charset="-122"/>
              </a:rPr>
              <a:t>英寸宽干净软油漆刷清除电路板上的积尘，然后可用专用清洗液（俗称洗板水）或无水酒精清洗电路板，最后晾干电路板。</a:t>
            </a:r>
            <a:r>
              <a:rPr lang="zh-CN" altLang="en-US" sz="2000" dirty="0">
                <a:latin typeface="微软雅黑" pitchFamily="34" charset="-122"/>
                <a:ea typeface="微软雅黑" pitchFamily="34" charset="-122"/>
              </a:rPr>
              <a:t> </a:t>
            </a:r>
          </a:p>
        </p:txBody>
      </p:sp>
    </p:spTree>
    <p:extLst>
      <p:ext uri="{BB962C8B-B14F-4D97-AF65-F5344CB8AC3E}">
        <p14:creationId xmlns:p14="http://schemas.microsoft.com/office/powerpoint/2010/main" val="34355803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790228"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九、部件螺装</a:t>
            </a:r>
            <a:endParaRPr lang="en-US" altLang="zh-CN" sz="2800" b="1" dirty="0">
              <a:latin typeface="微软雅黑" pitchFamily="34" charset="-122"/>
              <a:ea typeface="微软雅黑" pitchFamily="34" charset="-122"/>
            </a:endParaRPr>
          </a:p>
        </p:txBody>
      </p:sp>
      <p:sp>
        <p:nvSpPr>
          <p:cNvPr id="4" name="内容占位符 2"/>
          <p:cNvSpPr txBox="1">
            <a:spLocks/>
          </p:cNvSpPr>
          <p:nvPr/>
        </p:nvSpPr>
        <p:spPr>
          <a:xfrm>
            <a:off x="565150" y="1268760"/>
            <a:ext cx="7895282" cy="5126038"/>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60"/>
              </a:spcBef>
              <a:buNone/>
              <a:defRPr/>
            </a:pPr>
            <a:r>
              <a:rPr lang="en-US" altLang="zh-CN" sz="2000" dirty="0">
                <a:latin typeface="微软雅黑" pitchFamily="34" charset="-122"/>
                <a:ea typeface="微软雅黑" pitchFamily="34" charset="-122"/>
                <a:cs typeface="宋体" pitchFamily="2" charset="-122"/>
              </a:rPr>
              <a:t> </a:t>
            </a:r>
            <a:r>
              <a:rPr lang="en-US" altLang="zh-CN" sz="2000" b="1" dirty="0">
                <a:latin typeface="微软雅黑" pitchFamily="34" charset="-122"/>
                <a:ea typeface="微软雅黑" pitchFamily="34" charset="-122"/>
                <a:cs typeface="Times New Roman" pitchFamily="18" charset="0"/>
              </a:rPr>
              <a:t>1</a:t>
            </a:r>
            <a:r>
              <a:rPr lang="zh-CN" altLang="en-US" sz="2000" b="1" dirty="0">
                <a:latin typeface="微软雅黑" pitchFamily="34" charset="-122"/>
                <a:ea typeface="微软雅黑" pitchFamily="34" charset="-122"/>
                <a:cs typeface="Times New Roman" pitchFamily="18" charset="0"/>
              </a:rPr>
              <a:t>、</a:t>
            </a:r>
            <a:r>
              <a:rPr lang="zh-CN" altLang="en-US" sz="2000" dirty="0">
                <a:latin typeface="微软雅黑" pitchFamily="34" charset="-122"/>
                <a:ea typeface="微软雅黑" pitchFamily="34" charset="-122"/>
                <a:cs typeface="宋体" pitchFamily="2" charset="-122"/>
              </a:rPr>
              <a:t>完成电话主机下盖和主机电路板的装配，如图 </a:t>
            </a:r>
            <a:r>
              <a:rPr lang="en-US" altLang="zh-CN" sz="2000" dirty="0">
                <a:latin typeface="微软雅黑" pitchFamily="34" charset="-122"/>
                <a:ea typeface="微软雅黑" pitchFamily="34" charset="-122"/>
                <a:cs typeface="宋体" pitchFamily="2" charset="-122"/>
              </a:rPr>
              <a:t>4-33 </a:t>
            </a:r>
            <a:r>
              <a:rPr lang="zh-CN" altLang="en-US" sz="2000" dirty="0">
                <a:latin typeface="微软雅黑" pitchFamily="34" charset="-122"/>
                <a:ea typeface="微软雅黑" pitchFamily="34" charset="-122"/>
                <a:cs typeface="宋体" pitchFamily="2" charset="-122"/>
              </a:rPr>
              <a:t>所示，包括以下几点：</a:t>
            </a:r>
            <a:endParaRPr lang="zh-CN" altLang="en-US" sz="2000" dirty="0">
              <a:latin typeface="微软雅黑" pitchFamily="34" charset="-122"/>
              <a:ea typeface="微软雅黑" pitchFamily="34" charset="-122"/>
            </a:endParaRPr>
          </a:p>
          <a:p>
            <a:pPr marL="0" indent="0">
              <a:spcBef>
                <a:spcPts val="60"/>
              </a:spcBef>
              <a:buNone/>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 </a:t>
            </a:r>
            <a:r>
              <a:rPr lang="zh-CN" altLang="en-US" sz="2000" dirty="0">
                <a:latin typeface="微软雅黑" pitchFamily="34" charset="-122"/>
                <a:ea typeface="微软雅黑" pitchFamily="34" charset="-122"/>
                <a:cs typeface="宋体" pitchFamily="2" charset="-122"/>
              </a:rPr>
              <a:t>将外壳的下盖拿出来，先固定好配重块，注意位置。</a:t>
            </a:r>
          </a:p>
          <a:p>
            <a:pPr marL="0" indent="0">
              <a:spcBef>
                <a:spcPts val="60"/>
              </a:spcBef>
              <a:buNone/>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）固定主机板，注意电话线插座 </a:t>
            </a:r>
            <a:r>
              <a:rPr lang="en-US" altLang="zh-CN" sz="2000" dirty="0">
                <a:latin typeface="微软雅黑" pitchFamily="34" charset="-122"/>
                <a:ea typeface="微软雅黑" pitchFamily="34" charset="-122"/>
                <a:cs typeface="宋体" pitchFamily="2" charset="-122"/>
              </a:rPr>
              <a:t>623 K </a:t>
            </a:r>
            <a:r>
              <a:rPr lang="zh-CN" altLang="en-US" sz="2000" dirty="0">
                <a:latin typeface="微软雅黑" pitchFamily="34" charset="-122"/>
                <a:ea typeface="微软雅黑" pitchFamily="34" charset="-122"/>
                <a:cs typeface="宋体" pitchFamily="2" charset="-122"/>
              </a:rPr>
              <a:t>和 </a:t>
            </a:r>
            <a:r>
              <a:rPr lang="en-US" altLang="zh-CN" sz="2000" dirty="0">
                <a:latin typeface="微软雅黑" pitchFamily="34" charset="-122"/>
                <a:ea typeface="微软雅黑" pitchFamily="34" charset="-122"/>
                <a:cs typeface="宋体" pitchFamily="2" charset="-122"/>
              </a:rPr>
              <a:t>616E </a:t>
            </a:r>
            <a:r>
              <a:rPr lang="zh-CN" altLang="en-US" sz="2000" dirty="0">
                <a:latin typeface="微软雅黑" pitchFamily="34" charset="-122"/>
                <a:ea typeface="微软雅黑" pitchFamily="34" charset="-122"/>
                <a:cs typeface="宋体" pitchFamily="2" charset="-122"/>
              </a:rPr>
              <a:t>的位置，不要装反。</a:t>
            </a:r>
            <a:r>
              <a:rPr lang="zh-CN" altLang="en-US" sz="2000" dirty="0">
                <a:latin typeface="微软雅黑" pitchFamily="34" charset="-122"/>
                <a:ea typeface="微软雅黑" pitchFamily="34" charset="-122"/>
              </a:rPr>
              <a:t> </a:t>
            </a:r>
          </a:p>
          <a:p>
            <a:pPr marL="0" indent="0">
              <a:spcBef>
                <a:spcPts val="60"/>
              </a:spcBef>
              <a:buNone/>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 </a:t>
            </a:r>
            <a:r>
              <a:rPr lang="zh-CN" altLang="en-US" sz="2000" dirty="0">
                <a:latin typeface="微软雅黑" pitchFamily="34" charset="-122"/>
                <a:ea typeface="微软雅黑" pitchFamily="34" charset="-122"/>
                <a:cs typeface="宋体" pitchFamily="2" charset="-122"/>
              </a:rPr>
              <a:t>）将蜂鸣器放入指定位置。</a:t>
            </a:r>
            <a:endParaRPr lang="zh-CN" altLang="en-US" sz="2000" dirty="0">
              <a:latin typeface="微软雅黑" pitchFamily="34" charset="-122"/>
              <a:ea typeface="微软雅黑" pitchFamily="34" charset="-122"/>
            </a:endParaRPr>
          </a:p>
          <a:p>
            <a:pPr marL="0" indent="0">
              <a:buNone/>
            </a:pPr>
            <a:endParaRPr lang="zh-CN" altLang="en-US" sz="2000" dirty="0">
              <a:latin typeface="微软雅黑" pitchFamily="34" charset="-122"/>
              <a:ea typeface="微软雅黑" pitchFamily="34" charset="-122"/>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3309378"/>
            <a:ext cx="8218339" cy="247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a:spLocks noChangeArrowheads="1"/>
          </p:cNvSpPr>
          <p:nvPr/>
        </p:nvSpPr>
        <p:spPr bwMode="auto">
          <a:xfrm>
            <a:off x="3325505" y="5815370"/>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电话主机下盖装配图例</a:t>
            </a:r>
            <a:endParaRPr lang="zh-CN" altLang="en-US" dirty="0">
              <a:ea typeface="微软雅黑" pitchFamily="34" charset="-122"/>
            </a:endParaRPr>
          </a:p>
        </p:txBody>
      </p:sp>
    </p:spTree>
    <p:extLst>
      <p:ext uri="{BB962C8B-B14F-4D97-AF65-F5344CB8AC3E}">
        <p14:creationId xmlns:p14="http://schemas.microsoft.com/office/powerpoint/2010/main" val="38728651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565150" y="1268760"/>
            <a:ext cx="8039298" cy="5126038"/>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50000"/>
              </a:lnSpc>
              <a:spcBef>
                <a:spcPts val="60"/>
              </a:spcBef>
              <a:buNone/>
              <a:defRPr/>
            </a:pPr>
            <a:r>
              <a:rPr lang="en-US" altLang="zh-CN" sz="2000" b="1" dirty="0" smtClean="0">
                <a:latin typeface="微软雅黑" pitchFamily="34" charset="-122"/>
                <a:ea typeface="微软雅黑" pitchFamily="34" charset="-122"/>
                <a:cs typeface="Times New Roman" pitchFamily="18" charset="0"/>
              </a:rPr>
              <a:t>2. </a:t>
            </a:r>
            <a:r>
              <a:rPr lang="zh-CN" altLang="en-US" sz="2000" dirty="0" smtClean="0">
                <a:latin typeface="微软雅黑" pitchFamily="34" charset="-122"/>
                <a:ea typeface="微软雅黑" pitchFamily="34" charset="-122"/>
                <a:cs typeface="宋体" pitchFamily="2" charset="-122"/>
              </a:rPr>
              <a:t>完成</a:t>
            </a:r>
            <a:r>
              <a:rPr lang="zh-CN" altLang="en-US" sz="2000" dirty="0">
                <a:latin typeface="微软雅黑" pitchFamily="34" charset="-122"/>
                <a:ea typeface="微软雅黑" pitchFamily="34" charset="-122"/>
                <a:cs typeface="宋体" pitchFamily="2" charset="-122"/>
              </a:rPr>
              <a:t>电话主机上盖和按键电路板、按键和导电橡胶的</a:t>
            </a:r>
            <a:r>
              <a:rPr lang="zh-CN" altLang="en-US" sz="2000" dirty="0" smtClean="0">
                <a:latin typeface="微软雅黑" pitchFamily="34" charset="-122"/>
                <a:ea typeface="微软雅黑" pitchFamily="34" charset="-122"/>
                <a:cs typeface="宋体" pitchFamily="2" charset="-122"/>
              </a:rPr>
              <a:t>装配。</a:t>
            </a:r>
            <a:endParaRPr lang="en-US" altLang="zh-CN" sz="2000" dirty="0" smtClean="0">
              <a:latin typeface="微软雅黑" pitchFamily="34" charset="-122"/>
              <a:ea typeface="微软雅黑" pitchFamily="34" charset="-122"/>
              <a:cs typeface="宋体" pitchFamily="2" charset="-122"/>
            </a:endParaRPr>
          </a:p>
          <a:p>
            <a:pPr marL="0" indent="0">
              <a:lnSpc>
                <a:spcPct val="150000"/>
              </a:lnSpc>
              <a:spcBef>
                <a:spcPts val="60"/>
              </a:spcBef>
              <a:buNone/>
              <a:defRPr/>
            </a:pPr>
            <a:r>
              <a:rPr lang="zh-CN" altLang="en-US" sz="2000" dirty="0" smtClean="0">
                <a:latin typeface="微软雅黑" pitchFamily="34" charset="-122"/>
                <a:ea typeface="微软雅黑" pitchFamily="34" charset="-122"/>
                <a:cs typeface="宋体" pitchFamily="2" charset="-122"/>
              </a:rPr>
              <a:t>（</a:t>
            </a:r>
            <a:r>
              <a:rPr lang="en-US" altLang="zh-CN" sz="2000" dirty="0" smtClean="0">
                <a:latin typeface="微软雅黑" pitchFamily="34" charset="-122"/>
                <a:ea typeface="微软雅黑" pitchFamily="34" charset="-122"/>
                <a:cs typeface="宋体" pitchFamily="2" charset="-122"/>
              </a:rPr>
              <a:t>1</a:t>
            </a:r>
            <a:r>
              <a:rPr lang="zh-CN" altLang="en-US" sz="2000" dirty="0" smtClean="0">
                <a:latin typeface="微软雅黑" pitchFamily="34" charset="-122"/>
                <a:ea typeface="微软雅黑" pitchFamily="34" charset="-122"/>
                <a:cs typeface="宋体" pitchFamily="2" charset="-122"/>
              </a:rPr>
              <a:t>）剪</a:t>
            </a:r>
            <a:r>
              <a:rPr lang="zh-CN" altLang="en-US" sz="2000" dirty="0">
                <a:latin typeface="微软雅黑" pitchFamily="34" charset="-122"/>
                <a:ea typeface="微软雅黑" pitchFamily="34" charset="-122"/>
                <a:cs typeface="宋体" pitchFamily="2" charset="-122"/>
              </a:rPr>
              <a:t>下每个按键，同时要检查按键是否光滑，是否存在毛边和缺口等问题。</a:t>
            </a:r>
            <a:endParaRPr lang="zh-CN" altLang="en-US" sz="2000" dirty="0">
              <a:latin typeface="微软雅黑" pitchFamily="34" charset="-122"/>
              <a:ea typeface="微软雅黑" pitchFamily="34" charset="-122"/>
            </a:endParaRPr>
          </a:p>
          <a:p>
            <a:pPr marL="0" indent="0">
              <a:lnSpc>
                <a:spcPct val="150000"/>
              </a:lnSpc>
              <a:spcBef>
                <a:spcPts val="60"/>
              </a:spcBef>
              <a:buNone/>
              <a:defRPr/>
            </a:pPr>
            <a:r>
              <a:rPr lang="zh-CN" altLang="en-US" sz="2000" dirty="0" smtClean="0">
                <a:latin typeface="微软雅黑" pitchFamily="34" charset="-122"/>
                <a:ea typeface="微软雅黑" pitchFamily="34" charset="-122"/>
                <a:cs typeface="宋体" pitchFamily="2" charset="-122"/>
              </a:rPr>
              <a:t>（</a:t>
            </a:r>
            <a:r>
              <a:rPr lang="en-US" altLang="zh-CN" sz="2000" dirty="0" smtClean="0">
                <a:latin typeface="微软雅黑" pitchFamily="34" charset="-122"/>
                <a:ea typeface="微软雅黑" pitchFamily="34" charset="-122"/>
                <a:cs typeface="宋体" pitchFamily="2" charset="-122"/>
              </a:rPr>
              <a:t>2</a:t>
            </a:r>
            <a:r>
              <a:rPr lang="zh-CN" altLang="en-US" sz="2000" dirty="0" smtClean="0">
                <a:latin typeface="微软雅黑" pitchFamily="34" charset="-122"/>
                <a:ea typeface="微软雅黑" pitchFamily="34" charset="-122"/>
                <a:cs typeface="宋体" pitchFamily="2" charset="-122"/>
              </a:rPr>
              <a:t>）将</a:t>
            </a:r>
            <a:r>
              <a:rPr lang="zh-CN" altLang="en-US" sz="2000" dirty="0">
                <a:latin typeface="微软雅黑" pitchFamily="34" charset="-122"/>
                <a:ea typeface="微软雅黑" pitchFamily="34" charset="-122"/>
                <a:cs typeface="宋体" pitchFamily="2" charset="-122"/>
              </a:rPr>
              <a:t>剪好的按键放入主机上盖中，注意按键的方向和数字的位置。</a:t>
            </a:r>
            <a:endParaRPr lang="zh-CN" altLang="en-US" sz="2000" dirty="0">
              <a:latin typeface="微软雅黑" pitchFamily="34" charset="-122"/>
              <a:ea typeface="微软雅黑" pitchFamily="34" charset="-122"/>
            </a:endParaRPr>
          </a:p>
          <a:p>
            <a:pPr marL="0" indent="0">
              <a:lnSpc>
                <a:spcPct val="150000"/>
              </a:lnSpc>
              <a:spcBef>
                <a:spcPts val="60"/>
              </a:spcBef>
              <a:buNone/>
              <a:defRPr/>
            </a:pPr>
            <a:r>
              <a:rPr lang="zh-CN" altLang="en-US" sz="2000" dirty="0" smtClean="0">
                <a:latin typeface="微软雅黑" pitchFamily="34" charset="-122"/>
                <a:ea typeface="微软雅黑" pitchFamily="34" charset="-122"/>
                <a:cs typeface="宋体" pitchFamily="2" charset="-122"/>
              </a:rPr>
              <a:t>（</a:t>
            </a:r>
            <a:r>
              <a:rPr lang="en-US" altLang="zh-CN" sz="2000" dirty="0" smtClean="0">
                <a:latin typeface="微软雅黑" pitchFamily="34" charset="-122"/>
                <a:ea typeface="微软雅黑" pitchFamily="34" charset="-122"/>
                <a:cs typeface="宋体" pitchFamily="2" charset="-122"/>
              </a:rPr>
              <a:t>3</a:t>
            </a:r>
            <a:r>
              <a:rPr lang="zh-CN" altLang="en-US" sz="2000" dirty="0" smtClean="0">
                <a:latin typeface="微软雅黑" pitchFamily="34" charset="-122"/>
                <a:ea typeface="微软雅黑" pitchFamily="34" charset="-122"/>
                <a:cs typeface="宋体" pitchFamily="2" charset="-122"/>
              </a:rPr>
              <a:t>）放置</a:t>
            </a:r>
            <a:r>
              <a:rPr lang="zh-CN" altLang="en-US" sz="2000" dirty="0">
                <a:latin typeface="微软雅黑" pitchFamily="34" charset="-122"/>
                <a:ea typeface="微软雅黑" pitchFamily="34" charset="-122"/>
                <a:cs typeface="宋体" pitchFamily="2" charset="-122"/>
              </a:rPr>
              <a:t>导电橡胶。</a:t>
            </a:r>
          </a:p>
          <a:p>
            <a:pPr marL="0" indent="0">
              <a:lnSpc>
                <a:spcPct val="150000"/>
              </a:lnSpc>
              <a:spcBef>
                <a:spcPts val="60"/>
              </a:spcBef>
              <a:buNone/>
              <a:defRPr/>
            </a:pPr>
            <a:r>
              <a:rPr lang="zh-CN" altLang="en-US" sz="2000" dirty="0" smtClean="0">
                <a:latin typeface="微软雅黑" pitchFamily="34" charset="-122"/>
                <a:ea typeface="微软雅黑" pitchFamily="34" charset="-122"/>
                <a:cs typeface="宋体" pitchFamily="2" charset="-122"/>
              </a:rPr>
              <a:t>（</a:t>
            </a:r>
            <a:r>
              <a:rPr lang="en-US" altLang="zh-CN" sz="2000" dirty="0" smtClean="0">
                <a:latin typeface="微软雅黑" pitchFamily="34" charset="-122"/>
                <a:ea typeface="微软雅黑" pitchFamily="34" charset="-122"/>
                <a:cs typeface="宋体" pitchFamily="2" charset="-122"/>
              </a:rPr>
              <a:t>4</a:t>
            </a:r>
            <a:r>
              <a:rPr lang="zh-CN" altLang="en-US" sz="2000" dirty="0" smtClean="0">
                <a:latin typeface="微软雅黑" pitchFamily="34" charset="-122"/>
                <a:ea typeface="微软雅黑" pitchFamily="34" charset="-122"/>
                <a:cs typeface="宋体" pitchFamily="2" charset="-122"/>
              </a:rPr>
              <a:t>）将</a:t>
            </a:r>
            <a:r>
              <a:rPr lang="zh-CN" altLang="en-US" sz="2000" dirty="0">
                <a:latin typeface="微软雅黑" pitchFamily="34" charset="-122"/>
                <a:ea typeface="微软雅黑" pitchFamily="34" charset="-122"/>
                <a:cs typeface="宋体" pitchFamily="2" charset="-122"/>
              </a:rPr>
              <a:t>按键板固定，注意方向。</a:t>
            </a:r>
            <a:r>
              <a:rPr lang="zh-CN" altLang="en-US" sz="2000" dirty="0">
                <a:latin typeface="微软雅黑" pitchFamily="34" charset="-122"/>
                <a:ea typeface="微软雅黑" pitchFamily="34" charset="-122"/>
              </a:rPr>
              <a:t> </a:t>
            </a:r>
          </a:p>
          <a:p>
            <a:pPr>
              <a:lnSpc>
                <a:spcPct val="150000"/>
              </a:lnSpc>
              <a:defRPr/>
            </a:pPr>
            <a:endParaRPr lang="zh-CN" altLang="en-US" sz="2000" dirty="0">
              <a:solidFill>
                <a:srgbClr val="0070C0"/>
              </a:solidFill>
              <a:latin typeface="Arial" pitchFamily="34" charset="0"/>
              <a:ea typeface="微软雅黑" pitchFamily="34" charset="-122"/>
            </a:endParaRPr>
          </a:p>
          <a:p>
            <a:pPr marL="0" indent="0">
              <a:buNone/>
            </a:pPr>
            <a:endParaRPr lang="zh-CN" altLang="en-US" sz="2000" dirty="0">
              <a:latin typeface="微软雅黑" pitchFamily="34" charset="-122"/>
              <a:ea typeface="微软雅黑" pitchFamily="34" charset="-122"/>
            </a:endParaRPr>
          </a:p>
        </p:txBody>
      </p:sp>
      <p:sp>
        <p:nvSpPr>
          <p:cNvPr id="5" name="AutoShape 8"/>
          <p:cNvSpPr>
            <a:spLocks noChangeArrowheads="1"/>
          </p:cNvSpPr>
          <p:nvPr/>
        </p:nvSpPr>
        <p:spPr bwMode="gray">
          <a:xfrm>
            <a:off x="2790228"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九、部件螺装</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6709472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77741"/>
            <a:ext cx="758100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579" y="3180499"/>
            <a:ext cx="4573004" cy="275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a:spLocks noChangeArrowheads="1"/>
          </p:cNvSpPr>
          <p:nvPr/>
        </p:nvSpPr>
        <p:spPr bwMode="auto">
          <a:xfrm>
            <a:off x="2843808" y="5933115"/>
            <a:ext cx="2492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电话主机上盖装配图例</a:t>
            </a:r>
            <a:endParaRPr lang="zh-CN" altLang="en-US" dirty="0">
              <a:ea typeface="微软雅黑" pitchFamily="34" charset="-122"/>
            </a:endParaRPr>
          </a:p>
        </p:txBody>
      </p:sp>
      <p:sp>
        <p:nvSpPr>
          <p:cNvPr id="8" name="AutoShape 8"/>
          <p:cNvSpPr>
            <a:spLocks noChangeArrowheads="1"/>
          </p:cNvSpPr>
          <p:nvPr/>
        </p:nvSpPr>
        <p:spPr bwMode="gray">
          <a:xfrm>
            <a:off x="2790228"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九、部件螺装</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8934684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565150" y="1268760"/>
            <a:ext cx="8039298" cy="5126038"/>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50000"/>
              </a:lnSpc>
              <a:spcBef>
                <a:spcPts val="60"/>
              </a:spcBef>
              <a:buNone/>
              <a:defRPr/>
            </a:pPr>
            <a:r>
              <a:rPr lang="en-US" altLang="zh-CN" sz="2000" b="1" dirty="0" smtClean="0">
                <a:latin typeface="Calibri" pitchFamily="34" charset="0"/>
                <a:ea typeface="微软雅黑" pitchFamily="34" charset="-122"/>
                <a:cs typeface="Times New Roman" pitchFamily="18" charset="0"/>
              </a:rPr>
              <a:t>3. </a:t>
            </a:r>
            <a:r>
              <a:rPr lang="zh-CN" altLang="en-US" sz="2000" dirty="0" smtClean="0">
                <a:latin typeface="Calibri" pitchFamily="34" charset="0"/>
                <a:ea typeface="微软雅黑" pitchFamily="34" charset="-122"/>
                <a:cs typeface="宋体" pitchFamily="2" charset="-122"/>
              </a:rPr>
              <a:t>完成</a:t>
            </a:r>
            <a:r>
              <a:rPr lang="zh-CN" altLang="en-US" sz="2000" dirty="0">
                <a:latin typeface="Calibri" pitchFamily="34" charset="0"/>
                <a:ea typeface="微软雅黑" pitchFamily="34" charset="-122"/>
                <a:cs typeface="宋体" pitchFamily="2" charset="-122"/>
              </a:rPr>
              <a:t>电话主机上盖和下盖将的</a:t>
            </a:r>
            <a:r>
              <a:rPr lang="zh-CN" altLang="en-US" sz="2000" dirty="0" smtClean="0">
                <a:latin typeface="Calibri" pitchFamily="34" charset="0"/>
                <a:ea typeface="微软雅黑" pitchFamily="34" charset="-122"/>
                <a:cs typeface="宋体" pitchFamily="2" charset="-122"/>
              </a:rPr>
              <a:t>装配。</a:t>
            </a:r>
            <a:endParaRPr lang="en-US" altLang="zh-CN" sz="2000" dirty="0" smtClean="0">
              <a:latin typeface="Calibri" pitchFamily="34" charset="0"/>
              <a:ea typeface="微软雅黑" pitchFamily="34" charset="-122"/>
              <a:cs typeface="宋体" pitchFamily="2" charset="-122"/>
            </a:endParaRPr>
          </a:p>
          <a:p>
            <a:pPr marL="0" indent="0">
              <a:lnSpc>
                <a:spcPct val="150000"/>
              </a:lnSpc>
              <a:buNone/>
              <a:defRPr/>
            </a:pPr>
            <a:r>
              <a:rPr lang="zh-CN" altLang="en-US" sz="2000" dirty="0">
                <a:latin typeface="Calibri" pitchFamily="34" charset="0"/>
                <a:ea typeface="微软雅黑" pitchFamily="34" charset="-122"/>
                <a:cs typeface="宋体" pitchFamily="2" charset="-122"/>
              </a:rPr>
              <a:t>（</a:t>
            </a:r>
            <a:r>
              <a:rPr lang="en-US" altLang="zh-CN" sz="2000" dirty="0">
                <a:latin typeface="Calibri" pitchFamily="34" charset="0"/>
                <a:ea typeface="微软雅黑" pitchFamily="34" charset="-122"/>
                <a:cs typeface="宋体" pitchFamily="2" charset="-122"/>
              </a:rPr>
              <a:t>1</a:t>
            </a:r>
            <a:r>
              <a:rPr lang="zh-CN" altLang="en-US" sz="2000" dirty="0">
                <a:latin typeface="Calibri" pitchFamily="34" charset="0"/>
                <a:ea typeface="微软雅黑" pitchFamily="34" charset="-122"/>
                <a:cs typeface="宋体" pitchFamily="2" charset="-122"/>
              </a:rPr>
              <a:t>）</a:t>
            </a:r>
            <a:r>
              <a:rPr lang="en-US" altLang="zh-CN" sz="2000" dirty="0">
                <a:latin typeface="Calibri" pitchFamily="34" charset="0"/>
                <a:ea typeface="微软雅黑" pitchFamily="34" charset="-122"/>
                <a:cs typeface="宋体" pitchFamily="2" charset="-122"/>
              </a:rPr>
              <a:t> </a:t>
            </a:r>
            <a:r>
              <a:rPr lang="zh-CN" altLang="en-US" sz="2000" dirty="0">
                <a:latin typeface="Calibri" pitchFamily="34" charset="0"/>
                <a:ea typeface="微软雅黑" pitchFamily="34" charset="-122"/>
                <a:cs typeface="宋体" pitchFamily="2" charset="-122"/>
              </a:rPr>
              <a:t>安装压舌。</a:t>
            </a:r>
            <a:endParaRPr lang="zh-CN" altLang="en-US" sz="2000" dirty="0">
              <a:latin typeface="Arial" pitchFamily="34" charset="0"/>
              <a:ea typeface="微软雅黑" pitchFamily="34" charset="-122"/>
              <a:cs typeface="宋体" pitchFamily="2" charset="-122"/>
            </a:endParaRPr>
          </a:p>
          <a:p>
            <a:pPr marL="0" indent="0">
              <a:lnSpc>
                <a:spcPct val="150000"/>
              </a:lnSpc>
              <a:buNone/>
              <a:defRPr/>
            </a:pPr>
            <a:r>
              <a:rPr lang="zh-CN" altLang="en-US" sz="2000" dirty="0">
                <a:latin typeface="Arial" pitchFamily="34" charset="0"/>
                <a:ea typeface="微软雅黑" pitchFamily="34" charset="-122"/>
                <a:cs typeface="宋体" pitchFamily="2" charset="-122"/>
              </a:rPr>
              <a:t>（</a:t>
            </a:r>
            <a:r>
              <a:rPr lang="en-US" altLang="zh-CN" sz="2000" dirty="0">
                <a:latin typeface="Arial" pitchFamily="34" charset="0"/>
                <a:ea typeface="微软雅黑" pitchFamily="34" charset="-122"/>
                <a:cs typeface="宋体" pitchFamily="2" charset="-122"/>
              </a:rPr>
              <a:t>2</a:t>
            </a:r>
            <a:r>
              <a:rPr lang="zh-CN" altLang="en-US" sz="2000" dirty="0">
                <a:latin typeface="Arial" pitchFamily="34" charset="0"/>
                <a:ea typeface="微软雅黑" pitchFamily="34" charset="-122"/>
                <a:cs typeface="宋体" pitchFamily="2" charset="-122"/>
              </a:rPr>
              <a:t>）</a:t>
            </a:r>
            <a:r>
              <a:rPr lang="en-US" altLang="zh-CN" sz="2000" dirty="0">
                <a:latin typeface="Arial" pitchFamily="34" charset="0"/>
                <a:ea typeface="微软雅黑" pitchFamily="34" charset="-122"/>
                <a:cs typeface="宋体" pitchFamily="2" charset="-122"/>
              </a:rPr>
              <a:t> </a:t>
            </a:r>
            <a:r>
              <a:rPr lang="zh-CN" altLang="en-US" sz="2000" dirty="0">
                <a:latin typeface="Arial" pitchFamily="34" charset="0"/>
                <a:ea typeface="微软雅黑" pitchFamily="34" charset="-122"/>
                <a:cs typeface="宋体" pitchFamily="2" charset="-122"/>
              </a:rPr>
              <a:t>将上下盖组合，用螺钉固定</a:t>
            </a:r>
            <a:r>
              <a:rPr lang="zh-CN" altLang="en-US" sz="2000" dirty="0">
                <a:latin typeface="Arial" pitchFamily="34" charset="0"/>
                <a:ea typeface="微软雅黑" pitchFamily="34" charset="-122"/>
              </a:rPr>
              <a:t> </a:t>
            </a:r>
          </a:p>
          <a:p>
            <a:pPr marL="0" indent="0">
              <a:lnSpc>
                <a:spcPct val="150000"/>
              </a:lnSpc>
              <a:spcBef>
                <a:spcPts val="60"/>
              </a:spcBef>
              <a:buNone/>
              <a:defRPr/>
            </a:pPr>
            <a:endParaRPr lang="zh-CN" altLang="en-US" sz="2000" dirty="0">
              <a:latin typeface="Arial" pitchFamily="34" charset="0"/>
              <a:ea typeface="微软雅黑" pitchFamily="34" charset="-122"/>
            </a:endParaRPr>
          </a:p>
          <a:p>
            <a:pPr marL="0" indent="0">
              <a:buNone/>
            </a:pPr>
            <a:endParaRPr lang="zh-CN" altLang="en-US" sz="2000" dirty="0">
              <a:latin typeface="微软雅黑" pitchFamily="34" charset="-122"/>
              <a:ea typeface="微软雅黑" pitchFamily="34" charset="-122"/>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50245"/>
            <a:ext cx="7897574" cy="176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a:spLocks noChangeArrowheads="1"/>
          </p:cNvSpPr>
          <p:nvPr/>
        </p:nvSpPr>
        <p:spPr bwMode="auto">
          <a:xfrm>
            <a:off x="2843808" y="5013176"/>
            <a:ext cx="3185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电话主机上盖和下盖装配图例</a:t>
            </a:r>
            <a:endParaRPr lang="zh-CN" altLang="en-US" dirty="0">
              <a:ea typeface="微软雅黑" pitchFamily="34" charset="-122"/>
            </a:endParaRPr>
          </a:p>
        </p:txBody>
      </p:sp>
      <p:sp>
        <p:nvSpPr>
          <p:cNvPr id="6" name="AutoShape 8"/>
          <p:cNvSpPr>
            <a:spLocks noChangeArrowheads="1"/>
          </p:cNvSpPr>
          <p:nvPr/>
        </p:nvSpPr>
        <p:spPr bwMode="gray">
          <a:xfrm>
            <a:off x="2790228"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九、部件螺装</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265642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755576" y="1556792"/>
            <a:ext cx="7535242" cy="3960440"/>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50000"/>
              </a:lnSpc>
              <a:spcBef>
                <a:spcPts val="60"/>
              </a:spcBef>
              <a:buNone/>
              <a:defRPr/>
            </a:pPr>
            <a:r>
              <a:rPr lang="en-US" altLang="zh-CN" sz="2000" b="1" dirty="0">
                <a:latin typeface="Calibri" pitchFamily="34" charset="0"/>
                <a:ea typeface="微软雅黑" pitchFamily="34" charset="-122"/>
                <a:cs typeface="Times New Roman" pitchFamily="18" charset="0"/>
              </a:rPr>
              <a:t>4</a:t>
            </a:r>
            <a:r>
              <a:rPr lang="en-US" altLang="zh-CN" sz="2000" b="1" dirty="0" smtClean="0">
                <a:latin typeface="Calibri" pitchFamily="34" charset="0"/>
                <a:ea typeface="微软雅黑" pitchFamily="34" charset="-122"/>
                <a:cs typeface="Times New Roman" pitchFamily="18" charset="0"/>
              </a:rPr>
              <a:t>. </a:t>
            </a:r>
            <a:r>
              <a:rPr lang="zh-CN" altLang="en-US" sz="2000" b="1" dirty="0" smtClean="0">
                <a:latin typeface="Calibri" pitchFamily="34" charset="0"/>
                <a:ea typeface="微软雅黑" pitchFamily="34" charset="-122"/>
                <a:cs typeface="宋体" pitchFamily="2" charset="-122"/>
              </a:rPr>
              <a:t>完成电话机手柄的装配。</a:t>
            </a:r>
            <a:endParaRPr lang="en-US" altLang="zh-CN" sz="2000" b="1" dirty="0" smtClean="0">
              <a:latin typeface="Calibri" pitchFamily="34" charset="0"/>
              <a:ea typeface="微软雅黑" pitchFamily="34" charset="-122"/>
              <a:cs typeface="宋体" pitchFamily="2" charset="-122"/>
            </a:endParaRPr>
          </a:p>
          <a:p>
            <a:pPr marL="0" indent="0">
              <a:lnSpc>
                <a:spcPct val="150000"/>
              </a:lnSpc>
              <a:buNone/>
              <a:defRPr/>
            </a:pPr>
            <a:r>
              <a:rPr lang="zh-CN" altLang="en-US" sz="2000" b="1" dirty="0">
                <a:latin typeface="Calibri" pitchFamily="34" charset="0"/>
                <a:ea typeface="微软雅黑" pitchFamily="34" charset="-122"/>
                <a:cs typeface="宋体" pitchFamily="2" charset="-122"/>
              </a:rPr>
              <a:t>（</a:t>
            </a:r>
            <a:r>
              <a:rPr lang="en-US" altLang="zh-CN" sz="2000" b="1" dirty="0">
                <a:latin typeface="Calibri" pitchFamily="34" charset="0"/>
                <a:ea typeface="微软雅黑" pitchFamily="34" charset="-122"/>
                <a:cs typeface="宋体" pitchFamily="2" charset="-122"/>
              </a:rPr>
              <a:t>1</a:t>
            </a:r>
            <a:r>
              <a:rPr lang="zh-CN" altLang="en-US" sz="2000" b="1" dirty="0">
                <a:latin typeface="Calibri" pitchFamily="34" charset="0"/>
                <a:ea typeface="微软雅黑" pitchFamily="34" charset="-122"/>
                <a:cs typeface="宋体" pitchFamily="2" charset="-122"/>
              </a:rPr>
              <a:t>）</a:t>
            </a:r>
            <a:r>
              <a:rPr lang="en-US" altLang="zh-CN" sz="2000" b="1" dirty="0">
                <a:latin typeface="Calibri" pitchFamily="34" charset="0"/>
                <a:ea typeface="微软雅黑" pitchFamily="34" charset="-122"/>
                <a:cs typeface="宋体" pitchFamily="2" charset="-122"/>
              </a:rPr>
              <a:t> </a:t>
            </a:r>
            <a:r>
              <a:rPr lang="zh-CN" altLang="en-US" sz="2000" b="1" dirty="0">
                <a:latin typeface="Calibri" pitchFamily="34" charset="0"/>
                <a:ea typeface="微软雅黑" pitchFamily="34" charset="-122"/>
                <a:cs typeface="宋体" pitchFamily="2" charset="-122"/>
              </a:rPr>
              <a:t>四芯两长两短电话插座及其连接的发音器放至指定位置。</a:t>
            </a:r>
            <a:endParaRPr lang="zh-CN" altLang="en-US" sz="2000" b="1" dirty="0">
              <a:latin typeface="Arial" pitchFamily="34" charset="0"/>
              <a:ea typeface="微软雅黑" pitchFamily="34" charset="-122"/>
            </a:endParaRPr>
          </a:p>
          <a:p>
            <a:pPr marL="0" indent="0">
              <a:lnSpc>
                <a:spcPct val="150000"/>
              </a:lnSpc>
              <a:buNone/>
              <a:defRPr/>
            </a:pPr>
            <a:r>
              <a:rPr lang="zh-CN" altLang="en-US" sz="2000" b="1" dirty="0">
                <a:latin typeface="Calibri" pitchFamily="34" charset="0"/>
                <a:ea typeface="微软雅黑" pitchFamily="34" charset="-122"/>
                <a:cs typeface="宋体" pitchFamily="2" charset="-122"/>
              </a:rPr>
              <a:t>（</a:t>
            </a:r>
            <a:r>
              <a:rPr lang="en-US" altLang="zh-CN" sz="2000" b="1" dirty="0" smtClean="0">
                <a:latin typeface="Calibri" pitchFamily="34" charset="0"/>
                <a:ea typeface="微软雅黑" pitchFamily="34" charset="-122"/>
                <a:cs typeface="宋体" pitchFamily="2" charset="-122"/>
              </a:rPr>
              <a:t>2</a:t>
            </a:r>
            <a:r>
              <a:rPr lang="zh-CN" altLang="en-US" sz="2000" b="1" dirty="0" smtClean="0">
                <a:latin typeface="Calibri" pitchFamily="34" charset="0"/>
                <a:ea typeface="微软雅黑" pitchFamily="34" charset="-122"/>
                <a:cs typeface="宋体" pitchFamily="2" charset="-122"/>
              </a:rPr>
              <a:t>）发音</a:t>
            </a:r>
            <a:r>
              <a:rPr lang="zh-CN" altLang="en-US" sz="2000" b="1" dirty="0">
                <a:latin typeface="Calibri" pitchFamily="34" charset="0"/>
                <a:ea typeface="微软雅黑" pitchFamily="34" charset="-122"/>
                <a:cs typeface="宋体" pitchFamily="2" charset="-122"/>
              </a:rPr>
              <a:t>器和电话插座用热熔胶固定，发音器表面贴上双面胶。</a:t>
            </a:r>
            <a:endParaRPr lang="zh-CN" altLang="en-US" sz="2000" b="1" dirty="0">
              <a:latin typeface="Arial" pitchFamily="34" charset="0"/>
              <a:ea typeface="微软雅黑" pitchFamily="34" charset="-122"/>
            </a:endParaRPr>
          </a:p>
          <a:p>
            <a:pPr marL="0" indent="0">
              <a:lnSpc>
                <a:spcPct val="150000"/>
              </a:lnSpc>
              <a:buNone/>
              <a:defRPr/>
            </a:pPr>
            <a:r>
              <a:rPr lang="zh-CN" altLang="en-US" sz="2000" b="1" dirty="0">
                <a:latin typeface="Calibri" pitchFamily="34" charset="0"/>
                <a:ea typeface="微软雅黑" pitchFamily="34" charset="-122"/>
                <a:cs typeface="宋体" pitchFamily="2" charset="-122"/>
              </a:rPr>
              <a:t>（</a:t>
            </a:r>
            <a:r>
              <a:rPr lang="en-US" altLang="zh-CN" sz="2000" b="1" dirty="0" smtClean="0">
                <a:latin typeface="Calibri" pitchFamily="34" charset="0"/>
                <a:ea typeface="微软雅黑" pitchFamily="34" charset="-122"/>
                <a:cs typeface="宋体" pitchFamily="2" charset="-122"/>
              </a:rPr>
              <a:t>3</a:t>
            </a:r>
            <a:r>
              <a:rPr lang="zh-CN" altLang="en-US" sz="2000" b="1" dirty="0" smtClean="0">
                <a:latin typeface="Calibri" pitchFamily="34" charset="0"/>
                <a:ea typeface="微软雅黑" pitchFamily="34" charset="-122"/>
                <a:cs typeface="宋体" pitchFamily="2" charset="-122"/>
              </a:rPr>
              <a:t>）驻极体</a:t>
            </a:r>
            <a:r>
              <a:rPr lang="zh-CN" altLang="en-US" sz="2000" b="1" dirty="0">
                <a:latin typeface="Calibri" pitchFamily="34" charset="0"/>
                <a:ea typeface="微软雅黑" pitchFamily="34" charset="-122"/>
                <a:cs typeface="宋体" pitchFamily="2" charset="-122"/>
              </a:rPr>
              <a:t>套上皮套，放至指定位置。</a:t>
            </a:r>
            <a:endParaRPr lang="zh-CN" altLang="en-US" sz="2000" b="1" dirty="0">
              <a:latin typeface="Arial" pitchFamily="34" charset="0"/>
              <a:ea typeface="微软雅黑" pitchFamily="34" charset="-122"/>
            </a:endParaRPr>
          </a:p>
          <a:p>
            <a:pPr marL="0" indent="0">
              <a:lnSpc>
                <a:spcPct val="150000"/>
              </a:lnSpc>
              <a:buNone/>
              <a:defRPr/>
            </a:pPr>
            <a:r>
              <a:rPr lang="zh-CN" altLang="en-US" sz="2000" b="1" dirty="0" smtClean="0">
                <a:latin typeface="Calibri" pitchFamily="34" charset="0"/>
                <a:ea typeface="微软雅黑" pitchFamily="34" charset="-122"/>
                <a:cs typeface="宋体" pitchFamily="2" charset="-122"/>
              </a:rPr>
              <a:t>（</a:t>
            </a:r>
            <a:r>
              <a:rPr lang="en-US" altLang="zh-CN" sz="2000" b="1" dirty="0" smtClean="0">
                <a:latin typeface="Calibri" pitchFamily="34" charset="0"/>
                <a:ea typeface="微软雅黑" pitchFamily="34" charset="-122"/>
                <a:cs typeface="宋体" pitchFamily="2" charset="-122"/>
              </a:rPr>
              <a:t>4</a:t>
            </a:r>
            <a:r>
              <a:rPr lang="zh-CN" altLang="en-US" sz="2000" b="1" dirty="0" smtClean="0">
                <a:latin typeface="Calibri" pitchFamily="34" charset="0"/>
                <a:ea typeface="微软雅黑" pitchFamily="34" charset="-122"/>
                <a:cs typeface="宋体" pitchFamily="2" charset="-122"/>
              </a:rPr>
              <a:t>）装</a:t>
            </a:r>
            <a:r>
              <a:rPr lang="zh-CN" altLang="en-US" sz="2000" b="1" dirty="0">
                <a:latin typeface="Calibri" pitchFamily="34" charset="0"/>
                <a:ea typeface="微软雅黑" pitchFamily="34" charset="-122"/>
                <a:cs typeface="宋体" pitchFamily="2" charset="-122"/>
              </a:rPr>
              <a:t>上配重块。</a:t>
            </a:r>
            <a:endParaRPr lang="zh-CN" altLang="en-US" sz="2000" b="1" dirty="0">
              <a:latin typeface="Arial" pitchFamily="34" charset="0"/>
              <a:ea typeface="微软雅黑" pitchFamily="34" charset="-122"/>
            </a:endParaRPr>
          </a:p>
          <a:p>
            <a:pPr marL="0" indent="0">
              <a:lnSpc>
                <a:spcPct val="150000"/>
              </a:lnSpc>
              <a:spcBef>
                <a:spcPts val="60"/>
              </a:spcBef>
              <a:buNone/>
              <a:defRPr/>
            </a:pPr>
            <a:endParaRPr lang="zh-CN" altLang="en-US" sz="2000" b="1" dirty="0">
              <a:latin typeface="Arial" pitchFamily="34" charset="0"/>
              <a:ea typeface="微软雅黑" pitchFamily="34" charset="-122"/>
            </a:endParaRPr>
          </a:p>
          <a:p>
            <a:pPr marL="0" indent="0">
              <a:buNone/>
            </a:pPr>
            <a:endParaRPr lang="zh-CN" altLang="en-US" sz="2000" b="1" dirty="0">
              <a:latin typeface="微软雅黑" pitchFamily="34" charset="-122"/>
              <a:ea typeface="微软雅黑" pitchFamily="34" charset="-122"/>
            </a:endParaRPr>
          </a:p>
        </p:txBody>
      </p:sp>
      <p:sp>
        <p:nvSpPr>
          <p:cNvPr id="5" name="AutoShape 8"/>
          <p:cNvSpPr>
            <a:spLocks noChangeArrowheads="1"/>
          </p:cNvSpPr>
          <p:nvPr/>
        </p:nvSpPr>
        <p:spPr bwMode="gray">
          <a:xfrm>
            <a:off x="2790228"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九、部件螺装</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973766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08266"/>
            <a:ext cx="4896544" cy="45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a:spLocks noChangeArrowheads="1"/>
          </p:cNvSpPr>
          <p:nvPr/>
        </p:nvSpPr>
        <p:spPr bwMode="auto">
          <a:xfrm>
            <a:off x="3440921" y="5949280"/>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ea typeface="微软雅黑" pitchFamily="34" charset="-122"/>
              </a:rPr>
              <a:t>电话机手柄装配图例</a:t>
            </a:r>
            <a:endParaRPr lang="zh-CN" altLang="en-US" dirty="0">
              <a:ea typeface="微软雅黑" pitchFamily="34" charset="-122"/>
            </a:endParaRPr>
          </a:p>
        </p:txBody>
      </p:sp>
      <p:sp>
        <p:nvSpPr>
          <p:cNvPr id="6" name="AutoShape 8"/>
          <p:cNvSpPr>
            <a:spLocks noChangeArrowheads="1"/>
          </p:cNvSpPr>
          <p:nvPr/>
        </p:nvSpPr>
        <p:spPr bwMode="gray">
          <a:xfrm>
            <a:off x="2790228"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九、部件螺装</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868717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142156" y="620688"/>
            <a:ext cx="509414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十</a:t>
            </a:r>
            <a:r>
              <a:rPr lang="zh-CN" altLang="en-US" sz="2800" b="1" dirty="0" smtClean="0">
                <a:solidFill>
                  <a:schemeClr val="tx1"/>
                </a:solidFill>
                <a:latin typeface="微软雅黑" pitchFamily="34" charset="-122"/>
                <a:ea typeface="微软雅黑" pitchFamily="34" charset="-122"/>
              </a:rPr>
              <a:t>、</a:t>
            </a:r>
            <a:r>
              <a:rPr lang="en-US" altLang="zh-CN" sz="2800" b="1" dirty="0" smtClean="0">
                <a:solidFill>
                  <a:schemeClr val="tx1"/>
                </a:solidFill>
                <a:latin typeface="微软雅黑" pitchFamily="34" charset="-122"/>
                <a:ea typeface="微软雅黑" pitchFamily="34" charset="-122"/>
              </a:rPr>
              <a:t>SMT</a:t>
            </a:r>
            <a:r>
              <a:rPr lang="zh-CN" altLang="en-US" sz="2800" b="1" dirty="0" smtClean="0">
                <a:solidFill>
                  <a:schemeClr val="tx1"/>
                </a:solidFill>
                <a:latin typeface="微软雅黑" pitchFamily="34" charset="-122"/>
                <a:ea typeface="微软雅黑" pitchFamily="34" charset="-122"/>
              </a:rPr>
              <a:t>电话机整机调试</a:t>
            </a:r>
            <a:endParaRPr lang="en-US" altLang="zh-CN" sz="2800" b="1" dirty="0">
              <a:latin typeface="微软雅黑" pitchFamily="34" charset="-122"/>
              <a:ea typeface="微软雅黑" pitchFamily="34" charset="-122"/>
            </a:endParaRPr>
          </a:p>
        </p:txBody>
      </p:sp>
      <p:sp>
        <p:nvSpPr>
          <p:cNvPr id="6" name="矩形 14"/>
          <p:cNvSpPr>
            <a:spLocks noChangeArrowheads="1"/>
          </p:cNvSpPr>
          <p:nvPr/>
        </p:nvSpPr>
        <p:spPr bwMode="auto">
          <a:xfrm>
            <a:off x="1115616" y="1772816"/>
            <a:ext cx="7416824"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AutoNum type="arabicPeriod"/>
            </a:pPr>
            <a:r>
              <a:rPr lang="zh-CN" altLang="en-US" sz="2000" b="1" dirty="0" smtClean="0">
                <a:ea typeface="微软雅黑" pitchFamily="34" charset="-122"/>
              </a:rPr>
              <a:t>对</a:t>
            </a:r>
            <a:r>
              <a:rPr lang="zh-CN" altLang="en-US" sz="2000" b="1" dirty="0">
                <a:ea typeface="微软雅黑" pitchFamily="34" charset="-122"/>
              </a:rPr>
              <a:t>电话机进行目视</a:t>
            </a:r>
            <a:r>
              <a:rPr lang="zh-CN" altLang="en-US" sz="2000" b="1" dirty="0" smtClean="0">
                <a:ea typeface="微软雅黑" pitchFamily="34" charset="-122"/>
              </a:rPr>
              <a:t>检查</a:t>
            </a:r>
            <a:endParaRPr lang="en-US" altLang="zh-CN" sz="2000" b="1" dirty="0" smtClean="0">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）元器件的型号、规格、数量及安装位置是否正确。</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）焊点有无虚焊、漏焊、桥接和飞溅等缺陷。</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）电话机的外部零部件是否牢靠，如电话线、手柄弹簧线、插件等；话机螺钉等紧固件是否存在松动，摇动时是否有响声；叉簧开关按压弹性是否良好；各按键是否有被卡现象等。</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4</a:t>
            </a:r>
            <a:r>
              <a:rPr lang="zh-CN" altLang="en-US" sz="2000" dirty="0" smtClean="0">
                <a:latin typeface="微软雅黑" pitchFamily="34" charset="-122"/>
                <a:ea typeface="微软雅黑" pitchFamily="34" charset="-122"/>
                <a:cs typeface="宋体" pitchFamily="2" charset="-122"/>
              </a:rPr>
              <a:t>）热</a:t>
            </a:r>
            <a:r>
              <a:rPr lang="zh-CN" altLang="en-US" sz="2000" dirty="0">
                <a:latin typeface="微软雅黑" pitchFamily="34" charset="-122"/>
                <a:ea typeface="微软雅黑" pitchFamily="34" charset="-122"/>
                <a:cs typeface="宋体" pitchFamily="2" charset="-122"/>
              </a:rPr>
              <a:t>熔胶是否有松动，否则加固。</a:t>
            </a:r>
            <a:endParaRPr lang="zh-CN" altLang="en-US" sz="2000" dirty="0">
              <a:latin typeface="微软雅黑" pitchFamily="34" charset="-122"/>
              <a:ea typeface="微软雅黑" pitchFamily="34" charset="-122"/>
            </a:endParaRPr>
          </a:p>
          <a:p>
            <a:endParaRPr lang="en-US" altLang="zh-CN" b="1" dirty="0">
              <a:ea typeface="微软雅黑" pitchFamily="34" charset="-122"/>
            </a:endParaRPr>
          </a:p>
        </p:txBody>
      </p:sp>
    </p:spTree>
    <p:extLst>
      <p:ext uri="{BB962C8B-B14F-4D97-AF65-F5344CB8AC3E}">
        <p14:creationId xmlns:p14="http://schemas.microsoft.com/office/powerpoint/2010/main" val="2933443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a:spLocks noChangeArrowheads="1"/>
          </p:cNvSpPr>
          <p:nvPr/>
        </p:nvSpPr>
        <p:spPr bwMode="auto">
          <a:xfrm>
            <a:off x="921016" y="1552061"/>
            <a:ext cx="25907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dirty="0" smtClean="0">
                <a:ea typeface="微软雅黑" pitchFamily="34" charset="-122"/>
              </a:rPr>
              <a:t>2.  </a:t>
            </a:r>
            <a:r>
              <a:rPr lang="zh-CN" altLang="en-US" sz="2000" b="1" dirty="0" smtClean="0">
                <a:ea typeface="微软雅黑" pitchFamily="34" charset="-122"/>
              </a:rPr>
              <a:t>进行</a:t>
            </a:r>
            <a:r>
              <a:rPr lang="zh-CN" altLang="en-US" sz="2000" b="1" dirty="0">
                <a:ea typeface="微软雅黑" pitchFamily="34" charset="-122"/>
              </a:rPr>
              <a:t>电话机的测试</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92896"/>
            <a:ext cx="46958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a:spLocks noChangeArrowheads="1"/>
          </p:cNvSpPr>
          <p:nvPr/>
        </p:nvSpPr>
        <p:spPr bwMode="auto">
          <a:xfrm>
            <a:off x="2411760" y="5805264"/>
            <a:ext cx="46945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dirty="0" smtClean="0">
                <a:ea typeface="微软雅黑" pitchFamily="34" charset="-122"/>
              </a:rPr>
              <a:t>XD-2088CT </a:t>
            </a:r>
            <a:r>
              <a:rPr lang="zh-CN" altLang="en-US" dirty="0" smtClean="0">
                <a:ea typeface="微软雅黑" pitchFamily="34" charset="-122"/>
              </a:rPr>
              <a:t>电话机测试仪及万用表检测设备</a:t>
            </a:r>
            <a:endParaRPr lang="zh-CN" altLang="en-US" dirty="0">
              <a:ea typeface="微软雅黑" pitchFamily="34" charset="-122"/>
            </a:endParaRPr>
          </a:p>
        </p:txBody>
      </p:sp>
      <p:sp>
        <p:nvSpPr>
          <p:cNvPr id="6" name="AutoShape 8"/>
          <p:cNvSpPr>
            <a:spLocks noChangeArrowheads="1"/>
          </p:cNvSpPr>
          <p:nvPr/>
        </p:nvSpPr>
        <p:spPr bwMode="gray">
          <a:xfrm>
            <a:off x="2142156" y="620688"/>
            <a:ext cx="509414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十</a:t>
            </a:r>
            <a:r>
              <a:rPr lang="zh-CN" altLang="en-US" sz="2800" b="1" dirty="0" smtClean="0">
                <a:solidFill>
                  <a:schemeClr val="tx1"/>
                </a:solidFill>
                <a:latin typeface="微软雅黑" pitchFamily="34" charset="-122"/>
                <a:ea typeface="微软雅黑" pitchFamily="34" charset="-122"/>
              </a:rPr>
              <a:t>、</a:t>
            </a:r>
            <a:r>
              <a:rPr lang="en-US" altLang="zh-CN" sz="2800" b="1" dirty="0" smtClean="0">
                <a:solidFill>
                  <a:schemeClr val="tx1"/>
                </a:solidFill>
                <a:latin typeface="微软雅黑" pitchFamily="34" charset="-122"/>
                <a:ea typeface="微软雅黑" pitchFamily="34" charset="-122"/>
              </a:rPr>
              <a:t>SMT</a:t>
            </a:r>
            <a:r>
              <a:rPr lang="zh-CN" altLang="en-US" sz="2800" b="1" dirty="0" smtClean="0">
                <a:solidFill>
                  <a:schemeClr val="tx1"/>
                </a:solidFill>
                <a:latin typeface="微软雅黑" pitchFamily="34" charset="-122"/>
                <a:ea typeface="微软雅黑" pitchFamily="34" charset="-122"/>
              </a:rPr>
              <a:t>电话机整机调试</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548758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a:spLocks noChangeArrowheads="1"/>
          </p:cNvSpPr>
          <p:nvPr/>
        </p:nvSpPr>
        <p:spPr bwMode="auto">
          <a:xfrm>
            <a:off x="921016" y="1552061"/>
            <a:ext cx="2351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smtClean="0">
                <a:ea typeface="微软雅黑" pitchFamily="34" charset="-122"/>
              </a:rPr>
              <a:t>2.  </a:t>
            </a:r>
            <a:r>
              <a:rPr lang="zh-CN" altLang="en-US" b="1" dirty="0" smtClean="0">
                <a:ea typeface="微软雅黑" pitchFamily="34" charset="-122"/>
              </a:rPr>
              <a:t>进行</a:t>
            </a:r>
            <a:r>
              <a:rPr lang="zh-CN" altLang="en-US" b="1" dirty="0">
                <a:ea typeface="微软雅黑" pitchFamily="34" charset="-122"/>
              </a:rPr>
              <a:t>电话机的测试</a:t>
            </a:r>
          </a:p>
        </p:txBody>
      </p:sp>
      <p:sp>
        <p:nvSpPr>
          <p:cNvPr id="8" name="矩形 7"/>
          <p:cNvSpPr>
            <a:spLocks noChangeArrowheads="1"/>
          </p:cNvSpPr>
          <p:nvPr/>
        </p:nvSpPr>
        <p:spPr bwMode="auto">
          <a:xfrm>
            <a:off x="3851920" y="5805264"/>
            <a:ext cx="1569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ea typeface="微软雅黑" pitchFamily="34" charset="-122"/>
              </a:rPr>
              <a:t>检测拨号电路</a:t>
            </a:r>
            <a:endParaRPr lang="zh-CN" altLang="en-US" dirty="0">
              <a:ea typeface="微软雅黑" pitchFamily="34" charset="-122"/>
            </a:endParaRPr>
          </a:p>
        </p:txBody>
      </p:sp>
      <p:sp>
        <p:nvSpPr>
          <p:cNvPr id="2" name="矩形 1"/>
          <p:cNvSpPr/>
          <p:nvPr/>
        </p:nvSpPr>
        <p:spPr>
          <a:xfrm>
            <a:off x="889483" y="2060848"/>
            <a:ext cx="4467890" cy="1338828"/>
          </a:xfrm>
          <a:prstGeom prst="rect">
            <a:avLst/>
          </a:prstGeom>
        </p:spPr>
        <p:txBody>
          <a:bodyPr wrap="none">
            <a:spAutoFit/>
          </a:bodyPr>
          <a:lstStyle/>
          <a:p>
            <a:pPr>
              <a:lnSpc>
                <a:spcPct val="150000"/>
              </a:lnSpc>
            </a:pPr>
            <a:r>
              <a:rPr lang="zh-CN" altLang="en-US" dirty="0">
                <a:ea typeface="微软雅黑" pitchFamily="34" charset="-122"/>
              </a:rPr>
              <a:t>（</a:t>
            </a:r>
            <a:r>
              <a:rPr lang="en-US" altLang="zh-CN" dirty="0">
                <a:ea typeface="微软雅黑" pitchFamily="34" charset="-122"/>
              </a:rPr>
              <a:t>1</a:t>
            </a:r>
            <a:r>
              <a:rPr lang="zh-CN" altLang="en-US" dirty="0">
                <a:ea typeface="微软雅黑" pitchFamily="34" charset="-122"/>
              </a:rPr>
              <a:t>）振铃测试</a:t>
            </a:r>
            <a:r>
              <a:rPr lang="en-US" altLang="zh-CN" dirty="0">
                <a:ea typeface="微软雅黑" pitchFamily="34" charset="-122"/>
              </a:rPr>
              <a:t>——</a:t>
            </a:r>
            <a:r>
              <a:rPr lang="zh-CN" altLang="en-US" dirty="0">
                <a:ea typeface="微软雅黑" pitchFamily="34" charset="-122"/>
              </a:rPr>
              <a:t>振铃电路的调试与</a:t>
            </a:r>
            <a:r>
              <a:rPr lang="zh-CN" altLang="en-US" dirty="0" smtClean="0">
                <a:ea typeface="微软雅黑" pitchFamily="34" charset="-122"/>
              </a:rPr>
              <a:t>检测</a:t>
            </a:r>
            <a:endParaRPr lang="en-US" altLang="zh-CN" dirty="0" smtClean="0">
              <a:ea typeface="微软雅黑" pitchFamily="34" charset="-122"/>
            </a:endParaRPr>
          </a:p>
          <a:p>
            <a:pPr>
              <a:lnSpc>
                <a:spcPct val="150000"/>
              </a:lnSpc>
            </a:pPr>
            <a:r>
              <a:rPr lang="zh-CN" altLang="en-US" dirty="0">
                <a:ea typeface="微软雅黑" pitchFamily="34" charset="-122"/>
              </a:rPr>
              <a:t>（</a:t>
            </a:r>
            <a:r>
              <a:rPr lang="en-US" altLang="zh-CN" dirty="0">
                <a:ea typeface="微软雅黑" pitchFamily="34" charset="-122"/>
              </a:rPr>
              <a:t>2</a:t>
            </a:r>
            <a:r>
              <a:rPr lang="zh-CN" altLang="en-US" dirty="0">
                <a:ea typeface="微软雅黑" pitchFamily="34" charset="-122"/>
              </a:rPr>
              <a:t>）拨号测试</a:t>
            </a:r>
            <a:r>
              <a:rPr lang="en-US" altLang="zh-CN" dirty="0">
                <a:ea typeface="微软雅黑" pitchFamily="34" charset="-122"/>
              </a:rPr>
              <a:t>——</a:t>
            </a:r>
            <a:r>
              <a:rPr lang="zh-CN" altLang="en-US" dirty="0">
                <a:ea typeface="微软雅黑" pitchFamily="34" charset="-122"/>
              </a:rPr>
              <a:t>拨号电路的调试与检测</a:t>
            </a:r>
          </a:p>
          <a:p>
            <a:pPr>
              <a:lnSpc>
                <a:spcPct val="150000"/>
              </a:lnSpc>
            </a:pPr>
            <a:endParaRPr lang="zh-CN" altLang="en-US" dirty="0">
              <a:ea typeface="微软雅黑" pitchFamily="34" charset="-122"/>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56992"/>
            <a:ext cx="6399213"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gray">
          <a:xfrm>
            <a:off x="2142156" y="620688"/>
            <a:ext cx="509414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十</a:t>
            </a:r>
            <a:r>
              <a:rPr lang="zh-CN" altLang="en-US" sz="2800" b="1" dirty="0" smtClean="0">
                <a:solidFill>
                  <a:schemeClr val="tx1"/>
                </a:solidFill>
                <a:latin typeface="微软雅黑" pitchFamily="34" charset="-122"/>
                <a:ea typeface="微软雅黑" pitchFamily="34" charset="-122"/>
              </a:rPr>
              <a:t>、</a:t>
            </a:r>
            <a:r>
              <a:rPr lang="en-US" altLang="zh-CN" sz="2800" b="1" dirty="0" smtClean="0">
                <a:solidFill>
                  <a:schemeClr val="tx1"/>
                </a:solidFill>
                <a:latin typeface="微软雅黑" pitchFamily="34" charset="-122"/>
                <a:ea typeface="微软雅黑" pitchFamily="34" charset="-122"/>
              </a:rPr>
              <a:t>SMT</a:t>
            </a:r>
            <a:r>
              <a:rPr lang="zh-CN" altLang="en-US" sz="2800" b="1" dirty="0" smtClean="0">
                <a:solidFill>
                  <a:schemeClr val="tx1"/>
                </a:solidFill>
                <a:latin typeface="微软雅黑" pitchFamily="34" charset="-122"/>
                <a:ea typeface="微软雅黑" pitchFamily="34" charset="-122"/>
              </a:rPr>
              <a:t>电话机整机调试</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2562257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491880" y="5530334"/>
            <a:ext cx="2031325"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电话机电路</a:t>
            </a:r>
            <a:r>
              <a:rPr lang="zh-CN" altLang="en-US" dirty="0">
                <a:latin typeface="微软雅黑" pitchFamily="34" charset="-122"/>
                <a:ea typeface="微软雅黑" pitchFamily="34" charset="-122"/>
              </a:rPr>
              <a:t>原理图</a:t>
            </a:r>
          </a:p>
        </p:txBody>
      </p:sp>
      <p:pic>
        <p:nvPicPr>
          <p:cNvPr id="8" name="Picture 14"/>
          <p:cNvPicPr>
            <a:picLocks noChangeAspect="1" noChangeArrowheads="1"/>
          </p:cNvPicPr>
          <p:nvPr/>
        </p:nvPicPr>
        <p:blipFill>
          <a:blip r:embed="rId2"/>
          <a:srcRect/>
          <a:stretch>
            <a:fillRect/>
          </a:stretch>
        </p:blipFill>
        <p:spPr bwMode="auto">
          <a:xfrm>
            <a:off x="677306" y="1484784"/>
            <a:ext cx="7789387" cy="3744416"/>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项目导入</a:t>
            </a:r>
            <a:endParaRPr lang="zh-CN" altLang="en-US" sz="2400"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a:spLocks noChangeArrowheads="1"/>
          </p:cNvSpPr>
          <p:nvPr/>
        </p:nvSpPr>
        <p:spPr bwMode="auto">
          <a:xfrm>
            <a:off x="1043608" y="1340768"/>
            <a:ext cx="25907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dirty="0" smtClean="0">
                <a:ea typeface="微软雅黑" pitchFamily="34" charset="-122"/>
              </a:rPr>
              <a:t>2.  </a:t>
            </a:r>
            <a:r>
              <a:rPr lang="zh-CN" altLang="en-US" sz="2000" b="1" dirty="0" smtClean="0">
                <a:ea typeface="微软雅黑" pitchFamily="34" charset="-122"/>
              </a:rPr>
              <a:t>进行</a:t>
            </a:r>
            <a:r>
              <a:rPr lang="zh-CN" altLang="en-US" sz="2000" b="1" dirty="0">
                <a:ea typeface="微软雅黑" pitchFamily="34" charset="-122"/>
              </a:rPr>
              <a:t>电话机的测试</a:t>
            </a:r>
          </a:p>
        </p:txBody>
      </p:sp>
      <p:sp>
        <p:nvSpPr>
          <p:cNvPr id="2" name="矩形 1"/>
          <p:cNvSpPr/>
          <p:nvPr/>
        </p:nvSpPr>
        <p:spPr>
          <a:xfrm>
            <a:off x="827584" y="1700808"/>
            <a:ext cx="6994885" cy="5632311"/>
          </a:xfrm>
          <a:prstGeom prst="rect">
            <a:avLst/>
          </a:prstGeom>
        </p:spPr>
        <p:txBody>
          <a:bodyPr wrap="square">
            <a:spAutoFit/>
          </a:bodyPr>
          <a:lstStyle/>
          <a:p>
            <a:pPr>
              <a:lnSpc>
                <a:spcPct val="150000"/>
              </a:lnSpc>
            </a:pPr>
            <a:r>
              <a:rPr lang="zh-CN" altLang="en-US" sz="2000" dirty="0">
                <a:ea typeface="微软雅黑" pitchFamily="34" charset="-122"/>
              </a:rPr>
              <a:t>（</a:t>
            </a:r>
            <a:r>
              <a:rPr lang="en-US" altLang="zh-CN" sz="2000" dirty="0">
                <a:ea typeface="微软雅黑" pitchFamily="34" charset="-122"/>
              </a:rPr>
              <a:t>3</a:t>
            </a:r>
            <a:r>
              <a:rPr lang="zh-CN" altLang="en-US" sz="2000" dirty="0">
                <a:ea typeface="微软雅黑" pitchFamily="34" charset="-122"/>
              </a:rPr>
              <a:t>）送话测试、受话测试、侧音测试</a:t>
            </a:r>
            <a:r>
              <a:rPr lang="en-US" altLang="zh-CN" sz="2000" dirty="0">
                <a:ea typeface="微软雅黑" pitchFamily="34" charset="-122"/>
              </a:rPr>
              <a:t>——</a:t>
            </a:r>
            <a:r>
              <a:rPr lang="zh-CN" altLang="en-US" sz="2000" dirty="0">
                <a:ea typeface="微软雅黑" pitchFamily="34" charset="-122"/>
              </a:rPr>
              <a:t>通话电路的调试与检测</a:t>
            </a:r>
          </a:p>
          <a:p>
            <a:pPr>
              <a:lnSpc>
                <a:spcPct val="150000"/>
              </a:lnSpc>
            </a:pPr>
            <a:r>
              <a:rPr lang="zh-CN" altLang="en-US" sz="2000" dirty="0">
                <a:ea typeface="微软雅黑" pitchFamily="34" charset="-122"/>
              </a:rPr>
              <a:t>（</a:t>
            </a:r>
            <a:r>
              <a:rPr lang="en-US" altLang="zh-CN" sz="2000" dirty="0">
                <a:ea typeface="微软雅黑" pitchFamily="34" charset="-122"/>
              </a:rPr>
              <a:t>4</a:t>
            </a:r>
            <a:r>
              <a:rPr lang="zh-CN" altLang="en-US" sz="2000" dirty="0">
                <a:ea typeface="微软雅黑" pitchFamily="34" charset="-122"/>
              </a:rPr>
              <a:t>）两部电话的送话和受话测试</a:t>
            </a:r>
            <a:r>
              <a:rPr lang="en-US" altLang="zh-CN" sz="2000" dirty="0">
                <a:ea typeface="微软雅黑" pitchFamily="34" charset="-122"/>
              </a:rPr>
              <a:t>——</a:t>
            </a:r>
            <a:r>
              <a:rPr lang="zh-CN" altLang="en-US" sz="2000" dirty="0">
                <a:ea typeface="微软雅黑" pitchFamily="34" charset="-122"/>
              </a:rPr>
              <a:t>对讲</a:t>
            </a:r>
            <a:r>
              <a:rPr lang="zh-CN" altLang="en-US" sz="2000" dirty="0" smtClean="0">
                <a:ea typeface="微软雅黑" pitchFamily="34" charset="-122"/>
              </a:rPr>
              <a:t>测试</a:t>
            </a:r>
            <a:endParaRPr lang="en-US" altLang="zh-CN" sz="2000" dirty="0" smtClean="0">
              <a:ea typeface="微软雅黑" pitchFamily="34" charset="-122"/>
            </a:endParaRPr>
          </a:p>
          <a:p>
            <a:pPr>
              <a:lnSpc>
                <a:spcPct val="150000"/>
              </a:lnSpc>
            </a:pPr>
            <a:r>
              <a:rPr lang="zh-CN" altLang="zh-CN" sz="2000" dirty="0">
                <a:latin typeface="微软雅黑" pitchFamily="34" charset="-122"/>
                <a:ea typeface="微软雅黑" pitchFamily="34" charset="-122"/>
                <a:cs typeface="宋体" pitchFamily="2" charset="-122"/>
              </a:rPr>
              <a:t>使用电话机测试仪时，将待测电话二芯线连测试仪“测试”接线端口，测试仪的“对讲”输出端接另一部合格电话。按下“振铃”功能键，观察两部电话是否同时振铃。然后合格电话摘机时，待测电话铃声停止。再按下“对讲”功能键，两部电话是否能正常通话。最后待测电话接“对讲”接线端口、合格电话接“测试”端口，同样方法测两部电话是</a:t>
            </a:r>
            <a:r>
              <a:rPr lang="zh-CN" altLang="en-US" sz="2000" dirty="0">
                <a:latin typeface="微软雅黑" pitchFamily="34" charset="-122"/>
                <a:ea typeface="微软雅黑" pitchFamily="34" charset="-122"/>
                <a:cs typeface="宋体" pitchFamily="2" charset="-122"/>
              </a:rPr>
              <a:t>否能正常通话、语音是否有失真。</a:t>
            </a:r>
            <a:r>
              <a:rPr lang="zh-CN" altLang="en-US" sz="2000" dirty="0">
                <a:latin typeface="微软雅黑" pitchFamily="34" charset="-122"/>
                <a:ea typeface="微软雅黑" pitchFamily="34" charset="-122"/>
              </a:rPr>
              <a:t> </a:t>
            </a:r>
          </a:p>
          <a:p>
            <a:pPr>
              <a:lnSpc>
                <a:spcPct val="150000"/>
              </a:lnSpc>
            </a:pPr>
            <a:endParaRPr lang="zh-CN" altLang="en-US" sz="2000" dirty="0">
              <a:ea typeface="微软雅黑" pitchFamily="34" charset="-122"/>
            </a:endParaRPr>
          </a:p>
          <a:p>
            <a:pPr>
              <a:lnSpc>
                <a:spcPct val="150000"/>
              </a:lnSpc>
            </a:pPr>
            <a:endParaRPr lang="zh-CN" altLang="en-US" sz="2000" dirty="0">
              <a:ea typeface="微软雅黑" pitchFamily="34" charset="-122"/>
            </a:endParaRPr>
          </a:p>
        </p:txBody>
      </p:sp>
      <p:sp>
        <p:nvSpPr>
          <p:cNvPr id="5" name="AutoShape 8"/>
          <p:cNvSpPr>
            <a:spLocks noChangeArrowheads="1"/>
          </p:cNvSpPr>
          <p:nvPr/>
        </p:nvSpPr>
        <p:spPr bwMode="gray">
          <a:xfrm>
            <a:off x="2142156" y="620688"/>
            <a:ext cx="509414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a:solidFill>
                  <a:schemeClr val="tx1"/>
                </a:solidFill>
                <a:latin typeface="微软雅黑" pitchFamily="34" charset="-122"/>
                <a:ea typeface="微软雅黑" pitchFamily="34" charset="-122"/>
              </a:rPr>
              <a:t>十</a:t>
            </a:r>
            <a:r>
              <a:rPr lang="zh-CN" altLang="en-US" sz="2800" b="1" dirty="0" smtClean="0">
                <a:solidFill>
                  <a:schemeClr val="tx1"/>
                </a:solidFill>
                <a:latin typeface="微软雅黑" pitchFamily="34" charset="-122"/>
                <a:ea typeface="微软雅黑" pitchFamily="34" charset="-122"/>
              </a:rPr>
              <a:t>、</a:t>
            </a:r>
            <a:r>
              <a:rPr lang="en-US" altLang="zh-CN" sz="2800" b="1" dirty="0" smtClean="0">
                <a:solidFill>
                  <a:schemeClr val="tx1"/>
                </a:solidFill>
                <a:latin typeface="微软雅黑" pitchFamily="34" charset="-122"/>
                <a:ea typeface="微软雅黑" pitchFamily="34" charset="-122"/>
              </a:rPr>
              <a:t>SMT</a:t>
            </a:r>
            <a:r>
              <a:rPr lang="zh-CN" altLang="en-US" sz="2800" b="1" dirty="0" smtClean="0">
                <a:solidFill>
                  <a:schemeClr val="tx1"/>
                </a:solidFill>
                <a:latin typeface="微软雅黑" pitchFamily="34" charset="-122"/>
                <a:ea typeface="微软雅黑" pitchFamily="34" charset="-122"/>
              </a:rPr>
              <a:t>电话机整机调试</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42691305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1331640" y="620688"/>
            <a:ext cx="67151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十一、</a:t>
            </a:r>
            <a:r>
              <a:rPr lang="en-US" altLang="zh-CN" sz="2800" b="1" dirty="0" smtClean="0">
                <a:solidFill>
                  <a:schemeClr val="tx1"/>
                </a:solidFill>
                <a:latin typeface="微软雅黑" pitchFamily="34" charset="-122"/>
                <a:ea typeface="微软雅黑" pitchFamily="34" charset="-122"/>
              </a:rPr>
              <a:t>SMT</a:t>
            </a:r>
            <a:r>
              <a:rPr lang="zh-CN" altLang="en-US" sz="2800" b="1" dirty="0" smtClean="0">
                <a:solidFill>
                  <a:schemeClr val="tx1"/>
                </a:solidFill>
                <a:latin typeface="微软雅黑" pitchFamily="34" charset="-122"/>
                <a:ea typeface="微软雅黑" pitchFamily="34" charset="-122"/>
              </a:rPr>
              <a:t>电话机整机总装、交付验收</a:t>
            </a:r>
            <a:endParaRPr lang="en-US" altLang="zh-CN" sz="2800" b="1" dirty="0">
              <a:latin typeface="微软雅黑" pitchFamily="34" charset="-122"/>
              <a:ea typeface="微软雅黑" pitchFamily="34" charset="-122"/>
            </a:endParaRPr>
          </a:p>
        </p:txBody>
      </p:sp>
      <p:sp>
        <p:nvSpPr>
          <p:cNvPr id="4" name="矩形 14"/>
          <p:cNvSpPr>
            <a:spLocks noChangeArrowheads="1"/>
          </p:cNvSpPr>
          <p:nvPr/>
        </p:nvSpPr>
        <p:spPr bwMode="auto">
          <a:xfrm>
            <a:off x="1331640" y="1916832"/>
            <a:ext cx="28083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1. </a:t>
            </a:r>
            <a:r>
              <a:rPr lang="zh-CN" altLang="en-US" sz="2000" dirty="0" smtClean="0">
                <a:latin typeface="微软雅黑" pitchFamily="34" charset="-122"/>
                <a:ea typeface="微软雅黑" pitchFamily="34" charset="-122"/>
                <a:cs typeface="宋体" pitchFamily="2" charset="-122"/>
              </a:rPr>
              <a:t>按照</a:t>
            </a:r>
            <a:r>
              <a:rPr lang="zh-CN" altLang="en-US" sz="2000" dirty="0">
                <a:latin typeface="微软雅黑" pitchFamily="34" charset="-122"/>
                <a:ea typeface="微软雅黑" pitchFamily="34" charset="-122"/>
                <a:cs typeface="宋体" pitchFamily="2" charset="-122"/>
              </a:rPr>
              <a:t>“先轻后重、先小后大、先铆后装、先里后外、先低后高、上道工序不影响下道工序”等原则进行产品整机总装。</a:t>
            </a:r>
            <a:r>
              <a:rPr lang="zh-CN" altLang="en-US" sz="2000" dirty="0">
                <a:latin typeface="微软雅黑" pitchFamily="34" charset="-122"/>
                <a:ea typeface="微软雅黑" pitchFamily="34" charset="-122"/>
              </a:rPr>
              <a:t> </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368" y="1556792"/>
            <a:ext cx="2772832" cy="394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a:spLocks noChangeArrowheads="1"/>
          </p:cNvSpPr>
          <p:nvPr/>
        </p:nvSpPr>
        <p:spPr bwMode="auto">
          <a:xfrm>
            <a:off x="5103641" y="5877272"/>
            <a:ext cx="2954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ea typeface="微软雅黑" pitchFamily="34" charset="-122"/>
              </a:rPr>
              <a:t>电话机整机装配结构示意图</a:t>
            </a:r>
            <a:endParaRPr lang="zh-CN" altLang="en-US" dirty="0">
              <a:ea typeface="微软雅黑" pitchFamily="34" charset="-122"/>
            </a:endParaRPr>
          </a:p>
        </p:txBody>
      </p:sp>
      <p:cxnSp>
        <p:nvCxnSpPr>
          <p:cNvPr id="3" name="直接连接符 2"/>
          <p:cNvCxnSpPr/>
          <p:nvPr/>
        </p:nvCxnSpPr>
        <p:spPr>
          <a:xfrm>
            <a:off x="4572000" y="2060848"/>
            <a:ext cx="0" cy="316835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570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3635896" y="544522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ea typeface="微软雅黑" pitchFamily="34" charset="-122"/>
              </a:rPr>
              <a:t>电话机整机总装</a:t>
            </a:r>
            <a:endParaRPr lang="zh-CN" altLang="en-US" dirty="0">
              <a:ea typeface="微软雅黑" pitchFamily="34" charset="-122"/>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76872"/>
            <a:ext cx="62388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8"/>
          <p:cNvSpPr>
            <a:spLocks noChangeArrowheads="1"/>
          </p:cNvSpPr>
          <p:nvPr/>
        </p:nvSpPr>
        <p:spPr bwMode="gray">
          <a:xfrm>
            <a:off x="1331640" y="620688"/>
            <a:ext cx="67151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十一、</a:t>
            </a:r>
            <a:r>
              <a:rPr lang="en-US" altLang="zh-CN" sz="2800" b="1" dirty="0" smtClean="0">
                <a:solidFill>
                  <a:schemeClr val="tx1"/>
                </a:solidFill>
                <a:latin typeface="微软雅黑" pitchFamily="34" charset="-122"/>
                <a:ea typeface="微软雅黑" pitchFamily="34" charset="-122"/>
              </a:rPr>
              <a:t>SMT</a:t>
            </a:r>
            <a:r>
              <a:rPr lang="zh-CN" altLang="en-US" sz="2800" b="1" dirty="0" smtClean="0">
                <a:solidFill>
                  <a:schemeClr val="tx1"/>
                </a:solidFill>
                <a:latin typeface="微软雅黑" pitchFamily="34" charset="-122"/>
                <a:ea typeface="微软雅黑" pitchFamily="34" charset="-122"/>
              </a:rPr>
              <a:t>电话机整机总装、交付验收</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31337875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363375"/>
            <a:ext cx="6921920" cy="4708981"/>
          </a:xfrm>
          <a:prstGeom prst="rect">
            <a:avLst/>
          </a:prstGeom>
        </p:spPr>
        <p:txBody>
          <a:bodyPr wrap="square">
            <a:spAutoFit/>
          </a:bodyPr>
          <a:lstStyle/>
          <a:p>
            <a:r>
              <a:rPr lang="en-US" altLang="zh-CN" sz="2000" b="1" dirty="0" smtClean="0">
                <a:latin typeface="微软雅黑" pitchFamily="34" charset="-122"/>
                <a:ea typeface="微软雅黑" pitchFamily="34" charset="-122"/>
              </a:rPr>
              <a:t>2. </a:t>
            </a:r>
            <a:r>
              <a:rPr lang="zh-CN" altLang="en-US" sz="2000" dirty="0" smtClean="0">
                <a:latin typeface="微软雅黑" pitchFamily="34" charset="-122"/>
                <a:ea typeface="微软雅黑" pitchFamily="34" charset="-122"/>
              </a:rPr>
              <a:t>完成</a:t>
            </a:r>
            <a:r>
              <a:rPr lang="zh-CN" altLang="en-US" sz="2000" dirty="0">
                <a:latin typeface="微软雅黑" pitchFamily="34" charset="-122"/>
                <a:ea typeface="微软雅黑" pitchFamily="34" charset="-122"/>
              </a:rPr>
              <a:t>整机总装后，在产品主机下盖贴上四个橡皮脚，产品交付验收</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）按键手感好，数字按键无拨错号现象、功能按键都能使用。</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）振铃音量正常。</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）通话送话和受话电路正常。</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4</a:t>
            </a:r>
            <a:r>
              <a:rPr lang="zh-CN" altLang="en-US" sz="2000" dirty="0">
                <a:latin typeface="微软雅黑" pitchFamily="34" charset="-122"/>
                <a:ea typeface="微软雅黑" pitchFamily="34" charset="-122"/>
                <a:cs typeface="宋体" pitchFamily="2" charset="-122"/>
              </a:rPr>
              <a:t>）挂机时，手柄重量能按压下压舌和叉簧开关。摘机时，压舌和叉簧开关能正常弹起。</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5</a:t>
            </a:r>
            <a:r>
              <a:rPr lang="zh-CN" altLang="en-US" sz="2000" dirty="0">
                <a:latin typeface="微软雅黑" pitchFamily="34" charset="-122"/>
                <a:ea typeface="微软雅黑" pitchFamily="34" charset="-122"/>
                <a:cs typeface="宋体" pitchFamily="2" charset="-122"/>
              </a:rPr>
              <a:t>）手柄驻极体和发音器的送话和受话音量符合要求。</a:t>
            </a: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6</a:t>
            </a:r>
            <a:r>
              <a:rPr lang="zh-CN" altLang="en-US" sz="2000" dirty="0">
                <a:latin typeface="微软雅黑" pitchFamily="34" charset="-122"/>
                <a:ea typeface="微软雅黑" pitchFamily="34" charset="-122"/>
                <a:cs typeface="宋体" pitchFamily="2" charset="-122"/>
              </a:rPr>
              <a:t>）产品外观无刮痕、破损。外壳装配符合要求。</a:t>
            </a:r>
            <a:r>
              <a:rPr lang="zh-CN" altLang="en-US" sz="2000" dirty="0">
                <a:latin typeface="微软雅黑" pitchFamily="34" charset="-122"/>
                <a:ea typeface="微软雅黑" pitchFamily="34" charset="-122"/>
              </a:rPr>
              <a:t> </a:t>
            </a:r>
          </a:p>
          <a:p>
            <a:endParaRPr lang="zh-CN" altLang="en-US" sz="2000" dirty="0">
              <a:latin typeface="微软雅黑" pitchFamily="34" charset="-122"/>
              <a:ea typeface="微软雅黑" pitchFamily="34" charset="-122"/>
            </a:endParaRPr>
          </a:p>
        </p:txBody>
      </p:sp>
      <p:sp>
        <p:nvSpPr>
          <p:cNvPr id="4" name="AutoShape 8"/>
          <p:cNvSpPr>
            <a:spLocks noChangeArrowheads="1"/>
          </p:cNvSpPr>
          <p:nvPr/>
        </p:nvSpPr>
        <p:spPr bwMode="gray">
          <a:xfrm>
            <a:off x="1331640" y="620688"/>
            <a:ext cx="67151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800" b="1" dirty="0" smtClean="0">
                <a:solidFill>
                  <a:schemeClr val="tx1"/>
                </a:solidFill>
                <a:latin typeface="微软雅黑" pitchFamily="34" charset="-122"/>
                <a:ea typeface="微软雅黑" pitchFamily="34" charset="-122"/>
              </a:rPr>
              <a:t>十一、</a:t>
            </a:r>
            <a:r>
              <a:rPr lang="en-US" altLang="zh-CN" sz="2800" b="1" dirty="0" smtClean="0">
                <a:solidFill>
                  <a:schemeClr val="tx1"/>
                </a:solidFill>
                <a:latin typeface="微软雅黑" pitchFamily="34" charset="-122"/>
                <a:ea typeface="微软雅黑" pitchFamily="34" charset="-122"/>
              </a:rPr>
              <a:t>SMT</a:t>
            </a:r>
            <a:r>
              <a:rPr lang="zh-CN" altLang="en-US" sz="2800" b="1" dirty="0" smtClean="0">
                <a:solidFill>
                  <a:schemeClr val="tx1"/>
                </a:solidFill>
                <a:latin typeface="微软雅黑" pitchFamily="34" charset="-122"/>
                <a:ea typeface="微软雅黑" pitchFamily="34" charset="-122"/>
              </a:rPr>
              <a:t>电话机整机总装、交付验收</a:t>
            </a:r>
            <a:endParaRPr lang="en-US" altLang="zh-CN" sz="2800" b="1" dirty="0">
              <a:latin typeface="微软雅黑" pitchFamily="34" charset="-122"/>
              <a:ea typeface="微软雅黑" pitchFamily="34" charset="-122"/>
            </a:endParaRPr>
          </a:p>
        </p:txBody>
      </p:sp>
    </p:spTree>
    <p:extLst>
      <p:ext uri="{BB962C8B-B14F-4D97-AF65-F5344CB8AC3E}">
        <p14:creationId xmlns:p14="http://schemas.microsoft.com/office/powerpoint/2010/main" val="1486948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23528" y="1268760"/>
            <a:ext cx="8229600" cy="4525963"/>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zh-CN" dirty="0">
              <a:latin typeface="Times New Roman" pitchFamily="18" charset="0"/>
              <a:ea typeface="微软雅黑" pitchFamily="34" charset="-122"/>
            </a:endParaRPr>
          </a:p>
        </p:txBody>
      </p:sp>
      <p:sp>
        <p:nvSpPr>
          <p:cNvPr id="7" name="Rectangle 14"/>
          <p:cNvSpPr>
            <a:spLocks noChangeArrowheads="1"/>
          </p:cNvSpPr>
          <p:nvPr/>
        </p:nvSpPr>
        <p:spPr bwMode="auto">
          <a:xfrm>
            <a:off x="1023095" y="1412776"/>
            <a:ext cx="6830466" cy="286232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indent="266700">
              <a:lnSpc>
                <a:spcPct val="150000"/>
              </a:lnSpc>
              <a:defRPr/>
            </a:pPr>
            <a:r>
              <a:rPr lang="en-US" altLang="zh-CN" sz="2400" b="1" dirty="0" smtClean="0">
                <a:ea typeface="微软雅黑" pitchFamily="34" charset="-122"/>
              </a:rPr>
              <a:t>1.  </a:t>
            </a:r>
            <a:r>
              <a:rPr lang="zh-CN" altLang="en-US" sz="2400" b="1" dirty="0" smtClean="0">
                <a:ea typeface="微软雅黑" pitchFamily="34" charset="-122"/>
              </a:rPr>
              <a:t>上交</a:t>
            </a:r>
            <a:r>
              <a:rPr lang="zh-CN" altLang="en-US" sz="2400" b="1" dirty="0">
                <a:ea typeface="微软雅黑" pitchFamily="34" charset="-122"/>
              </a:rPr>
              <a:t>学生工作页；</a:t>
            </a:r>
          </a:p>
          <a:p>
            <a:pPr indent="266700">
              <a:lnSpc>
                <a:spcPct val="150000"/>
              </a:lnSpc>
              <a:defRPr/>
            </a:pPr>
            <a:r>
              <a:rPr lang="en-US" altLang="zh-CN" sz="2400" b="1" dirty="0" smtClean="0">
                <a:ea typeface="微软雅黑" pitchFamily="34" charset="-122"/>
              </a:rPr>
              <a:t>2.  </a:t>
            </a:r>
            <a:r>
              <a:rPr lang="zh-CN" altLang="en-US" sz="2400" b="1" dirty="0" smtClean="0">
                <a:ea typeface="微软雅黑" pitchFamily="34" charset="-122"/>
              </a:rPr>
              <a:t>各组成员自评。</a:t>
            </a:r>
            <a:endParaRPr lang="en-US" altLang="zh-CN" sz="2400" b="1" dirty="0" smtClean="0">
              <a:ea typeface="微软雅黑" pitchFamily="34" charset="-122"/>
            </a:endParaRPr>
          </a:p>
          <a:p>
            <a:pPr indent="266700">
              <a:lnSpc>
                <a:spcPct val="150000"/>
              </a:lnSpc>
              <a:defRPr/>
            </a:pPr>
            <a:r>
              <a:rPr lang="en-US" altLang="zh-CN" sz="2400" b="1" dirty="0" smtClean="0">
                <a:ea typeface="微软雅黑" pitchFamily="34" charset="-122"/>
              </a:rPr>
              <a:t>3.   </a:t>
            </a:r>
            <a:r>
              <a:rPr lang="zh-CN" altLang="en-US" sz="2400" b="1" dirty="0" smtClean="0">
                <a:ea typeface="微软雅黑" pitchFamily="34" charset="-122"/>
              </a:rPr>
              <a:t>由组长进行汇报，全班同学边听边提问题，</a:t>
            </a:r>
            <a:endParaRPr lang="en-US" altLang="zh-CN" sz="2400" b="1" dirty="0" smtClean="0">
              <a:ea typeface="微软雅黑" pitchFamily="34" charset="-122"/>
            </a:endParaRPr>
          </a:p>
          <a:p>
            <a:pPr indent="266700">
              <a:lnSpc>
                <a:spcPct val="150000"/>
              </a:lnSpc>
              <a:defRPr/>
            </a:pPr>
            <a:r>
              <a:rPr lang="zh-CN" altLang="en-US" sz="2400" b="1" dirty="0" smtClean="0">
                <a:ea typeface="微软雅黑" pitchFamily="34" charset="-122"/>
              </a:rPr>
              <a:t>小组</a:t>
            </a:r>
            <a:r>
              <a:rPr lang="zh-CN" altLang="en-US" sz="2400" b="1" dirty="0">
                <a:ea typeface="微软雅黑" pitchFamily="34" charset="-122"/>
              </a:rPr>
              <a:t>互</a:t>
            </a:r>
            <a:r>
              <a:rPr lang="zh-CN" altLang="en-US" sz="2400" b="1" dirty="0" smtClean="0">
                <a:ea typeface="微软雅黑" pitchFamily="34" charset="-122"/>
              </a:rPr>
              <a:t>评；</a:t>
            </a:r>
            <a:endParaRPr lang="zh-CN" altLang="en-US" sz="2400" b="1" dirty="0">
              <a:ea typeface="微软雅黑" pitchFamily="34" charset="-122"/>
            </a:endParaRPr>
          </a:p>
          <a:p>
            <a:pPr indent="266700">
              <a:lnSpc>
                <a:spcPct val="150000"/>
              </a:lnSpc>
              <a:defRPr/>
            </a:pPr>
            <a:r>
              <a:rPr lang="en-US" altLang="zh-CN" sz="2400" b="1" dirty="0" smtClean="0">
                <a:ea typeface="微软雅黑" pitchFamily="34" charset="-122"/>
              </a:rPr>
              <a:t>4.  </a:t>
            </a:r>
            <a:r>
              <a:rPr lang="zh-CN" altLang="en-US" sz="2400" b="1" dirty="0" smtClean="0">
                <a:ea typeface="微软雅黑" pitchFamily="34" charset="-122"/>
              </a:rPr>
              <a:t>教师评价，最终评选出优秀的小组进行奖励。</a:t>
            </a:r>
            <a:endParaRPr lang="zh-CN" altLang="en-US" sz="2400" b="1" dirty="0">
              <a:ea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项目评价</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10533199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827584" y="1268760"/>
            <a:ext cx="7776864" cy="4525963"/>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zh-CN" dirty="0">
              <a:latin typeface="Times New Roman" pitchFamily="18" charset="0"/>
              <a:ea typeface="微软雅黑" pitchFamily="34" charset="-122"/>
            </a:endParaRPr>
          </a:p>
        </p:txBody>
      </p:sp>
      <p:sp>
        <p:nvSpPr>
          <p:cNvPr id="5" name="Rectangle 1"/>
          <p:cNvSpPr>
            <a:spLocks noChangeArrowheads="1"/>
          </p:cNvSpPr>
          <p:nvPr/>
        </p:nvSpPr>
        <p:spPr bwMode="auto">
          <a:xfrm>
            <a:off x="755576" y="1484784"/>
            <a:ext cx="7488832"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Bef>
                <a:spcPts val="600"/>
              </a:spcBef>
            </a:pPr>
            <a:r>
              <a:rPr lang="en-US" altLang="zh-CN" sz="2000" dirty="0" smtClean="0">
                <a:latin typeface="微软雅黑" pitchFamily="34" charset="-122"/>
                <a:ea typeface="微软雅黑" pitchFamily="34" charset="-122"/>
                <a:cs typeface="宋体" charset="-122"/>
              </a:rPr>
              <a:t>    </a:t>
            </a:r>
            <a:r>
              <a:rPr lang="zh-CN" sz="2000" dirty="0" smtClean="0">
                <a:latin typeface="微软雅黑" pitchFamily="34" charset="-122"/>
                <a:ea typeface="微软雅黑" pitchFamily="34" charset="-122"/>
                <a:cs typeface="宋体" charset="-122"/>
              </a:rPr>
              <a:t>本项目</a:t>
            </a:r>
            <a:r>
              <a:rPr lang="zh-CN" altLang="en-US" sz="2000" dirty="0" smtClean="0">
                <a:latin typeface="微软雅黑" pitchFamily="34" charset="-122"/>
                <a:ea typeface="微软雅黑" pitchFamily="34" charset="-122"/>
                <a:cs typeface="宋体" charset="-122"/>
              </a:rPr>
              <a:t>以装配</a:t>
            </a:r>
            <a:r>
              <a:rPr lang="en-US" altLang="zh-CN" sz="2000" dirty="0" smtClean="0">
                <a:latin typeface="微软雅黑" pitchFamily="34" charset="-122"/>
                <a:ea typeface="微软雅黑" pitchFamily="34" charset="-122"/>
                <a:cs typeface="宋体" charset="-122"/>
              </a:rPr>
              <a:t>SMT</a:t>
            </a:r>
            <a:r>
              <a:rPr lang="zh-CN" altLang="en-US" sz="2000" dirty="0" smtClean="0">
                <a:latin typeface="微软雅黑" pitchFamily="34" charset="-122"/>
                <a:ea typeface="微软雅黑" pitchFamily="34" charset="-122"/>
                <a:cs typeface="宋体" charset="-122"/>
              </a:rPr>
              <a:t>电话机任务为引领，介绍了电子产品电路板的结构设计和整机装配要求，重点介绍了产品的焊接质量要求和整机调试方法，训练学生装配与调试电话机的技能。在该项目实施过程中总结的产品装配制作经验包括以下几点：</a:t>
            </a:r>
            <a:endParaRPr lang="en-US" altLang="zh-CN" sz="2000" dirty="0" smtClean="0">
              <a:latin typeface="微软雅黑" pitchFamily="34" charset="-122"/>
              <a:ea typeface="微软雅黑" pitchFamily="34" charset="-122"/>
              <a:cs typeface="宋体" charset="-122"/>
            </a:endParaRPr>
          </a:p>
          <a:p>
            <a:pPr marL="342900" indent="-342900" eaLnBrk="0" hangingPunct="0">
              <a:spcBef>
                <a:spcPts val="600"/>
              </a:spcBef>
              <a:buFont typeface="Wingdings" pitchFamily="2" charset="2"/>
              <a:buChar char="u"/>
              <a:defRPr/>
            </a:pPr>
            <a:r>
              <a:rPr lang="en-US" altLang="zh-CN" sz="2000" dirty="0" smtClean="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掌握</a:t>
            </a:r>
            <a:r>
              <a:rPr lang="zh-CN" altLang="en-US" sz="2000" dirty="0" smtClean="0">
                <a:latin typeface="微软雅黑" pitchFamily="34" charset="-122"/>
                <a:ea typeface="微软雅黑" pitchFamily="34" charset="-122"/>
                <a:cs typeface="宋体" pitchFamily="2" charset="-122"/>
              </a:rPr>
              <a:t>贴</a:t>
            </a:r>
            <a:r>
              <a:rPr lang="zh-CN" altLang="en-US" sz="2000" dirty="0">
                <a:latin typeface="微软雅黑" pitchFamily="34" charset="-122"/>
                <a:ea typeface="微软雅黑" pitchFamily="34" charset="-122"/>
                <a:cs typeface="宋体" pitchFamily="2" charset="-122"/>
              </a:rPr>
              <a:t>片元器件和通孔元器件焊接的</a:t>
            </a:r>
            <a:r>
              <a:rPr lang="zh-CN" altLang="en-US" sz="2000" dirty="0" smtClean="0">
                <a:latin typeface="微软雅黑" pitchFamily="34" charset="-122"/>
                <a:ea typeface="微软雅黑" pitchFamily="34" charset="-122"/>
                <a:cs typeface="宋体" pitchFamily="2" charset="-122"/>
              </a:rPr>
              <a:t>技巧。</a:t>
            </a:r>
            <a:endParaRPr lang="en-US" altLang="zh-CN" sz="2000" dirty="0" smtClean="0">
              <a:latin typeface="微软雅黑" pitchFamily="34" charset="-122"/>
              <a:ea typeface="微软雅黑" pitchFamily="34" charset="-122"/>
              <a:cs typeface="宋体" pitchFamily="2" charset="-122"/>
            </a:endParaRPr>
          </a:p>
          <a:p>
            <a:pPr marL="342900" indent="-342900" eaLnBrk="0" hangingPunct="0">
              <a:spcBef>
                <a:spcPts val="600"/>
              </a:spcBef>
              <a:buFont typeface="Wingdings" pitchFamily="2" charset="2"/>
              <a:buChar char="u"/>
              <a:defRPr/>
            </a:pPr>
            <a:r>
              <a:rPr lang="en-US" altLang="zh-CN" sz="2000" dirty="0" smtClean="0">
                <a:latin typeface="微软雅黑" pitchFamily="34" charset="-122"/>
                <a:ea typeface="微软雅黑" pitchFamily="34" charset="-122"/>
                <a:cs typeface="宋体" pitchFamily="2" charset="-122"/>
              </a:rPr>
              <a:t>2.</a:t>
            </a:r>
            <a:r>
              <a:rPr lang="zh-CN" altLang="en-US" sz="2000" dirty="0" smtClean="0">
                <a:latin typeface="微软雅黑" pitchFamily="34" charset="-122"/>
                <a:ea typeface="微软雅黑" pitchFamily="34" charset="-122"/>
                <a:cs typeface="宋体" pitchFamily="2" charset="-122"/>
              </a:rPr>
              <a:t>通过</a:t>
            </a:r>
            <a:r>
              <a:rPr lang="zh-CN" altLang="en-US" sz="2000" dirty="0">
                <a:latin typeface="微软雅黑" pitchFamily="34" charset="-122"/>
                <a:ea typeface="微软雅黑" pitchFamily="34" charset="-122"/>
                <a:cs typeface="宋体" pitchFamily="2" charset="-122"/>
              </a:rPr>
              <a:t>电路原理结构图和产品材料清单，按图施工。识别印制电路板上不同元器件的封装形式，正确摆放元器件进行装焊。</a:t>
            </a:r>
            <a:endParaRPr lang="zh-CN" altLang="en-US" sz="2000" dirty="0">
              <a:latin typeface="微软雅黑" pitchFamily="34" charset="-122"/>
              <a:ea typeface="微软雅黑" pitchFamily="34" charset="-122"/>
            </a:endParaRPr>
          </a:p>
          <a:p>
            <a:pPr marL="342900" indent="-342900" eaLnBrk="0" hangingPunct="0">
              <a:spcBef>
                <a:spcPts val="600"/>
              </a:spcBef>
              <a:buFont typeface="Wingdings" pitchFamily="2" charset="2"/>
              <a:buChar char="u"/>
              <a:defRPr/>
            </a:pPr>
            <a:r>
              <a:rPr lang="en-US" altLang="zh-CN" sz="2000" dirty="0" smtClean="0">
                <a:latin typeface="微软雅黑" pitchFamily="34" charset="-122"/>
                <a:ea typeface="微软雅黑" pitchFamily="34" charset="-122"/>
                <a:cs typeface="宋体" pitchFamily="2" charset="-122"/>
              </a:rPr>
              <a:t>3.</a:t>
            </a:r>
            <a:r>
              <a:rPr lang="zh-CN" altLang="en-US" sz="2000" dirty="0" smtClean="0">
                <a:latin typeface="微软雅黑" pitchFamily="34" charset="-122"/>
                <a:ea typeface="微软雅黑" pitchFamily="34" charset="-122"/>
                <a:cs typeface="宋体" pitchFamily="2" charset="-122"/>
              </a:rPr>
              <a:t>产品</a:t>
            </a:r>
            <a:r>
              <a:rPr lang="zh-CN" altLang="en-US" sz="2000" dirty="0">
                <a:latin typeface="微软雅黑" pitchFamily="34" charset="-122"/>
                <a:ea typeface="微软雅黑" pitchFamily="34" charset="-122"/>
                <a:cs typeface="宋体" pitchFamily="2" charset="-122"/>
              </a:rPr>
              <a:t>设计元器件的型号选用是关键。该项目中电话机选用元器件易于识别和质量检验，适合产品质量要求标准。</a:t>
            </a:r>
            <a:endParaRPr lang="zh-CN" altLang="en-US" sz="2000" dirty="0">
              <a:latin typeface="微软雅黑" pitchFamily="34" charset="-122"/>
              <a:ea typeface="微软雅黑" pitchFamily="34" charset="-122"/>
            </a:endParaRPr>
          </a:p>
          <a:p>
            <a:pPr marL="342900" indent="-342900" eaLnBrk="0" hangingPunct="0">
              <a:spcBef>
                <a:spcPts val="600"/>
              </a:spcBef>
              <a:buFont typeface="Wingdings" pitchFamily="2" charset="2"/>
              <a:buChar char="u"/>
              <a:defRPr/>
            </a:pPr>
            <a:r>
              <a:rPr lang="en-US" altLang="zh-CN" sz="2000" dirty="0" smtClean="0">
                <a:latin typeface="微软雅黑" pitchFamily="34" charset="-122"/>
                <a:ea typeface="微软雅黑" pitchFamily="34" charset="-122"/>
                <a:cs typeface="宋体" pitchFamily="2" charset="-122"/>
              </a:rPr>
              <a:t>4.</a:t>
            </a:r>
            <a:r>
              <a:rPr lang="zh-CN" altLang="en-US" sz="2000" dirty="0" smtClean="0">
                <a:latin typeface="微软雅黑" pitchFamily="34" charset="-122"/>
                <a:ea typeface="微软雅黑" pitchFamily="34" charset="-122"/>
                <a:cs typeface="宋体" pitchFamily="2" charset="-122"/>
              </a:rPr>
              <a:t>产品</a:t>
            </a:r>
            <a:r>
              <a:rPr lang="zh-CN" altLang="en-US" sz="2000" dirty="0">
                <a:latin typeface="微软雅黑" pitchFamily="34" charset="-122"/>
                <a:ea typeface="微软雅黑" pitchFamily="34" charset="-122"/>
                <a:cs typeface="宋体" pitchFamily="2" charset="-122"/>
              </a:rPr>
              <a:t>装配中机械组装可以决定产品质量的稳定性</a:t>
            </a:r>
            <a:r>
              <a:rPr lang="zh-CN" altLang="en-US" sz="2000" dirty="0" smtClean="0">
                <a:latin typeface="微软雅黑" pitchFamily="34" charset="-122"/>
                <a:ea typeface="微软雅黑" pitchFamily="34" charset="-122"/>
                <a:cs typeface="宋体" pitchFamily="2" charset="-122"/>
              </a:rPr>
              <a:t>。</a:t>
            </a:r>
            <a:endParaRPr lang="en-US" altLang="zh-CN" sz="2000" dirty="0" smtClean="0">
              <a:latin typeface="微软雅黑" pitchFamily="34" charset="-122"/>
              <a:ea typeface="微软雅黑" pitchFamily="34" charset="-122"/>
              <a:cs typeface="宋体" pitchFamily="2" charset="-122"/>
            </a:endParaRPr>
          </a:p>
          <a:p>
            <a:pPr marL="342900" indent="-342900" eaLnBrk="0" hangingPunct="0">
              <a:spcBef>
                <a:spcPts val="600"/>
              </a:spcBef>
              <a:buFont typeface="Wingdings" pitchFamily="2" charset="2"/>
              <a:buChar char="u"/>
              <a:defRPr/>
            </a:pPr>
            <a:r>
              <a:rPr lang="en-US" altLang="zh-CN" sz="2000" dirty="0" smtClean="0">
                <a:latin typeface="微软雅黑" pitchFamily="34" charset="-122"/>
                <a:ea typeface="微软雅黑" pitchFamily="34" charset="-122"/>
                <a:cs typeface="宋体" pitchFamily="2" charset="-122"/>
              </a:rPr>
              <a:t>5.</a:t>
            </a:r>
            <a:r>
              <a:rPr lang="zh-CN" altLang="en-US" sz="2000" dirty="0" smtClean="0">
                <a:latin typeface="微软雅黑" pitchFamily="34" charset="-122"/>
                <a:ea typeface="微软雅黑" pitchFamily="34" charset="-122"/>
                <a:cs typeface="宋体" pitchFamily="2" charset="-122"/>
              </a:rPr>
              <a:t>产品</a:t>
            </a:r>
            <a:r>
              <a:rPr lang="zh-CN" altLang="en-US" sz="2000" dirty="0">
                <a:latin typeface="微软雅黑" pitchFamily="34" charset="-122"/>
                <a:ea typeface="微软雅黑" pitchFamily="34" charset="-122"/>
                <a:cs typeface="宋体" pitchFamily="2" charset="-122"/>
              </a:rPr>
              <a:t>装焊实施中注意防静电措施</a:t>
            </a:r>
            <a:r>
              <a:rPr lang="zh-CN" altLang="en-US" sz="2000" dirty="0" smtClean="0">
                <a:latin typeface="微软雅黑" pitchFamily="34" charset="-122"/>
                <a:ea typeface="微软雅黑" pitchFamily="34" charset="-122"/>
                <a:cs typeface="宋体" pitchFamily="2" charset="-122"/>
              </a:rPr>
              <a:t>。</a:t>
            </a:r>
            <a:endParaRPr lang="zh-CN" altLang="en-US" sz="2000" dirty="0">
              <a:latin typeface="微软雅黑" pitchFamily="34" charset="-122"/>
              <a:ea typeface="微软雅黑" pitchFamily="34" charset="-122"/>
              <a:cs typeface="宋体" pitchFamily="2" charset="-122"/>
            </a:endParaRPr>
          </a:p>
        </p:txBody>
      </p:sp>
      <p:sp>
        <p:nvSpPr>
          <p:cNvPr id="7"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项目总结</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34112230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924944"/>
            <a:ext cx="8884072" cy="815975"/>
          </a:xfrm>
          <a:prstGeom prst="rect">
            <a:avLst/>
          </a:prstGeom>
          <a:noFill/>
          <a:ln w="9525">
            <a:noFill/>
            <a:miter lim="800000"/>
            <a:headEnd/>
            <a:tailEnd/>
          </a:ln>
          <a:effectLst>
            <a:outerShdw blurRad="76200" dist="12700" dir="2700000" sy="-23000" kx="-800400" algn="bl" rotWithShape="0">
              <a:prstClr val="black">
                <a:alpha val="20000"/>
              </a:prstClr>
            </a:outerShdw>
            <a:reflection stA="50000" endA="300" endPos="55000" dir="5400000" sy="-100000" algn="bl" rotWithShape="0"/>
          </a:effectLst>
        </p:spPr>
        <p:txBody>
          <a:bodyPr anchor="ctr"/>
          <a:lstStyle/>
          <a:p>
            <a:pPr algn="ctr" fontAlgn="auto">
              <a:lnSpc>
                <a:spcPct val="75000"/>
              </a:lnSpc>
              <a:spcBef>
                <a:spcPts val="0"/>
              </a:spcBef>
              <a:spcAft>
                <a:spcPts val="0"/>
              </a:spcAft>
            </a:pPr>
            <a:r>
              <a:rPr lang="en-US" altLang="ko-KR" sz="7200" kern="0" dirty="0" smtClean="0">
                <a:solidFill>
                  <a:sysClr val="windowText" lastClr="000000"/>
                </a:solidFill>
                <a:latin typeface="Aharoni" pitchFamily="2" charset="-79"/>
                <a:ea typeface="Gulim" pitchFamily="34" charset="-127"/>
                <a:cs typeface="Aharoni" pitchFamily="2" charset="-79"/>
              </a:rPr>
              <a:t>THANK </a:t>
            </a:r>
            <a:r>
              <a:rPr lang="en-US" altLang="ko-KR" sz="7200" kern="0" dirty="0">
                <a:solidFill>
                  <a:srgbClr val="FF6600"/>
                </a:solidFill>
                <a:latin typeface="Aharoni" pitchFamily="2" charset="-79"/>
                <a:ea typeface="Gulim" pitchFamily="34" charset="-127"/>
                <a:cs typeface="Aharoni" pitchFamily="2" charset="-79"/>
              </a:rPr>
              <a:t>YOU</a:t>
            </a:r>
          </a:p>
        </p:txBody>
      </p:sp>
      <p:cxnSp>
        <p:nvCxnSpPr>
          <p:cNvPr id="4" name="直接连接符 3"/>
          <p:cNvCxnSpPr/>
          <p:nvPr/>
        </p:nvCxnSpPr>
        <p:spPr>
          <a:xfrm>
            <a:off x="1691680" y="2564904"/>
            <a:ext cx="54726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55676"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63688"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41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556792"/>
            <a:ext cx="2376264" cy="576064"/>
          </a:xfrm>
        </p:spPr>
        <p:txBody>
          <a:bodyPr/>
          <a:lstStyle/>
          <a:p>
            <a:r>
              <a:rPr lang="zh-CN" altLang="en-US" sz="2400" b="1" dirty="0" smtClean="0">
                <a:latin typeface="微软雅黑" pitchFamily="34" charset="-122"/>
                <a:ea typeface="微软雅黑" pitchFamily="34" charset="-122"/>
              </a:rPr>
              <a:t>主要内容：</a:t>
            </a:r>
            <a:endParaRPr lang="zh-CN" altLang="en-US" sz="2400" b="1" dirty="0">
              <a:latin typeface="微软雅黑" pitchFamily="34" charset="-122"/>
              <a:ea typeface="微软雅黑" pitchFamily="34" charset="-122"/>
            </a:endParaRPr>
          </a:p>
        </p:txBody>
      </p:sp>
      <p:sp>
        <p:nvSpPr>
          <p:cNvPr id="3" name="内容占位符 2"/>
          <p:cNvSpPr>
            <a:spLocks noGrp="1"/>
          </p:cNvSpPr>
          <p:nvPr>
            <p:ph idx="1"/>
          </p:nvPr>
        </p:nvSpPr>
        <p:spPr>
          <a:xfrm>
            <a:off x="1810544" y="2060848"/>
            <a:ext cx="7355160" cy="3222029"/>
          </a:xfrm>
        </p:spPr>
        <p:txBody>
          <a:bodyPr/>
          <a:lstStyle/>
          <a:p>
            <a:pPr>
              <a:buClr>
                <a:schemeClr val="tx1">
                  <a:lumMod val="85000"/>
                  <a:lumOff val="15000"/>
                </a:schemeClr>
              </a:buClr>
            </a:pPr>
            <a:r>
              <a:rPr lang="en-US" altLang="zh-CN" sz="2400" dirty="0" smtClean="0">
                <a:latin typeface="微软雅黑" pitchFamily="34" charset="-122"/>
              </a:rPr>
              <a:t>SMT</a:t>
            </a:r>
            <a:r>
              <a:rPr lang="zh-CN" altLang="en-US" sz="2400" dirty="0" smtClean="0">
                <a:latin typeface="微软雅黑" pitchFamily="34" charset="-122"/>
              </a:rPr>
              <a:t>印刷电路板和元器件焊点识别</a:t>
            </a:r>
            <a:endParaRPr lang="en-US" altLang="zh-CN" sz="2400" dirty="0" smtClean="0">
              <a:latin typeface="微软雅黑" pitchFamily="34" charset="-122"/>
            </a:endParaRPr>
          </a:p>
          <a:p>
            <a:pPr>
              <a:buClr>
                <a:schemeClr val="tx1">
                  <a:lumMod val="85000"/>
                  <a:lumOff val="15000"/>
                </a:schemeClr>
              </a:buClr>
            </a:pPr>
            <a:r>
              <a:rPr lang="zh-CN" altLang="en-US" sz="2400" dirty="0" smtClean="0">
                <a:latin typeface="微软雅黑" pitchFamily="34" charset="-122"/>
              </a:rPr>
              <a:t>电子产品常用机电元器件及材料</a:t>
            </a:r>
            <a:endParaRPr lang="en-US" altLang="zh-CN" sz="2400" dirty="0" smtClean="0">
              <a:latin typeface="微软雅黑" pitchFamily="34" charset="-122"/>
            </a:endParaRPr>
          </a:p>
          <a:p>
            <a:pPr>
              <a:buClr>
                <a:schemeClr val="tx1">
                  <a:lumMod val="85000"/>
                  <a:lumOff val="15000"/>
                </a:schemeClr>
              </a:buClr>
            </a:pPr>
            <a:r>
              <a:rPr lang="zh-CN" altLang="en-US" sz="2400" dirty="0" smtClean="0">
                <a:latin typeface="微软雅黑" pitchFamily="34" charset="-122"/>
              </a:rPr>
              <a:t>导线焊接方法</a:t>
            </a:r>
            <a:endParaRPr lang="en-US" altLang="zh-CN" sz="2400" dirty="0" smtClean="0">
              <a:latin typeface="微软雅黑" pitchFamily="34" charset="-122"/>
            </a:endParaRPr>
          </a:p>
          <a:p>
            <a:pPr>
              <a:buClr>
                <a:schemeClr val="tx1">
                  <a:lumMod val="85000"/>
                  <a:lumOff val="15000"/>
                </a:schemeClr>
              </a:buClr>
            </a:pPr>
            <a:r>
              <a:rPr lang="zh-CN" altLang="en-US" sz="2400" dirty="0" smtClean="0">
                <a:latin typeface="微软雅黑" pitchFamily="34" charset="-122"/>
              </a:rPr>
              <a:t>胶接安装工艺</a:t>
            </a:r>
            <a:endParaRPr lang="en-US" altLang="zh-CN" sz="2400" dirty="0" smtClean="0">
              <a:latin typeface="微软雅黑" pitchFamily="34" charset="-122"/>
            </a:endParaRPr>
          </a:p>
          <a:p>
            <a:pPr>
              <a:buClr>
                <a:schemeClr val="tx1">
                  <a:lumMod val="85000"/>
                  <a:lumOff val="15000"/>
                </a:schemeClr>
              </a:buClr>
            </a:pPr>
            <a:r>
              <a:rPr lang="zh-CN" altLang="en-US" sz="2400" dirty="0" smtClean="0">
                <a:latin typeface="微软雅黑" pitchFamily="34" charset="-122"/>
              </a:rPr>
              <a:t>螺纹安装工艺</a:t>
            </a:r>
            <a:endParaRPr lang="en-US" altLang="zh-CN" sz="2400" dirty="0" smtClean="0">
              <a:latin typeface="微软雅黑" pitchFamily="34" charset="-122"/>
            </a:endParaRPr>
          </a:p>
          <a:p>
            <a:pPr>
              <a:buClr>
                <a:schemeClr val="tx1">
                  <a:lumMod val="85000"/>
                  <a:lumOff val="15000"/>
                </a:schemeClr>
              </a:buClr>
            </a:pPr>
            <a:r>
              <a:rPr lang="en-US" altLang="zh-CN" sz="2400" dirty="0" smtClean="0">
                <a:latin typeface="微软雅黑" pitchFamily="34" charset="-122"/>
              </a:rPr>
              <a:t>SMT</a:t>
            </a:r>
            <a:r>
              <a:rPr lang="zh-CN" altLang="en-US" sz="2400" dirty="0" smtClean="0">
                <a:latin typeface="微软雅黑" pitchFamily="34" charset="-122"/>
              </a:rPr>
              <a:t>电话机的分析</a:t>
            </a:r>
            <a:endParaRPr lang="en-US" altLang="zh-CN" sz="2400" dirty="0">
              <a:latin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a:solidFill>
                  <a:srgbClr val="FFC000"/>
                </a:solidFill>
                <a:latin typeface="微软雅黑" pitchFamily="34" charset="-122"/>
                <a:ea typeface="微软雅黑" pitchFamily="34" charset="-122"/>
              </a:rPr>
              <a:t>知识链接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123728" y="620688"/>
            <a:ext cx="57422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zh-CN" altLang="en-US" sz="2400" b="1" dirty="0" smtClean="0">
                <a:solidFill>
                  <a:schemeClr val="tx1"/>
                </a:solidFill>
                <a:latin typeface="微软雅黑" pitchFamily="34" charset="-122"/>
                <a:ea typeface="微软雅黑" pitchFamily="34" charset="-122"/>
              </a:rPr>
              <a:t>一、</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印刷电路板和元器件焊点识别</a:t>
            </a:r>
            <a:endParaRPr lang="en-US" altLang="zh-CN" sz="2400" b="1" dirty="0">
              <a:latin typeface="微软雅黑" pitchFamily="34" charset="-122"/>
              <a:ea typeface="微软雅黑" pitchFamily="34" charset="-122"/>
            </a:endParaRPr>
          </a:p>
        </p:txBody>
      </p:sp>
      <p:sp>
        <p:nvSpPr>
          <p:cNvPr id="5" name="Rectangle 2"/>
          <p:cNvSpPr>
            <a:spLocks noChangeArrowheads="1"/>
          </p:cNvSpPr>
          <p:nvPr/>
        </p:nvSpPr>
        <p:spPr bwMode="auto">
          <a:xfrm>
            <a:off x="539552" y="1484784"/>
            <a:ext cx="345638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SMT</a:t>
            </a:r>
            <a:r>
              <a:rPr lang="zh-CN" altLang="en-US" sz="2400" b="1" dirty="0" smtClean="0">
                <a:solidFill>
                  <a:schemeClr val="tx1"/>
                </a:solidFill>
                <a:latin typeface="微软雅黑" pitchFamily="34" charset="-122"/>
                <a:ea typeface="微软雅黑" pitchFamily="34" charset="-122"/>
              </a:rPr>
              <a:t>印刷电路板</a:t>
            </a:r>
            <a:endParaRPr lang="zh-CN" altLang="en-US" sz="2400" b="1" dirty="0">
              <a:solidFill>
                <a:schemeClr val="tx1"/>
              </a:solidFill>
              <a:latin typeface="微软雅黑" pitchFamily="34" charset="-122"/>
              <a:ea typeface="微软雅黑" pitchFamily="34" charset="-122"/>
            </a:endParaRPr>
          </a:p>
        </p:txBody>
      </p:sp>
      <p:sp>
        <p:nvSpPr>
          <p:cNvPr id="6" name="矩形 5"/>
          <p:cNvSpPr/>
          <p:nvPr/>
        </p:nvSpPr>
        <p:spPr>
          <a:xfrm>
            <a:off x="539552" y="2060848"/>
            <a:ext cx="7705725" cy="3416320"/>
          </a:xfrm>
          <a:prstGeom prst="rect">
            <a:avLst/>
          </a:prstGeom>
        </p:spPr>
        <p:txBody>
          <a:bodyPr>
            <a:spAutoFit/>
          </a:bodyPr>
          <a:lstStyle/>
          <a:p>
            <a:pPr>
              <a:lnSpc>
                <a:spcPct val="150000"/>
              </a:lnSpc>
              <a:defRPr/>
            </a:pPr>
            <a:r>
              <a:rPr lang="en-US" altLang="zh-CN" sz="2400" dirty="0" smtClean="0">
                <a:latin typeface="微软雅黑" pitchFamily="34" charset="-122"/>
                <a:ea typeface="微软雅黑" pitchFamily="34" charset="-122"/>
                <a:cs typeface="宋体" pitchFamily="2" charset="-122"/>
              </a:rPr>
              <a:t>PCB</a:t>
            </a:r>
            <a:r>
              <a:rPr lang="zh-CN" altLang="en-US" sz="2400" dirty="0" smtClean="0">
                <a:latin typeface="微软雅黑" pitchFamily="34" charset="-122"/>
                <a:ea typeface="微软雅黑" pitchFamily="34" charset="-122"/>
                <a:cs typeface="宋体" pitchFamily="2" charset="-122"/>
              </a:rPr>
              <a:t>板的组装类型分为：</a:t>
            </a:r>
            <a:endParaRPr lang="en-US" altLang="zh-CN" sz="2400" dirty="0" smtClean="0">
              <a:latin typeface="微软雅黑" pitchFamily="34" charset="-122"/>
              <a:ea typeface="微软雅黑" pitchFamily="34" charset="-122"/>
            </a:endParaRPr>
          </a:p>
          <a:p>
            <a:pPr>
              <a:lnSpc>
                <a:spcPct val="150000"/>
              </a:lnSpc>
              <a:defRPr/>
            </a:pP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）全表面组装</a:t>
            </a:r>
            <a:endParaRPr lang="en-US" altLang="zh-CN" sz="2400" dirty="0">
              <a:latin typeface="微软雅黑" pitchFamily="34" charset="-122"/>
              <a:ea typeface="微软雅黑" pitchFamily="34" charset="-122"/>
            </a:endParaRPr>
          </a:p>
          <a:p>
            <a:pPr>
              <a:lnSpc>
                <a:spcPct val="150000"/>
              </a:lnSpc>
              <a:defRPr/>
            </a:pP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）单面混合组装</a:t>
            </a:r>
            <a:endParaRPr lang="en-US" altLang="zh-CN" sz="2400" dirty="0">
              <a:latin typeface="微软雅黑" pitchFamily="34" charset="-122"/>
              <a:ea typeface="微软雅黑" pitchFamily="34" charset="-122"/>
            </a:endParaRPr>
          </a:p>
          <a:p>
            <a:pPr>
              <a:lnSpc>
                <a:spcPct val="150000"/>
              </a:lnSpc>
              <a:defRPr/>
            </a:pP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）双面混合组装</a:t>
            </a:r>
            <a:endParaRPr lang="en-US" altLang="zh-CN" sz="2400" dirty="0">
              <a:latin typeface="微软雅黑" pitchFamily="34" charset="-122"/>
              <a:ea typeface="微软雅黑" pitchFamily="34" charset="-122"/>
            </a:endParaRPr>
          </a:p>
          <a:p>
            <a:pPr>
              <a:lnSpc>
                <a:spcPct val="150000"/>
              </a:lnSpc>
              <a:defRPr/>
            </a:pPr>
            <a:r>
              <a:rPr lang="zh-CN" altLang="en-US" sz="2400" dirty="0" smtClean="0">
                <a:latin typeface="微软雅黑" pitchFamily="34" charset="-122"/>
                <a:ea typeface="微软雅黑" pitchFamily="34" charset="-122"/>
              </a:rPr>
              <a:t>混合工艺即在同一块印刷电路板上，既有插装的传统</a:t>
            </a:r>
            <a:r>
              <a:rPr lang="en-US" altLang="zh-CN" sz="2400" dirty="0" smtClean="0">
                <a:latin typeface="微软雅黑" pitchFamily="34" charset="-122"/>
                <a:ea typeface="微软雅黑" pitchFamily="34" charset="-122"/>
              </a:rPr>
              <a:t>THT</a:t>
            </a:r>
            <a:r>
              <a:rPr lang="zh-CN" altLang="en-US" sz="2400" dirty="0" smtClean="0">
                <a:latin typeface="微软雅黑" pitchFamily="34" charset="-122"/>
                <a:ea typeface="微软雅黑" pitchFamily="34" charset="-122"/>
              </a:rPr>
              <a:t>元器件，又有表面组装</a:t>
            </a: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元器件。</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3812115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9552" y="1196752"/>
            <a:ext cx="345638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SMT</a:t>
            </a:r>
            <a:r>
              <a:rPr lang="zh-CN" altLang="en-US" sz="2400" b="1" dirty="0" smtClean="0">
                <a:solidFill>
                  <a:schemeClr val="tx1"/>
                </a:solidFill>
                <a:latin typeface="微软雅黑" pitchFamily="34" charset="-122"/>
                <a:ea typeface="微软雅黑" pitchFamily="34" charset="-122"/>
              </a:rPr>
              <a:t>印刷电路板</a:t>
            </a:r>
            <a:endParaRPr lang="zh-CN" altLang="en-US" sz="2400" b="1" dirty="0">
              <a:solidFill>
                <a:schemeClr val="tx1"/>
              </a:solidFill>
              <a:latin typeface="微软雅黑" pitchFamily="34" charset="-122"/>
              <a:ea typeface="微软雅黑" pitchFamily="34" charset="-122"/>
            </a:endParaRPr>
          </a:p>
        </p:txBody>
      </p:sp>
      <p:sp>
        <p:nvSpPr>
          <p:cNvPr id="6" name="矩形 5"/>
          <p:cNvSpPr/>
          <p:nvPr/>
        </p:nvSpPr>
        <p:spPr>
          <a:xfrm>
            <a:off x="539552" y="1772816"/>
            <a:ext cx="7705725" cy="1200329"/>
          </a:xfrm>
          <a:prstGeom prst="rect">
            <a:avLst/>
          </a:prstGeom>
        </p:spPr>
        <p:txBody>
          <a:bodyPr>
            <a:spAutoFit/>
          </a:bodyPr>
          <a:lstStyle/>
          <a:p>
            <a:pPr>
              <a:defRPr/>
            </a:pPr>
            <a:r>
              <a:rPr lang="zh-CN" altLang="en-US" dirty="0" smtClean="0">
                <a:latin typeface="微软雅黑" pitchFamily="34" charset="-122"/>
                <a:ea typeface="微软雅黑" pitchFamily="34" charset="-122"/>
              </a:rPr>
              <a:t>本项目制作的</a:t>
            </a: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电话机的</a:t>
            </a:r>
            <a:r>
              <a:rPr lang="en-US" altLang="zh-CN" dirty="0" smtClean="0">
                <a:latin typeface="微软雅黑" pitchFamily="34" charset="-122"/>
                <a:ea typeface="微软雅黑" pitchFamily="34" charset="-122"/>
              </a:rPr>
              <a:t>PCB</a:t>
            </a:r>
            <a:r>
              <a:rPr lang="zh-CN" altLang="en-US" dirty="0" smtClean="0">
                <a:latin typeface="微软雅黑" pitchFamily="34" charset="-122"/>
                <a:ea typeface="微软雅黑" pitchFamily="34" charset="-122"/>
              </a:rPr>
              <a:t>板属于单面混合组装，其中</a:t>
            </a:r>
            <a:r>
              <a:rPr lang="en-US" altLang="zh-CN" dirty="0" smtClean="0">
                <a:latin typeface="微软雅黑" pitchFamily="34" charset="-122"/>
                <a:ea typeface="微软雅黑" pitchFamily="34" charset="-122"/>
              </a:rPr>
              <a:t>A</a:t>
            </a:r>
            <a:r>
              <a:rPr lang="zh-CN" altLang="en-US" dirty="0" smtClean="0">
                <a:latin typeface="微软雅黑" pitchFamily="34" charset="-122"/>
                <a:ea typeface="微软雅黑" pitchFamily="34" charset="-122"/>
              </a:rPr>
              <a:t>面采用通孔组装技术，</a:t>
            </a:r>
            <a:r>
              <a:rPr lang="en-US" altLang="zh-CN" dirty="0" smtClean="0">
                <a:latin typeface="微软雅黑" pitchFamily="34" charset="-122"/>
                <a:ea typeface="微软雅黑" pitchFamily="34" charset="-122"/>
              </a:rPr>
              <a:t>B</a:t>
            </a:r>
            <a:r>
              <a:rPr lang="zh-CN" altLang="en-US" dirty="0" smtClean="0">
                <a:latin typeface="微软雅黑" pitchFamily="34" charset="-122"/>
                <a:ea typeface="微软雅黑" pitchFamily="34" charset="-122"/>
              </a:rPr>
              <a:t>面采用表面组装技术，如图所示。在该类</a:t>
            </a:r>
            <a:r>
              <a:rPr lang="en-US" altLang="zh-CN" dirty="0" smtClean="0">
                <a:latin typeface="微软雅黑" pitchFamily="34" charset="-122"/>
                <a:ea typeface="微软雅黑" pitchFamily="34" charset="-122"/>
              </a:rPr>
              <a:t>PCB</a:t>
            </a:r>
            <a:r>
              <a:rPr lang="zh-CN" altLang="en-US" dirty="0" smtClean="0">
                <a:latin typeface="微软雅黑" pitchFamily="34" charset="-122"/>
                <a:ea typeface="微软雅黑" pitchFamily="34" charset="-122"/>
              </a:rPr>
              <a:t>板手工装焊流程中，应先焊接贴片元器件，再焊接通孔元器件。元器件装焊顺序遵循“先小后大，先低后高、先简单后复杂”的原则。</a:t>
            </a:r>
            <a:endParaRPr lang="zh-CN" altLang="en-US" dirty="0">
              <a:latin typeface="微软雅黑" pitchFamily="34" charset="-122"/>
              <a:ea typeface="微软雅黑" pitchFamily="34" charset="-122"/>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856" y="3068960"/>
            <a:ext cx="31146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318" y="3068960"/>
            <a:ext cx="31051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830636" y="5574268"/>
            <a:ext cx="2146742"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a</a:t>
            </a:r>
            <a:r>
              <a:rPr lang="zh-CN" altLang="en-US" dirty="0" smtClean="0">
                <a:latin typeface="微软雅黑" pitchFamily="34" charset="-122"/>
                <a:ea typeface="微软雅黑" pitchFamily="34" charset="-122"/>
              </a:rPr>
              <a:t>）通孔组装技术</a:t>
            </a:r>
            <a:endParaRPr lang="zh-CN" altLang="en-US" dirty="0">
              <a:latin typeface="微软雅黑" pitchFamily="34" charset="-122"/>
              <a:ea typeface="微软雅黑" pitchFamily="34" charset="-122"/>
            </a:endParaRPr>
          </a:p>
        </p:txBody>
      </p:sp>
      <p:sp>
        <p:nvSpPr>
          <p:cNvPr id="9" name="矩形 8"/>
          <p:cNvSpPr/>
          <p:nvPr/>
        </p:nvSpPr>
        <p:spPr>
          <a:xfrm>
            <a:off x="5398154" y="5574268"/>
            <a:ext cx="2178802" cy="369332"/>
          </a:xfrm>
          <a:prstGeom prst="rect">
            <a:avLst/>
          </a:prstGeom>
        </p:spPr>
        <p:txBody>
          <a:bodyPr wrap="none">
            <a:spAutoFit/>
          </a:bodyPr>
          <a:lstStyle/>
          <a:p>
            <a:pPr>
              <a:defRPr/>
            </a:pP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b</a:t>
            </a:r>
            <a:r>
              <a:rPr lang="zh-CN" altLang="en-US" dirty="0" smtClean="0">
                <a:latin typeface="微软雅黑" pitchFamily="34" charset="-122"/>
                <a:ea typeface="微软雅黑" pitchFamily="34" charset="-122"/>
              </a:rPr>
              <a:t>）表面组装技术</a:t>
            </a:r>
            <a:endParaRPr lang="zh-CN" altLang="en-US" dirty="0">
              <a:latin typeface="微软雅黑" pitchFamily="34" charset="-122"/>
              <a:ea typeface="微软雅黑" pitchFamily="34" charset="-122"/>
            </a:endParaRPr>
          </a:p>
        </p:txBody>
      </p:sp>
      <p:sp>
        <p:nvSpPr>
          <p:cNvPr id="10" name="矩形 9"/>
          <p:cNvSpPr/>
          <p:nvPr/>
        </p:nvSpPr>
        <p:spPr>
          <a:xfrm>
            <a:off x="3403654" y="5943600"/>
            <a:ext cx="2985113" cy="369332"/>
          </a:xfrm>
          <a:prstGeom prst="rect">
            <a:avLst/>
          </a:prstGeom>
        </p:spPr>
        <p:txBody>
          <a:bodyPr wrap="none">
            <a:spAutoFit/>
          </a:bodyPr>
          <a:lstStyle/>
          <a:p>
            <a:pPr>
              <a:defRPr/>
            </a:pPr>
            <a:r>
              <a:rPr lang="en-US" altLang="zh-CN" dirty="0" smtClean="0">
                <a:latin typeface="微软雅黑" pitchFamily="34" charset="-122"/>
                <a:ea typeface="微软雅黑" pitchFamily="34" charset="-122"/>
              </a:rPr>
              <a:t>SMT</a:t>
            </a:r>
            <a:r>
              <a:rPr lang="zh-CN" altLang="en-US" dirty="0" smtClean="0">
                <a:latin typeface="微软雅黑" pitchFamily="34" charset="-122"/>
                <a:ea typeface="微软雅黑" pitchFamily="34" charset="-122"/>
              </a:rPr>
              <a:t>电话机主机电路板结构</a:t>
            </a:r>
            <a:endParaRPr lang="zh-CN" altLang="en-US" dirty="0">
              <a:latin typeface="微软雅黑" pitchFamily="34" charset="-122"/>
              <a:ea typeface="微软雅黑" pitchFamily="34" charset="-122"/>
            </a:endParaRPr>
          </a:p>
        </p:txBody>
      </p:sp>
      <p:sp>
        <p:nvSpPr>
          <p:cNvPr id="11" name="AutoShape 8"/>
          <p:cNvSpPr>
            <a:spLocks noChangeArrowheads="1"/>
          </p:cNvSpPr>
          <p:nvPr/>
        </p:nvSpPr>
        <p:spPr bwMode="gray">
          <a:xfrm>
            <a:off x="2123728" y="620688"/>
            <a:ext cx="57422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zh-CN" altLang="en-US" sz="2400" b="1" dirty="0" smtClean="0">
                <a:solidFill>
                  <a:schemeClr val="tx1"/>
                </a:solidFill>
                <a:latin typeface="微软雅黑" pitchFamily="34" charset="-122"/>
                <a:ea typeface="微软雅黑" pitchFamily="34" charset="-122"/>
              </a:rPr>
              <a:t>一、</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印刷电路板和元器件焊点识别</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084988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2964</TotalTime>
  <Words>4389</Words>
  <Application>Microsoft Office PowerPoint</Application>
  <PresentationFormat>全屏显示(4:3)</PresentationFormat>
  <Paragraphs>320</Paragraphs>
  <Slides>66</Slides>
  <Notes>0</Notes>
  <HiddenSlides>0</HiddenSlides>
  <MMClips>0</MMClips>
  <ScaleCrop>false</ScaleCrop>
  <HeadingPairs>
    <vt:vector size="4" baseType="variant">
      <vt:variant>
        <vt:lpstr>主题</vt:lpstr>
      </vt:variant>
      <vt:variant>
        <vt:i4>2</vt:i4>
      </vt:variant>
      <vt:variant>
        <vt:lpstr>幻灯片标题</vt:lpstr>
      </vt:variant>
      <vt:variant>
        <vt:i4>66</vt:i4>
      </vt:variant>
    </vt:vector>
  </HeadingPairs>
  <TitlesOfParts>
    <vt:vector size="68" baseType="lpstr">
      <vt:lpstr>流畅</vt:lpstr>
      <vt:lpstr>1_流畅</vt:lpstr>
      <vt:lpstr>PowerPoint 演示文稿</vt:lpstr>
      <vt:lpstr>知识目标：</vt:lpstr>
      <vt:lpstr>PowerPoint 演示文稿</vt:lpstr>
      <vt:lpstr>PowerPoint 演示文稿</vt:lpstr>
      <vt:lpstr>PowerPoint 演示文稿</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彭建</cp:lastModifiedBy>
  <cp:revision>490</cp:revision>
  <dcterms:created xsi:type="dcterms:W3CDTF">2008-06-05T04:49:45Z</dcterms:created>
  <dcterms:modified xsi:type="dcterms:W3CDTF">2014-09-24T10:31:07Z</dcterms:modified>
</cp:coreProperties>
</file>